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83.jpg" ContentType="image/jpg"/>
  <Override PartName="/ppt/media/image84.jpg" ContentType="image/jpg"/>
  <Override PartName="/ppt/media/image85.jpg" ContentType="image/jpg"/>
  <Override PartName="/ppt/media/image86.jpg" ContentType="image/jpg"/>
  <Override PartName="/ppt/notesSlides/notesSlide10.xml" ContentType="application/vnd.openxmlformats-officedocument.presentationml.notesSlide+xml"/>
  <Override PartName="/ppt/media/image87.jpg" ContentType="image/jpg"/>
  <Override PartName="/ppt/notesSlides/notesSlide11.xml" ContentType="application/vnd.openxmlformats-officedocument.presentationml.notesSlide+xml"/>
  <Override PartName="/ppt/media/image88.jpg" ContentType="image/jpg"/>
  <Override PartName="/ppt/notesSlides/notesSlide12.xml" ContentType="application/vnd.openxmlformats-officedocument.presentationml.notesSlide+xml"/>
  <Override PartName="/ppt/media/image90.jpg" ContentType="image/jp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2.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40"/>
  </p:notesMasterIdLst>
  <p:sldIdLst>
    <p:sldId id="345" r:id="rId3"/>
    <p:sldId id="346" r:id="rId4"/>
    <p:sldId id="303" r:id="rId5"/>
    <p:sldId id="347" r:id="rId6"/>
    <p:sldId id="348" r:id="rId7"/>
    <p:sldId id="349" r:id="rId8"/>
    <p:sldId id="351" r:id="rId9"/>
    <p:sldId id="367" r:id="rId10"/>
    <p:sldId id="368" r:id="rId11"/>
    <p:sldId id="352" r:id="rId12"/>
    <p:sldId id="369" r:id="rId13"/>
    <p:sldId id="370" r:id="rId14"/>
    <p:sldId id="371" r:id="rId15"/>
    <p:sldId id="372" r:id="rId16"/>
    <p:sldId id="374" r:id="rId17"/>
    <p:sldId id="375" r:id="rId18"/>
    <p:sldId id="376" r:id="rId19"/>
    <p:sldId id="377" r:id="rId20"/>
    <p:sldId id="378" r:id="rId21"/>
    <p:sldId id="387" r:id="rId22"/>
    <p:sldId id="388" r:id="rId23"/>
    <p:sldId id="389" r:id="rId24"/>
    <p:sldId id="506" r:id="rId25"/>
    <p:sldId id="507" r:id="rId26"/>
    <p:sldId id="508" r:id="rId27"/>
    <p:sldId id="510" r:id="rId28"/>
    <p:sldId id="512" r:id="rId29"/>
    <p:sldId id="513" r:id="rId30"/>
    <p:sldId id="514" r:id="rId31"/>
    <p:sldId id="391" r:id="rId32"/>
    <p:sldId id="392" r:id="rId33"/>
    <p:sldId id="393" r:id="rId34"/>
    <p:sldId id="394" r:id="rId35"/>
    <p:sldId id="395" r:id="rId36"/>
    <p:sldId id="396" r:id="rId37"/>
    <p:sldId id="397" r:id="rId38"/>
    <p:sldId id="373"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1076766016" initials="1" lastIdx="1" clrIdx="0">
    <p:extLst>
      <p:ext uri="{19B8F6BF-5375-455C-9EA6-DF929625EA0E}">
        <p15:presenceInfo xmlns:p15="http://schemas.microsoft.com/office/powerpoint/2012/main" userId="1076766016"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2EBB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53" autoAdjust="0"/>
    <p:restoredTop sz="91116" autoAdjust="0"/>
  </p:normalViewPr>
  <p:slideViewPr>
    <p:cSldViewPr snapToGrid="0">
      <p:cViewPr varScale="1">
        <p:scale>
          <a:sx n="99" d="100"/>
          <a:sy n="99" d="100"/>
        </p:scale>
        <p:origin x="122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file:///C:\Users\jindwang\Desktop\&#931;&#9557;&#232;&#934;&#187;&#252;&#964;&#9559;&#9565;&#963;&#201;&#234;&#181;&#238;&#231;&#181;&#242;&#9617;&#963;&#235;&#236;&#963;&#241;&#236;&#181;&#165;&#226;&#181;&#249;&#209;&#964;&#9553;&#9488;&#181;&#242;&#9617;&#181;&#236;&#171;.CSV"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24037;&#20316;&#31807;1"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24037;&#20316;&#31807;1"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24037;&#20316;&#31807;1"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24037;&#20316;&#31807;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7.3159886264216975E-2"/>
          <c:y val="6.158709269218602E-2"/>
          <c:w val="0.87226618547681545"/>
          <c:h val="0.89944498576399889"/>
        </c:manualLayout>
      </c:layout>
      <c:lineChart>
        <c:grouping val="standard"/>
        <c:varyColors val="0"/>
        <c:ser>
          <c:idx val="0"/>
          <c:order val="0"/>
          <c:spPr>
            <a:ln w="38100" cap="rnd">
              <a:solidFill>
                <a:schemeClr val="accent1"/>
              </a:solidFill>
              <a:round/>
            </a:ln>
            <a:effectLst/>
          </c:spPr>
          <c:marker>
            <c:symbol val="none"/>
          </c:marker>
          <c:val>
            <c:numRef>
              <c:f>'Σ╕èΦ»üτ╗╝σÉêµîçµò░σëìσñìµ¥âµùÑτ'!$F$5740:$F$5814</c:f>
              <c:numCache>
                <c:formatCode>General</c:formatCode>
                <c:ptCount val="75"/>
                <c:pt idx="0">
                  <c:v>2029.9559999999999</c:v>
                </c:pt>
                <c:pt idx="1">
                  <c:v>2030.502</c:v>
                </c:pt>
                <c:pt idx="2">
                  <c:v>2052.5320000000002</c:v>
                </c:pt>
                <c:pt idx="3">
                  <c:v>2054.9479999999999</c:v>
                </c:pt>
                <c:pt idx="4">
                  <c:v>2051.7130000000002</c:v>
                </c:pt>
                <c:pt idx="5">
                  <c:v>2070.7150000000001</c:v>
                </c:pt>
                <c:pt idx="6">
                  <c:v>2085.9830000000002</c:v>
                </c:pt>
                <c:pt idx="7">
                  <c:v>2066.6979999999999</c:v>
                </c:pt>
                <c:pt idx="8">
                  <c:v>2055.5189999999998</c:v>
                </c:pt>
                <c:pt idx="9">
                  <c:v>2023.7349999999999</c:v>
                </c:pt>
                <c:pt idx="10">
                  <c:v>2026.674</c:v>
                </c:pt>
                <c:pt idx="11">
                  <c:v>2024.365</c:v>
                </c:pt>
                <c:pt idx="12">
                  <c:v>2033.931</c:v>
                </c:pt>
                <c:pt idx="13">
                  <c:v>2025.502</c:v>
                </c:pt>
                <c:pt idx="14">
                  <c:v>2038.6769999999999</c:v>
                </c:pt>
                <c:pt idx="15">
                  <c:v>2036.51</c:v>
                </c:pt>
                <c:pt idx="16">
                  <c:v>2048.3270000000002</c:v>
                </c:pt>
                <c:pt idx="17">
                  <c:v>2050.3809999999999</c:v>
                </c:pt>
                <c:pt idx="18">
                  <c:v>2059.4180000000001</c:v>
                </c:pt>
                <c:pt idx="19">
                  <c:v>2063.2289999999998</c:v>
                </c:pt>
                <c:pt idx="20">
                  <c:v>2059.375</c:v>
                </c:pt>
                <c:pt idx="21">
                  <c:v>2059.9270000000001</c:v>
                </c:pt>
                <c:pt idx="22">
                  <c:v>2064.0210000000002</c:v>
                </c:pt>
                <c:pt idx="23">
                  <c:v>2038.6120000000001</c:v>
                </c:pt>
                <c:pt idx="24">
                  <c:v>2038.3420000000001</c:v>
                </c:pt>
                <c:pt idx="25">
                  <c:v>2046.961</c:v>
                </c:pt>
                <c:pt idx="26">
                  <c:v>2066.6460000000002</c:v>
                </c:pt>
                <c:pt idx="27">
                  <c:v>2070.357</c:v>
                </c:pt>
                <c:pt idx="28">
                  <c:v>2067.2759999999998</c:v>
                </c:pt>
                <c:pt idx="29">
                  <c:v>2055.5909999999999</c:v>
                </c:pt>
                <c:pt idx="30">
                  <c:v>2059.067</c:v>
                </c:pt>
                <c:pt idx="31">
                  <c:v>2054.4789999999998</c:v>
                </c:pt>
                <c:pt idx="32">
                  <c:v>2075.4810000000002</c:v>
                </c:pt>
                <c:pt idx="33">
                  <c:v>2078.489</c:v>
                </c:pt>
                <c:pt idx="34">
                  <c:v>2105.0619999999999</c:v>
                </c:pt>
                <c:pt idx="35">
                  <c:v>2126.614</c:v>
                </c:pt>
                <c:pt idx="36">
                  <c:v>2177.9479999999999</c:v>
                </c:pt>
                <c:pt idx="37">
                  <c:v>2183.192</c:v>
                </c:pt>
                <c:pt idx="38">
                  <c:v>2181.2429999999999</c:v>
                </c:pt>
                <c:pt idx="39">
                  <c:v>2201.5619999999999</c:v>
                </c:pt>
                <c:pt idx="40">
                  <c:v>2185.3029999999999</c:v>
                </c:pt>
                <c:pt idx="41">
                  <c:v>2223.3310000000001</c:v>
                </c:pt>
                <c:pt idx="42">
                  <c:v>2219.9450000000002</c:v>
                </c:pt>
                <c:pt idx="43">
                  <c:v>2217.4650000000001</c:v>
                </c:pt>
                <c:pt idx="44">
                  <c:v>2187.6689999999999</c:v>
                </c:pt>
                <c:pt idx="45">
                  <c:v>2194.4250000000002</c:v>
                </c:pt>
                <c:pt idx="46">
                  <c:v>2224.654</c:v>
                </c:pt>
                <c:pt idx="47">
                  <c:v>2221.5949999999998</c:v>
                </c:pt>
                <c:pt idx="48">
                  <c:v>2222.877</c:v>
                </c:pt>
                <c:pt idx="49">
                  <c:v>2206.4659999999999</c:v>
                </c:pt>
                <c:pt idx="50">
                  <c:v>2226.7339999999999</c:v>
                </c:pt>
                <c:pt idx="51">
                  <c:v>2239.4659999999999</c:v>
                </c:pt>
                <c:pt idx="52">
                  <c:v>2245.33</c:v>
                </c:pt>
                <c:pt idx="53">
                  <c:v>2240.2109999999998</c:v>
                </c:pt>
                <c:pt idx="54">
                  <c:v>2230.4580000000001</c:v>
                </c:pt>
                <c:pt idx="55">
                  <c:v>2240.8119999999999</c:v>
                </c:pt>
                <c:pt idx="56">
                  <c:v>2229.2739999999999</c:v>
                </c:pt>
                <c:pt idx="57">
                  <c:v>2207.1060000000002</c:v>
                </c:pt>
                <c:pt idx="58">
                  <c:v>2209.4650000000001</c:v>
                </c:pt>
                <c:pt idx="59">
                  <c:v>2195.8180000000002</c:v>
                </c:pt>
                <c:pt idx="60">
                  <c:v>2217.1999999999998</c:v>
                </c:pt>
                <c:pt idx="61">
                  <c:v>2235.511</c:v>
                </c:pt>
                <c:pt idx="62">
                  <c:v>2266.0459999999998</c:v>
                </c:pt>
                <c:pt idx="63">
                  <c:v>2288.627</c:v>
                </c:pt>
                <c:pt idx="64">
                  <c:v>2306.8620000000001</c:v>
                </c:pt>
                <c:pt idx="65">
                  <c:v>2326.4319999999998</c:v>
                </c:pt>
                <c:pt idx="66">
                  <c:v>2326.527</c:v>
                </c:pt>
                <c:pt idx="67">
                  <c:v>2318.3049999999998</c:v>
                </c:pt>
                <c:pt idx="68">
                  <c:v>2311.6790000000001</c:v>
                </c:pt>
                <c:pt idx="69">
                  <c:v>2331.9499999999998</c:v>
                </c:pt>
                <c:pt idx="70">
                  <c:v>2339.14</c:v>
                </c:pt>
                <c:pt idx="71">
                  <c:v>2296.5549999999998</c:v>
                </c:pt>
                <c:pt idx="72">
                  <c:v>2307.893</c:v>
                </c:pt>
                <c:pt idx="73">
                  <c:v>2315.9279999999999</c:v>
                </c:pt>
                <c:pt idx="74">
                  <c:v>2329.451</c:v>
                </c:pt>
              </c:numCache>
            </c:numRef>
          </c:val>
          <c:smooth val="0"/>
          <c:extLst>
            <c:ext xmlns:c16="http://schemas.microsoft.com/office/drawing/2014/chart" uri="{C3380CC4-5D6E-409C-BE32-E72D297353CC}">
              <c16:uniqueId val="{00000000-064B-4315-8DA3-6F25DF58C5DC}"/>
            </c:ext>
          </c:extLst>
        </c:ser>
        <c:dLbls>
          <c:showLegendKey val="0"/>
          <c:showVal val="0"/>
          <c:showCatName val="0"/>
          <c:showSerName val="0"/>
          <c:showPercent val="0"/>
          <c:showBubbleSize val="0"/>
        </c:dLbls>
        <c:smooth val="0"/>
        <c:axId val="1967083871"/>
        <c:axId val="1676554431"/>
      </c:lineChart>
      <c:catAx>
        <c:axId val="1967083871"/>
        <c:scaling>
          <c:orientation val="minMax"/>
        </c:scaling>
        <c:delete val="1"/>
        <c:axPos val="b"/>
        <c:majorTickMark val="out"/>
        <c:minorTickMark val="none"/>
        <c:tickLblPos val="nextTo"/>
        <c:crossAx val="1676554431"/>
        <c:crosses val="autoZero"/>
        <c:auto val="1"/>
        <c:lblAlgn val="ctr"/>
        <c:lblOffset val="100"/>
        <c:noMultiLvlLbl val="0"/>
      </c:catAx>
      <c:valAx>
        <c:axId val="1676554431"/>
        <c:scaling>
          <c:orientation val="minMax"/>
        </c:scaling>
        <c:delete val="1"/>
        <c:axPos val="l"/>
        <c:numFmt formatCode="General" sourceLinked="1"/>
        <c:majorTickMark val="out"/>
        <c:minorTickMark val="none"/>
        <c:tickLblPos val="nextTo"/>
        <c:crossAx val="19670838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chemeClr val="accent5">
                  <a:lumMod val="75000"/>
                </a:schemeClr>
              </a:solidFill>
              <a:round/>
            </a:ln>
            <a:effectLst/>
          </c:spPr>
          <c:marker>
            <c:symbol val="none"/>
          </c:marker>
          <c:cat>
            <c:numRef>
              <c:f>Sheet1!$A$1:$A$30</c:f>
              <c:numCache>
                <c:formatCode>General</c:formatCode>
                <c:ptCount val="30"/>
                <c:pt idx="0">
                  <c:v>-3</c:v>
                </c:pt>
                <c:pt idx="1">
                  <c:v>-2.75</c:v>
                </c:pt>
                <c:pt idx="2">
                  <c:v>-2.5</c:v>
                </c:pt>
                <c:pt idx="3">
                  <c:v>-2.25</c:v>
                </c:pt>
                <c:pt idx="4">
                  <c:v>-2</c:v>
                </c:pt>
                <c:pt idx="5">
                  <c:v>-1.75</c:v>
                </c:pt>
                <c:pt idx="6">
                  <c:v>-1.5</c:v>
                </c:pt>
                <c:pt idx="7">
                  <c:v>-1.25</c:v>
                </c:pt>
                <c:pt idx="8">
                  <c:v>-1</c:v>
                </c:pt>
                <c:pt idx="9">
                  <c:v>-0.75</c:v>
                </c:pt>
                <c:pt idx="10">
                  <c:v>-0.5</c:v>
                </c:pt>
                <c:pt idx="11">
                  <c:v>-0.25</c:v>
                </c:pt>
                <c:pt idx="12">
                  <c:v>0</c:v>
                </c:pt>
                <c:pt idx="13">
                  <c:v>0.25</c:v>
                </c:pt>
                <c:pt idx="14">
                  <c:v>0.5</c:v>
                </c:pt>
                <c:pt idx="15">
                  <c:v>0.75</c:v>
                </c:pt>
                <c:pt idx="16">
                  <c:v>1</c:v>
                </c:pt>
                <c:pt idx="17">
                  <c:v>1.25</c:v>
                </c:pt>
                <c:pt idx="18">
                  <c:v>1.5</c:v>
                </c:pt>
                <c:pt idx="19">
                  <c:v>1.75</c:v>
                </c:pt>
                <c:pt idx="20">
                  <c:v>2</c:v>
                </c:pt>
                <c:pt idx="21">
                  <c:v>2.25</c:v>
                </c:pt>
                <c:pt idx="22">
                  <c:v>2.5</c:v>
                </c:pt>
                <c:pt idx="23">
                  <c:v>2.75</c:v>
                </c:pt>
                <c:pt idx="24">
                  <c:v>3</c:v>
                </c:pt>
                <c:pt idx="25">
                  <c:v>3.25</c:v>
                </c:pt>
                <c:pt idx="26">
                  <c:v>3.5</c:v>
                </c:pt>
                <c:pt idx="27">
                  <c:v>3.75</c:v>
                </c:pt>
                <c:pt idx="28">
                  <c:v>4</c:v>
                </c:pt>
                <c:pt idx="29">
                  <c:v>4.25</c:v>
                </c:pt>
              </c:numCache>
            </c:numRef>
          </c:cat>
          <c:val>
            <c:numRef>
              <c:f>Sheet1!$B$1:$B$30</c:f>
              <c:numCache>
                <c:formatCode>General</c:formatCode>
                <c:ptCount val="30"/>
                <c:pt idx="0">
                  <c:v>4.4318484119380075E-3</c:v>
                </c:pt>
                <c:pt idx="1">
                  <c:v>9.0935625015910529E-3</c:v>
                </c:pt>
                <c:pt idx="2">
                  <c:v>1.752830049356854E-2</c:v>
                </c:pt>
                <c:pt idx="3">
                  <c:v>3.1739651835667418E-2</c:v>
                </c:pt>
                <c:pt idx="4">
                  <c:v>5.3990966513188063E-2</c:v>
                </c:pt>
                <c:pt idx="5">
                  <c:v>8.6277318826511532E-2</c:v>
                </c:pt>
                <c:pt idx="6">
                  <c:v>0.12951759566589174</c:v>
                </c:pt>
                <c:pt idx="7">
                  <c:v>0.18264908538902191</c:v>
                </c:pt>
                <c:pt idx="8">
                  <c:v>0.24197072451914337</c:v>
                </c:pt>
                <c:pt idx="9">
                  <c:v>0.30113743215480443</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numCache>
            </c:numRef>
          </c:val>
          <c:smooth val="0"/>
          <c:extLst>
            <c:ext xmlns:c16="http://schemas.microsoft.com/office/drawing/2014/chart" uri="{C3380CC4-5D6E-409C-BE32-E72D297353CC}">
              <c16:uniqueId val="{00000000-92B2-48EB-B997-4BC42CBE5B85}"/>
            </c:ext>
          </c:extLst>
        </c:ser>
        <c:dLbls>
          <c:showLegendKey val="0"/>
          <c:showVal val="0"/>
          <c:showCatName val="0"/>
          <c:showSerName val="0"/>
          <c:showPercent val="0"/>
          <c:showBubbleSize val="0"/>
        </c:dLbls>
        <c:smooth val="0"/>
        <c:axId val="1885568255"/>
        <c:axId val="1309933359"/>
      </c:lineChart>
      <c:catAx>
        <c:axId val="1885568255"/>
        <c:scaling>
          <c:orientation val="minMax"/>
        </c:scaling>
        <c:delete val="1"/>
        <c:axPos val="b"/>
        <c:numFmt formatCode="General" sourceLinked="1"/>
        <c:majorTickMark val="none"/>
        <c:minorTickMark val="none"/>
        <c:tickLblPos val="nextTo"/>
        <c:crossAx val="1309933359"/>
        <c:crosses val="autoZero"/>
        <c:auto val="1"/>
        <c:lblAlgn val="ctr"/>
        <c:lblOffset val="100"/>
        <c:noMultiLvlLbl val="0"/>
      </c:catAx>
      <c:valAx>
        <c:axId val="1309933359"/>
        <c:scaling>
          <c:orientation val="minMax"/>
        </c:scaling>
        <c:delete val="1"/>
        <c:axPos val="l"/>
        <c:numFmt formatCode="General" sourceLinked="1"/>
        <c:majorTickMark val="none"/>
        <c:minorTickMark val="none"/>
        <c:tickLblPos val="nextTo"/>
        <c:crossAx val="18855682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chemeClr val="accent6"/>
              </a:solidFill>
              <a:round/>
            </a:ln>
            <a:effectLst/>
          </c:spPr>
          <c:marker>
            <c:symbol val="none"/>
          </c:marker>
          <c:cat>
            <c:numRef>
              <c:f>Sheet1!$A$1:$A$30</c:f>
              <c:numCache>
                <c:formatCode>General</c:formatCode>
                <c:ptCount val="30"/>
                <c:pt idx="0">
                  <c:v>-3</c:v>
                </c:pt>
                <c:pt idx="1">
                  <c:v>-2.75</c:v>
                </c:pt>
                <c:pt idx="2">
                  <c:v>-2.5</c:v>
                </c:pt>
                <c:pt idx="3">
                  <c:v>-2.25</c:v>
                </c:pt>
                <c:pt idx="4">
                  <c:v>-2</c:v>
                </c:pt>
                <c:pt idx="5">
                  <c:v>-1.75</c:v>
                </c:pt>
                <c:pt idx="6">
                  <c:v>-1.5</c:v>
                </c:pt>
                <c:pt idx="7">
                  <c:v>-1.25</c:v>
                </c:pt>
                <c:pt idx="8">
                  <c:v>-1</c:v>
                </c:pt>
                <c:pt idx="9">
                  <c:v>-0.75</c:v>
                </c:pt>
                <c:pt idx="10">
                  <c:v>-0.5</c:v>
                </c:pt>
                <c:pt idx="11">
                  <c:v>-0.25</c:v>
                </c:pt>
                <c:pt idx="12">
                  <c:v>0</c:v>
                </c:pt>
                <c:pt idx="13">
                  <c:v>0.25</c:v>
                </c:pt>
                <c:pt idx="14">
                  <c:v>0.5</c:v>
                </c:pt>
                <c:pt idx="15">
                  <c:v>0.75</c:v>
                </c:pt>
                <c:pt idx="16">
                  <c:v>1</c:v>
                </c:pt>
                <c:pt idx="17">
                  <c:v>1.25</c:v>
                </c:pt>
                <c:pt idx="18">
                  <c:v>1.5</c:v>
                </c:pt>
                <c:pt idx="19">
                  <c:v>1.75</c:v>
                </c:pt>
                <c:pt idx="20">
                  <c:v>2</c:v>
                </c:pt>
                <c:pt idx="21">
                  <c:v>2.25</c:v>
                </c:pt>
                <c:pt idx="22">
                  <c:v>2.5</c:v>
                </c:pt>
                <c:pt idx="23">
                  <c:v>2.75</c:v>
                </c:pt>
                <c:pt idx="24">
                  <c:v>3</c:v>
                </c:pt>
                <c:pt idx="25">
                  <c:v>3.25</c:v>
                </c:pt>
                <c:pt idx="26">
                  <c:v>3.5</c:v>
                </c:pt>
                <c:pt idx="27">
                  <c:v>3.75</c:v>
                </c:pt>
                <c:pt idx="28">
                  <c:v>4</c:v>
                </c:pt>
                <c:pt idx="29">
                  <c:v>4.25</c:v>
                </c:pt>
              </c:numCache>
            </c:numRef>
          </c:cat>
          <c:val>
            <c:numRef>
              <c:f>Sheet1!$B$1:$B$30</c:f>
              <c:numCache>
                <c:formatCode>General</c:formatCode>
                <c:ptCount val="30"/>
                <c:pt idx="0">
                  <c:v>4.4318484119380075E-3</c:v>
                </c:pt>
                <c:pt idx="1">
                  <c:v>9.0935625015910529E-3</c:v>
                </c:pt>
                <c:pt idx="2">
                  <c:v>1.752830049356854E-2</c:v>
                </c:pt>
                <c:pt idx="3">
                  <c:v>3.1739651835667418E-2</c:v>
                </c:pt>
                <c:pt idx="4">
                  <c:v>5.3990966513188063E-2</c:v>
                </c:pt>
                <c:pt idx="5">
                  <c:v>8.6277318826511532E-2</c:v>
                </c:pt>
                <c:pt idx="6">
                  <c:v>0.12951759566589174</c:v>
                </c:pt>
                <c:pt idx="7">
                  <c:v>0.18264908538902191</c:v>
                </c:pt>
                <c:pt idx="8">
                  <c:v>0.24197072451914337</c:v>
                </c:pt>
                <c:pt idx="9">
                  <c:v>0.30113743215480443</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numCache>
            </c:numRef>
          </c:val>
          <c:smooth val="0"/>
          <c:extLst>
            <c:ext xmlns:c16="http://schemas.microsoft.com/office/drawing/2014/chart" uri="{C3380CC4-5D6E-409C-BE32-E72D297353CC}">
              <c16:uniqueId val="{00000000-9D12-4459-8047-BF956DB9B3F1}"/>
            </c:ext>
          </c:extLst>
        </c:ser>
        <c:dLbls>
          <c:showLegendKey val="0"/>
          <c:showVal val="0"/>
          <c:showCatName val="0"/>
          <c:showSerName val="0"/>
          <c:showPercent val="0"/>
          <c:showBubbleSize val="0"/>
        </c:dLbls>
        <c:smooth val="0"/>
        <c:axId val="1885568255"/>
        <c:axId val="1309933359"/>
      </c:lineChart>
      <c:catAx>
        <c:axId val="1885568255"/>
        <c:scaling>
          <c:orientation val="minMax"/>
        </c:scaling>
        <c:delete val="1"/>
        <c:axPos val="b"/>
        <c:numFmt formatCode="General" sourceLinked="1"/>
        <c:majorTickMark val="none"/>
        <c:minorTickMark val="none"/>
        <c:tickLblPos val="nextTo"/>
        <c:crossAx val="1309933359"/>
        <c:crosses val="autoZero"/>
        <c:auto val="1"/>
        <c:lblAlgn val="ctr"/>
        <c:lblOffset val="100"/>
        <c:noMultiLvlLbl val="0"/>
      </c:catAx>
      <c:valAx>
        <c:axId val="1309933359"/>
        <c:scaling>
          <c:orientation val="minMax"/>
        </c:scaling>
        <c:delete val="1"/>
        <c:axPos val="l"/>
        <c:numFmt formatCode="General" sourceLinked="1"/>
        <c:majorTickMark val="none"/>
        <c:minorTickMark val="none"/>
        <c:tickLblPos val="nextTo"/>
        <c:crossAx val="1885568255"/>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lrMapOvr bg1="lt1" tx1="dk1" bg2="lt2" tx2="dk2" accent1="accent1" accent2="accent2" accent3="accent3" accent4="accent4" accent5="accent5" accent6="accent6" hlink="hlink" folHlink="folHlink"/>
  <c:chart>
    <c:autoTitleDeleted val="1"/>
    <c:plotArea>
      <c:layout/>
      <c:lineChart>
        <c:grouping val="standard"/>
        <c:varyColors val="0"/>
        <c:ser>
          <c:idx val="0"/>
          <c:order val="0"/>
          <c:spPr>
            <a:ln w="28575" cap="rnd">
              <a:solidFill>
                <a:schemeClr val="dk1">
                  <a:tint val="88500"/>
                </a:schemeClr>
              </a:solidFill>
              <a:prstDash val="dash"/>
              <a:round/>
            </a:ln>
            <a:effectLst/>
          </c:spPr>
          <c:marker>
            <c:symbol val="none"/>
          </c:marker>
          <c:cat>
            <c:numRef>
              <c:f>Sheet1!$A$1:$A$30</c:f>
              <c:numCache>
                <c:formatCode>General</c:formatCode>
                <c:ptCount val="30"/>
                <c:pt idx="0">
                  <c:v>-3</c:v>
                </c:pt>
                <c:pt idx="1">
                  <c:v>-2.75</c:v>
                </c:pt>
                <c:pt idx="2">
                  <c:v>-2.5</c:v>
                </c:pt>
                <c:pt idx="3">
                  <c:v>-2.25</c:v>
                </c:pt>
                <c:pt idx="4">
                  <c:v>-2</c:v>
                </c:pt>
                <c:pt idx="5">
                  <c:v>-1.75</c:v>
                </c:pt>
                <c:pt idx="6">
                  <c:v>-1.5</c:v>
                </c:pt>
                <c:pt idx="7">
                  <c:v>-1.25</c:v>
                </c:pt>
                <c:pt idx="8">
                  <c:v>-1</c:v>
                </c:pt>
                <c:pt idx="9">
                  <c:v>-0.75</c:v>
                </c:pt>
                <c:pt idx="10">
                  <c:v>-0.5</c:v>
                </c:pt>
                <c:pt idx="11">
                  <c:v>-0.25</c:v>
                </c:pt>
                <c:pt idx="12">
                  <c:v>0</c:v>
                </c:pt>
                <c:pt idx="13">
                  <c:v>0.25</c:v>
                </c:pt>
                <c:pt idx="14">
                  <c:v>0.5</c:v>
                </c:pt>
                <c:pt idx="15">
                  <c:v>0.75</c:v>
                </c:pt>
                <c:pt idx="16">
                  <c:v>1</c:v>
                </c:pt>
                <c:pt idx="17">
                  <c:v>1.25</c:v>
                </c:pt>
                <c:pt idx="18">
                  <c:v>1.5</c:v>
                </c:pt>
                <c:pt idx="19">
                  <c:v>1.75</c:v>
                </c:pt>
                <c:pt idx="20">
                  <c:v>2</c:v>
                </c:pt>
                <c:pt idx="21">
                  <c:v>2.25</c:v>
                </c:pt>
                <c:pt idx="22">
                  <c:v>2.5</c:v>
                </c:pt>
                <c:pt idx="23">
                  <c:v>2.75</c:v>
                </c:pt>
                <c:pt idx="24">
                  <c:v>3</c:v>
                </c:pt>
                <c:pt idx="25">
                  <c:v>3.25</c:v>
                </c:pt>
                <c:pt idx="26">
                  <c:v>3.5</c:v>
                </c:pt>
                <c:pt idx="27">
                  <c:v>3.75</c:v>
                </c:pt>
                <c:pt idx="28">
                  <c:v>4</c:v>
                </c:pt>
                <c:pt idx="29">
                  <c:v>4.25</c:v>
                </c:pt>
              </c:numCache>
            </c:numRef>
          </c:cat>
          <c:val>
            <c:numRef>
              <c:f>Sheet1!$B$1:$B$30</c:f>
              <c:numCache>
                <c:formatCode>General</c:formatCode>
                <c:ptCount val="30"/>
                <c:pt idx="0">
                  <c:v>4.4318484119380075E-3</c:v>
                </c:pt>
                <c:pt idx="1">
                  <c:v>9.0935625015910529E-3</c:v>
                </c:pt>
                <c:pt idx="2">
                  <c:v>1.752830049356854E-2</c:v>
                </c:pt>
                <c:pt idx="3">
                  <c:v>3.1739651835667418E-2</c:v>
                </c:pt>
                <c:pt idx="4">
                  <c:v>5.3990966513188063E-2</c:v>
                </c:pt>
                <c:pt idx="5">
                  <c:v>8.6277318826511532E-2</c:v>
                </c:pt>
                <c:pt idx="6">
                  <c:v>0.12951759566589174</c:v>
                </c:pt>
                <c:pt idx="7">
                  <c:v>0.18264908538902191</c:v>
                </c:pt>
                <c:pt idx="8">
                  <c:v>0.24197072451914337</c:v>
                </c:pt>
                <c:pt idx="9">
                  <c:v>0.30113743215480443</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numCache>
            </c:numRef>
          </c:val>
          <c:smooth val="0"/>
          <c:extLst>
            <c:ext xmlns:c16="http://schemas.microsoft.com/office/drawing/2014/chart" uri="{C3380CC4-5D6E-409C-BE32-E72D297353CC}">
              <c16:uniqueId val="{00000000-889D-4A28-A249-FA403FE98F2F}"/>
            </c:ext>
          </c:extLst>
        </c:ser>
        <c:dLbls>
          <c:showLegendKey val="0"/>
          <c:showVal val="0"/>
          <c:showCatName val="0"/>
          <c:showSerName val="0"/>
          <c:showPercent val="0"/>
          <c:showBubbleSize val="0"/>
        </c:dLbls>
        <c:smooth val="0"/>
        <c:axId val="1885568255"/>
        <c:axId val="1309933359"/>
      </c:lineChart>
      <c:catAx>
        <c:axId val="1885568255"/>
        <c:scaling>
          <c:orientation val="minMax"/>
        </c:scaling>
        <c:delete val="1"/>
        <c:axPos val="b"/>
        <c:numFmt formatCode="General" sourceLinked="1"/>
        <c:majorTickMark val="none"/>
        <c:minorTickMark val="none"/>
        <c:tickLblPos val="nextTo"/>
        <c:crossAx val="1309933359"/>
        <c:crosses val="autoZero"/>
        <c:auto val="1"/>
        <c:lblAlgn val="ctr"/>
        <c:lblOffset val="100"/>
        <c:noMultiLvlLbl val="0"/>
      </c:catAx>
      <c:valAx>
        <c:axId val="1309933359"/>
        <c:scaling>
          <c:orientation val="minMax"/>
        </c:scaling>
        <c:delete val="1"/>
        <c:axPos val="l"/>
        <c:numFmt formatCode="General" sourceLinked="1"/>
        <c:majorTickMark val="none"/>
        <c:minorTickMark val="none"/>
        <c:tickLblPos val="nextTo"/>
        <c:crossAx val="1885568255"/>
        <c:crosses val="autoZero"/>
        <c:crossBetween val="between"/>
      </c:valAx>
      <c:spPr>
        <a:noFill/>
        <a:ln w="25400">
          <a:noFill/>
        </a:ln>
        <a:effectLst/>
      </c:spPr>
    </c:plotArea>
    <c:plotVisOnly val="1"/>
    <c:dispBlanksAs val="gap"/>
    <c:showDLblsOverMax val="0"/>
  </c:chart>
  <c:spPr>
    <a:noFill/>
    <a:ln>
      <a:noFill/>
    </a:ln>
    <a:effectLst/>
  </c:spPr>
  <c:txPr>
    <a:bodyPr/>
    <a:lstStyle/>
    <a:p>
      <a:pPr>
        <a:defRPr/>
      </a:pPr>
      <a:endParaRPr lang="en-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6.7757581513170845E-3"/>
          <c:y val="0.15915340291127461"/>
          <c:w val="0.85093332067102412"/>
          <c:h val="0.83683566302885337"/>
        </c:manualLayout>
      </c:layout>
      <c:lineChart>
        <c:grouping val="standard"/>
        <c:varyColors val="0"/>
        <c:ser>
          <c:idx val="0"/>
          <c:order val="0"/>
          <c:spPr>
            <a:ln w="28575" cap="rnd">
              <a:solidFill>
                <a:schemeClr val="accent2">
                  <a:lumMod val="75000"/>
                </a:schemeClr>
              </a:solidFill>
              <a:round/>
            </a:ln>
            <a:effectLst/>
          </c:spPr>
          <c:marker>
            <c:symbol val="none"/>
          </c:marker>
          <c:cat>
            <c:numRef>
              <c:f>Sheet1!$A$1:$A$30</c:f>
              <c:numCache>
                <c:formatCode>General</c:formatCode>
                <c:ptCount val="30"/>
                <c:pt idx="0">
                  <c:v>-3</c:v>
                </c:pt>
                <c:pt idx="1">
                  <c:v>-2.75</c:v>
                </c:pt>
                <c:pt idx="2">
                  <c:v>-2.5</c:v>
                </c:pt>
                <c:pt idx="3">
                  <c:v>-2.25</c:v>
                </c:pt>
                <c:pt idx="4">
                  <c:v>-2</c:v>
                </c:pt>
                <c:pt idx="5">
                  <c:v>-1.75</c:v>
                </c:pt>
                <c:pt idx="6">
                  <c:v>-1.5</c:v>
                </c:pt>
                <c:pt idx="7">
                  <c:v>-1.25</c:v>
                </c:pt>
                <c:pt idx="8">
                  <c:v>-1</c:v>
                </c:pt>
                <c:pt idx="9">
                  <c:v>-0.75</c:v>
                </c:pt>
                <c:pt idx="10">
                  <c:v>-0.5</c:v>
                </c:pt>
                <c:pt idx="11">
                  <c:v>-0.25</c:v>
                </c:pt>
                <c:pt idx="12">
                  <c:v>0</c:v>
                </c:pt>
                <c:pt idx="13">
                  <c:v>0.25</c:v>
                </c:pt>
                <c:pt idx="14">
                  <c:v>0.5</c:v>
                </c:pt>
                <c:pt idx="15">
                  <c:v>0.75</c:v>
                </c:pt>
                <c:pt idx="16">
                  <c:v>1</c:v>
                </c:pt>
                <c:pt idx="17">
                  <c:v>1.25</c:v>
                </c:pt>
                <c:pt idx="18">
                  <c:v>1.5</c:v>
                </c:pt>
                <c:pt idx="19">
                  <c:v>1.75</c:v>
                </c:pt>
                <c:pt idx="20">
                  <c:v>2</c:v>
                </c:pt>
                <c:pt idx="21">
                  <c:v>2.25</c:v>
                </c:pt>
                <c:pt idx="22">
                  <c:v>2.5</c:v>
                </c:pt>
                <c:pt idx="23">
                  <c:v>2.75</c:v>
                </c:pt>
                <c:pt idx="24">
                  <c:v>3</c:v>
                </c:pt>
                <c:pt idx="25">
                  <c:v>3.25</c:v>
                </c:pt>
                <c:pt idx="26">
                  <c:v>3.5</c:v>
                </c:pt>
                <c:pt idx="27">
                  <c:v>3.75</c:v>
                </c:pt>
                <c:pt idx="28">
                  <c:v>4</c:v>
                </c:pt>
                <c:pt idx="29">
                  <c:v>4.25</c:v>
                </c:pt>
              </c:numCache>
            </c:numRef>
          </c:cat>
          <c:val>
            <c:numRef>
              <c:f>Sheet1!$B$1:$B$30</c:f>
              <c:numCache>
                <c:formatCode>General</c:formatCode>
                <c:ptCount val="30"/>
                <c:pt idx="0">
                  <c:v>4.4318484119380075E-3</c:v>
                </c:pt>
                <c:pt idx="1">
                  <c:v>9.0935625015910529E-3</c:v>
                </c:pt>
                <c:pt idx="2">
                  <c:v>1.752830049356854E-2</c:v>
                </c:pt>
                <c:pt idx="3">
                  <c:v>3.1739651835667418E-2</c:v>
                </c:pt>
                <c:pt idx="4">
                  <c:v>5.3990966513188063E-2</c:v>
                </c:pt>
                <c:pt idx="5">
                  <c:v>8.6277318826511532E-2</c:v>
                </c:pt>
                <c:pt idx="6">
                  <c:v>0.12951759566589174</c:v>
                </c:pt>
                <c:pt idx="7">
                  <c:v>0.18264908538902191</c:v>
                </c:pt>
                <c:pt idx="8">
                  <c:v>0.24197072451914337</c:v>
                </c:pt>
                <c:pt idx="9">
                  <c:v>0.30113743215480443</c:v>
                </c:pt>
                <c:pt idx="10">
                  <c:v>0.35206532676429952</c:v>
                </c:pt>
                <c:pt idx="11">
                  <c:v>0.38666811680284924</c:v>
                </c:pt>
                <c:pt idx="12">
                  <c:v>0.3989422804014327</c:v>
                </c:pt>
                <c:pt idx="13">
                  <c:v>0.38666811680284924</c:v>
                </c:pt>
                <c:pt idx="14">
                  <c:v>0.35206532676429952</c:v>
                </c:pt>
                <c:pt idx="15">
                  <c:v>0.30113743215480443</c:v>
                </c:pt>
                <c:pt idx="16">
                  <c:v>0.24197072451914337</c:v>
                </c:pt>
                <c:pt idx="17">
                  <c:v>0.18264908538902191</c:v>
                </c:pt>
                <c:pt idx="18">
                  <c:v>0.12951759566589174</c:v>
                </c:pt>
                <c:pt idx="19">
                  <c:v>8.6277318826511532E-2</c:v>
                </c:pt>
                <c:pt idx="20">
                  <c:v>5.3990966513188063E-2</c:v>
                </c:pt>
                <c:pt idx="21">
                  <c:v>3.1739651835667418E-2</c:v>
                </c:pt>
                <c:pt idx="22">
                  <c:v>1.752830049356854E-2</c:v>
                </c:pt>
                <c:pt idx="23">
                  <c:v>9.0935625015910529E-3</c:v>
                </c:pt>
                <c:pt idx="24">
                  <c:v>4.4318484119380075E-3</c:v>
                </c:pt>
                <c:pt idx="25">
                  <c:v>2.0290480572997681E-3</c:v>
                </c:pt>
                <c:pt idx="26">
                  <c:v>8.7268269504576015E-4</c:v>
                </c:pt>
                <c:pt idx="27">
                  <c:v>3.5259568236744541E-4</c:v>
                </c:pt>
                <c:pt idx="28">
                  <c:v>1.3383022576488537E-4</c:v>
                </c:pt>
                <c:pt idx="29">
                  <c:v>4.7718636541204952E-5</c:v>
                </c:pt>
              </c:numCache>
            </c:numRef>
          </c:val>
          <c:smooth val="0"/>
          <c:extLst>
            <c:ext xmlns:c16="http://schemas.microsoft.com/office/drawing/2014/chart" uri="{C3380CC4-5D6E-409C-BE32-E72D297353CC}">
              <c16:uniqueId val="{00000000-D5E4-4C35-A2DE-7A3A51B3A4C1}"/>
            </c:ext>
          </c:extLst>
        </c:ser>
        <c:dLbls>
          <c:showLegendKey val="0"/>
          <c:showVal val="0"/>
          <c:showCatName val="0"/>
          <c:showSerName val="0"/>
          <c:showPercent val="0"/>
          <c:showBubbleSize val="0"/>
        </c:dLbls>
        <c:smooth val="0"/>
        <c:axId val="1885568255"/>
        <c:axId val="1309933359"/>
      </c:lineChart>
      <c:catAx>
        <c:axId val="1885568255"/>
        <c:scaling>
          <c:orientation val="minMax"/>
        </c:scaling>
        <c:delete val="1"/>
        <c:axPos val="b"/>
        <c:numFmt formatCode="General" sourceLinked="1"/>
        <c:majorTickMark val="none"/>
        <c:minorTickMark val="none"/>
        <c:tickLblPos val="nextTo"/>
        <c:crossAx val="1309933359"/>
        <c:crosses val="autoZero"/>
        <c:auto val="1"/>
        <c:lblAlgn val="ctr"/>
        <c:lblOffset val="100"/>
        <c:noMultiLvlLbl val="0"/>
      </c:catAx>
      <c:valAx>
        <c:axId val="1309933359"/>
        <c:scaling>
          <c:orientation val="minMax"/>
        </c:scaling>
        <c:delete val="1"/>
        <c:axPos val="l"/>
        <c:numFmt formatCode="General" sourceLinked="1"/>
        <c:majorTickMark val="none"/>
        <c:minorTickMark val="none"/>
        <c:tickLblPos val="nextTo"/>
        <c:crossAx val="1885568255"/>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en-CN"/>
    </a:p>
  </c:txPr>
  <c:externalData r:id="rId4">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Reversed" id="21">
  <a:schemeClr val="accent1"/>
</cs:colorStyle>
</file>

<file path=ppt/charts/colors3.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_rels/data2.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image" Target="../media/image600.png"/><Relationship Id="rId1" Type="http://schemas.openxmlformats.org/officeDocument/2006/relationships/image" Target="../media/image59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6728C2-122E-4AC5-9470-CEE21F95B4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4747765-A75F-44DC-B2B4-B510FDC30F13}">
      <dgm:prSet phldrT="[文本]" custT="1"/>
      <dgm:spPr/>
      <dgm:t>
        <a:bodyPr/>
        <a:lstStyle/>
        <a:p>
          <a:pPr algn="l"/>
          <a:r>
            <a:rPr lang="zh-CN" sz="2400" dirty="0"/>
            <a:t>基于样本的迁移学习</a:t>
          </a:r>
          <a:endParaRPr lang="zh-CN" altLang="en-US" sz="2400" dirty="0">
            <a:latin typeface="Arial" panose="020B0604020202020204" pitchFamily="34" charset="0"/>
            <a:cs typeface="Arial" panose="020B0604020202020204" pitchFamily="34" charset="0"/>
          </a:endParaRPr>
        </a:p>
      </dgm:t>
    </dgm:pt>
    <dgm:pt modelId="{84449BC7-AD17-4C1F-82CD-8F2D5C01CCB4}" type="parTrans" cxnId="{7982EF34-5FB3-4789-B538-274129BC7BC7}">
      <dgm:prSet/>
      <dgm:spPr/>
      <dgm:t>
        <a:bodyPr/>
        <a:lstStyle/>
        <a:p>
          <a:endParaRPr lang="zh-CN" altLang="en-US">
            <a:latin typeface="Arial" panose="020B0604020202020204" pitchFamily="34" charset="0"/>
            <a:cs typeface="Arial" panose="020B0604020202020204" pitchFamily="34" charset="0"/>
          </a:endParaRPr>
        </a:p>
      </dgm:t>
    </dgm:pt>
    <dgm:pt modelId="{C72ADF2E-666A-4C22-AFDF-CC96EEFF3F09}" type="sibTrans" cxnId="{7982EF34-5FB3-4789-B538-274129BC7BC7}">
      <dgm:prSet/>
      <dgm:spPr/>
      <dgm:t>
        <a:bodyPr/>
        <a:lstStyle/>
        <a:p>
          <a:endParaRPr lang="zh-CN" altLang="en-US">
            <a:latin typeface="Arial" panose="020B0604020202020204" pitchFamily="34" charset="0"/>
            <a:cs typeface="Arial" panose="020B0604020202020204" pitchFamily="34" charset="0"/>
          </a:endParaRPr>
        </a:p>
      </dgm:t>
    </dgm:pt>
    <mc:AlternateContent xmlns:mc="http://schemas.openxmlformats.org/markup-compatibility/2006" xmlns:a14="http://schemas.microsoft.com/office/drawing/2010/main">
      <mc:Choice Requires="a14">
        <dgm:pt modelId="{AD0BFA6E-060B-4F20-B667-4A6A44B87BAB}">
          <dgm:prSet phldrT="[文本]" custT="1"/>
          <dgm:spPr/>
          <dgm:t>
            <a:bodyPr/>
            <a:lstStyle/>
            <a:p>
              <a:r>
                <a:rPr lang="zh-CN" altLang="en-US" sz="1800" dirty="0">
                  <a:latin typeface="+mn-ea"/>
                  <a:ea typeface="+mn-ea"/>
                  <a:cs typeface="Arial" panose="020B0604020202020204" pitchFamily="34" charset="0"/>
                </a:rPr>
                <a:t>目标为根据源域和目标域的相似度来学习源域</a:t>
              </a:r>
              <a14:m>
                <m:oMath xmlns:m="http://schemas.openxmlformats.org/officeDocument/2006/math">
                  <m:r>
                    <a:rPr lang="zh-CN" altLang="en-US" sz="1800" b="0" i="1" dirty="0" smtClean="0">
                      <a:latin typeface="Cambria Math" panose="02040503050406030204" pitchFamily="18" charset="0"/>
                      <a:ea typeface="+mn-ea"/>
                    </a:rPr>
                    <m:t>样本的权重</m:t>
                  </m:r>
                  <m:sSub>
                    <m:sSubPr>
                      <m:ctrlPr>
                        <a:rPr lang="en-US" altLang="zh-CN" sz="1800" b="0" i="1" smtClean="0">
                          <a:latin typeface="Cambria Math" panose="02040503050406030204" pitchFamily="18" charset="0"/>
                          <a:ea typeface="+mn-ea"/>
                        </a:rPr>
                      </m:ctrlPr>
                    </m:sSubPr>
                    <m:e>
                      <m:r>
                        <a:rPr lang="en-US" altLang="zh-CN" sz="1800" b="0" i="1" smtClean="0">
                          <a:latin typeface="Cambria Math" panose="02040503050406030204" pitchFamily="18" charset="0"/>
                          <a:ea typeface="+mn-ea"/>
                        </a:rPr>
                        <m:t> </m:t>
                      </m:r>
                      <m:r>
                        <a:rPr lang="en-US" altLang="zh-CN" sz="1800" b="0" i="1" smtClean="0">
                          <a:latin typeface="Cambria Math" panose="02040503050406030204" pitchFamily="18" charset="0"/>
                          <a:ea typeface="+mn-ea"/>
                        </a:rPr>
                        <m:t>𝑣</m:t>
                      </m:r>
                    </m:e>
                    <m:sub>
                      <m:r>
                        <a:rPr lang="en-US" altLang="zh-CN" sz="1800" b="0" i="1" smtClean="0">
                          <a:latin typeface="Cambria Math" panose="02040503050406030204" pitchFamily="18" charset="0"/>
                          <a:ea typeface="+mn-ea"/>
                        </a:rPr>
                        <m:t>𝑖</m:t>
                      </m:r>
                      <m:r>
                        <a:rPr lang="en-US" altLang="zh-CN" sz="1800" b="0" i="1" smtClean="0">
                          <a:latin typeface="Cambria Math" panose="02040503050406030204" pitchFamily="18" charset="0"/>
                          <a:ea typeface="+mn-ea"/>
                        </a:rPr>
                        <m:t> </m:t>
                      </m:r>
                    </m:sub>
                  </m:sSub>
                </m:oMath>
              </a14:m>
              <a:endParaRPr lang="zh-CN" altLang="en-US" sz="1800" dirty="0">
                <a:latin typeface="+mn-ea"/>
                <a:ea typeface="+mn-ea"/>
                <a:cs typeface="Arial" panose="020B0604020202020204" pitchFamily="34" charset="0"/>
              </a:endParaRPr>
            </a:p>
          </dgm:t>
        </dgm:pt>
      </mc:Choice>
      <mc:Fallback xmlns="">
        <dgm:pt modelId="{AD0BFA6E-060B-4F20-B667-4A6A44B87BAB}">
          <dgm:prSet phldrT="[文本]" custT="1"/>
          <dgm:spPr/>
          <dgm:t>
            <a:bodyPr/>
            <a:lstStyle/>
            <a:p>
              <a:r>
                <a:rPr lang="zh-CN" altLang="en-US" sz="1800" dirty="0">
                  <a:latin typeface="+mn-ea"/>
                  <a:ea typeface="+mn-ea"/>
                  <a:cs typeface="Arial" panose="020B0604020202020204" pitchFamily="34" charset="0"/>
                </a:rPr>
                <a:t>目标为根据源域和目标域的相似度来学习源域</a:t>
              </a:r>
              <a:r>
                <a:rPr lang="zh-CN" altLang="en-US" sz="1800" b="0" i="0" dirty="0">
                  <a:latin typeface="Cambria Math" panose="02040503050406030204" pitchFamily="18" charset="0"/>
                  <a:ea typeface="+mn-ea"/>
                </a:rPr>
                <a:t>样本的权重</a:t>
              </a:r>
              <a:r>
                <a:rPr lang="en-US" altLang="zh-CN" sz="1800" b="0" i="0">
                  <a:latin typeface="+mn-ea"/>
                  <a:ea typeface="+mn-ea"/>
                </a:rPr>
                <a:t>〖</a:t>
              </a:r>
              <a:r>
                <a:rPr lang="en-US" altLang="zh-CN" sz="1800" b="0" i="0">
                  <a:latin typeface="Cambria Math" panose="02040503050406030204" pitchFamily="18" charset="0"/>
                  <a:ea typeface="+mn-ea"/>
                </a:rPr>
                <a:t> </a:t>
              </a:r>
              <a:r>
                <a:rPr lang="en-US" altLang="zh-CN" sz="1800" b="0" i="0">
                  <a:latin typeface="+mn-ea"/>
                  <a:ea typeface="+mn-ea"/>
                </a:rPr>
                <a:t>𝑣〗_(𝑖</a:t>
              </a:r>
              <a:r>
                <a:rPr lang="en-US" altLang="zh-CN" sz="1800" b="0" i="0">
                  <a:latin typeface="Cambria Math" panose="02040503050406030204" pitchFamily="18" charset="0"/>
                  <a:ea typeface="+mn-ea"/>
                </a:rPr>
                <a:t> </a:t>
              </a:r>
              <a:r>
                <a:rPr lang="en-US" altLang="zh-CN" sz="1800" b="0" i="0">
                  <a:latin typeface="+mn-ea"/>
                  <a:ea typeface="+mn-ea"/>
                </a:rPr>
                <a:t>)</a:t>
              </a:r>
              <a:endParaRPr lang="zh-CN" altLang="en-US" sz="1800" dirty="0">
                <a:latin typeface="+mn-ea"/>
                <a:ea typeface="+mn-ea"/>
                <a:cs typeface="Arial" panose="020B0604020202020204" pitchFamily="34" charset="0"/>
              </a:endParaRPr>
            </a:p>
          </dgm:t>
        </dgm:pt>
      </mc:Fallback>
    </mc:AlternateContent>
    <dgm:pt modelId="{4BE7C449-8CF3-4102-8B6B-1EFCF6E9DC2F}" type="parTrans" cxnId="{B0184559-D78A-4BA9-94AF-1689304A255F}">
      <dgm:prSet/>
      <dgm:spPr/>
      <dgm:t>
        <a:bodyPr/>
        <a:lstStyle/>
        <a:p>
          <a:endParaRPr lang="zh-CN" altLang="en-US">
            <a:latin typeface="Arial" panose="020B0604020202020204" pitchFamily="34" charset="0"/>
            <a:cs typeface="Arial" panose="020B0604020202020204" pitchFamily="34" charset="0"/>
          </a:endParaRPr>
        </a:p>
      </dgm:t>
    </dgm:pt>
    <dgm:pt modelId="{6408779A-6F0C-4D2F-9859-30964B2B975D}" type="sibTrans" cxnId="{B0184559-D78A-4BA9-94AF-1689304A255F}">
      <dgm:prSet/>
      <dgm:spPr/>
      <dgm:t>
        <a:bodyPr/>
        <a:lstStyle/>
        <a:p>
          <a:endParaRPr lang="zh-CN" altLang="en-US">
            <a:latin typeface="Arial" panose="020B0604020202020204" pitchFamily="34" charset="0"/>
            <a:cs typeface="Arial" panose="020B0604020202020204" pitchFamily="34" charset="0"/>
          </a:endParaRPr>
        </a:p>
      </dgm:t>
    </dgm:pt>
    <dgm:pt modelId="{61000A7B-9D8A-4C2C-801D-ED12958CD220}">
      <dgm:prSet phldrT="[文本]" custT="1"/>
      <dgm:spPr/>
      <dgm:t>
        <a:bodyPr/>
        <a:lstStyle/>
        <a:p>
          <a:r>
            <a:rPr lang="zh-CN" altLang="en-US" sz="2400" dirty="0">
              <a:latin typeface="+mn-ea"/>
              <a:ea typeface="+mn-ea"/>
              <a:cs typeface="Arial" panose="020B0604020202020204" pitchFamily="34" charset="0"/>
            </a:rPr>
            <a:t>基于特征的迁移学习</a:t>
          </a:r>
        </a:p>
      </dgm:t>
    </dgm:pt>
    <dgm:pt modelId="{E6492F1D-BE65-4C8D-8C2F-53F85F2DF05E}" type="parTrans" cxnId="{5B596447-B954-4CCB-B0A9-D6FF3E7C269C}">
      <dgm:prSet/>
      <dgm:spPr/>
      <dgm:t>
        <a:bodyPr/>
        <a:lstStyle/>
        <a:p>
          <a:endParaRPr lang="zh-CN" altLang="en-US">
            <a:latin typeface="Arial" panose="020B0604020202020204" pitchFamily="34" charset="0"/>
            <a:cs typeface="Arial" panose="020B0604020202020204" pitchFamily="34" charset="0"/>
          </a:endParaRPr>
        </a:p>
      </dgm:t>
    </dgm:pt>
    <dgm:pt modelId="{C02B9B58-8E21-4EB6-A0A0-AA52397C0B96}" type="sibTrans" cxnId="{5B596447-B954-4CCB-B0A9-D6FF3E7C269C}">
      <dgm:prSet/>
      <dgm:spPr/>
      <dgm:t>
        <a:bodyPr/>
        <a:lstStyle/>
        <a:p>
          <a:endParaRPr lang="zh-CN" altLang="en-US">
            <a:latin typeface="Arial" panose="020B0604020202020204" pitchFamily="34" charset="0"/>
            <a:cs typeface="Arial" panose="020B0604020202020204" pitchFamily="34" charset="0"/>
          </a:endParaRPr>
        </a:p>
      </dgm:t>
    </dgm:pt>
    <mc:AlternateContent xmlns:mc="http://schemas.openxmlformats.org/markup-compatibility/2006" xmlns:a14="http://schemas.microsoft.com/office/drawing/2010/main">
      <mc:Choice Requires="a14">
        <dgm:pt modelId="{78EFFBF7-9D15-4AD7-B67F-3C98C06D06F4}">
          <dgm:prSet phldrT="[文本]" custT="1"/>
          <dgm:spPr/>
          <dgm:t>
            <a:bodyPr/>
            <a:lstStyle/>
            <a:p>
              <a:r>
                <a:rPr lang="zh-CN" altLang="en-US" sz="1800" dirty="0">
                  <a:latin typeface="+mn-ea"/>
                  <a:ea typeface="+mn-ea"/>
                  <a:cs typeface="Arial" panose="020B0604020202020204" pitchFamily="34" charset="0"/>
                </a:rPr>
                <a:t>目标为</a:t>
              </a:r>
              <a:r>
                <a:rPr lang="zh-CN" altLang="zh-CN" sz="1800" dirty="0">
                  <a:latin typeface="+mn-ea"/>
                  <a:ea typeface="+mn-ea"/>
                  <a:cs typeface="Arial" panose="020B0604020202020204" pitchFamily="34" charset="0"/>
                </a:rPr>
                <a:t>学习一个特征变换</a:t>
              </a:r>
              <a14:m>
                <m:oMath xmlns:m="http://schemas.openxmlformats.org/officeDocument/2006/math">
                  <m:r>
                    <a:rPr lang="en-US" altLang="zh-CN" sz="1800" b="0" i="0" smtClean="0">
                      <a:latin typeface="Cambria Math" panose="02040503050406030204" pitchFamily="18" charset="0"/>
                      <a:ea typeface="Cambria Math" panose="02040503050406030204" pitchFamily="18" charset="0"/>
                    </a:rPr>
                    <m:t> </m:t>
                  </m:r>
                  <m:r>
                    <a:rPr lang="en-US" altLang="zh-CN" sz="1800" b="0" i="1" smtClean="0">
                      <a:latin typeface="Cambria Math" panose="02040503050406030204" pitchFamily="18" charset="0"/>
                      <a:ea typeface="Cambria Math" panose="02040503050406030204" pitchFamily="18" charset="0"/>
                    </a:rPr>
                    <m:t>𝑇</m:t>
                  </m:r>
                </m:oMath>
              </a14:m>
              <a:r>
                <a:rPr lang="en-US" altLang="zh-CN" sz="1800" dirty="0">
                  <a:latin typeface="+mn-ea"/>
                  <a:ea typeface="+mn-ea"/>
                  <a:cs typeface="Arial" panose="020B0604020202020204" pitchFamily="34" charset="0"/>
                </a:rPr>
                <a:t> </a:t>
              </a:r>
              <a:r>
                <a:rPr lang="zh-CN" altLang="zh-CN" sz="1800" dirty="0">
                  <a:latin typeface="+mn-ea"/>
                  <a:ea typeface="+mn-ea"/>
                  <a:cs typeface="Arial" panose="020B0604020202020204" pitchFamily="34" charset="0"/>
                </a:rPr>
                <a:t>来减小</a:t>
              </a:r>
              <a:r>
                <a:rPr lang="zh-CN" altLang="en-US" sz="1800" dirty="0">
                  <a:latin typeface="+mn-ea"/>
                  <a:ea typeface="+mn-ea"/>
                  <a:cs typeface="Arial" panose="020B0604020202020204" pitchFamily="34" charset="0"/>
                </a:rPr>
                <a:t>迁移</a:t>
              </a:r>
              <a:r>
                <a:rPr lang="zh-CN" altLang="zh-CN" sz="1800" dirty="0">
                  <a:latin typeface="+mn-ea"/>
                  <a:ea typeface="+mn-ea"/>
                  <a:cs typeface="Arial" panose="020B0604020202020204" pitchFamily="34" charset="0"/>
                </a:rPr>
                <a:t>正则化项</a:t>
              </a:r>
              <a:r>
                <a:rPr lang="en-US" altLang="zh-CN" sz="1800" dirty="0">
                  <a:latin typeface="+mn-ea"/>
                  <a:ea typeface="+mn-ea"/>
                  <a:cs typeface="Arial" panose="020B0604020202020204" pitchFamily="34" charset="0"/>
                </a:rPr>
                <a:t> </a:t>
              </a:r>
              <a14:m>
                <m:oMath xmlns:m="http://schemas.openxmlformats.org/officeDocument/2006/math">
                  <m:r>
                    <a:rPr lang="en-US" altLang="zh-CN" sz="1800" i="1" dirty="0" smtClean="0">
                      <a:latin typeface="Cambria Math" panose="02040503050406030204" pitchFamily="18" charset="0"/>
                      <a:ea typeface="+mn-ea"/>
                      <a:cs typeface="Arial" panose="020B0604020202020204" pitchFamily="34" charset="0"/>
                    </a:rPr>
                    <m:t>𝑅</m:t>
                  </m:r>
                  <m:d>
                    <m:dPr>
                      <m:ctrlPr>
                        <a:rPr lang="en-US" altLang="zh-CN" sz="1800" i="1" dirty="0" smtClean="0">
                          <a:latin typeface="Cambria Math" panose="02040503050406030204" pitchFamily="18" charset="0"/>
                          <a:ea typeface="+mn-ea"/>
                          <a:cs typeface="Arial" panose="020B0604020202020204" pitchFamily="34" charset="0"/>
                        </a:rPr>
                      </m:ctrlPr>
                    </m:dPr>
                    <m:e>
                      <m:r>
                        <a:rPr lang="en-US" altLang="zh-CN" sz="1800" i="1" dirty="0" smtClean="0">
                          <a:latin typeface="Cambria Math" panose="02040503050406030204" pitchFamily="18" charset="0"/>
                          <a:ea typeface="+mn-ea"/>
                          <a:cs typeface="Arial" panose="020B0604020202020204" pitchFamily="34" charset="0"/>
                        </a:rPr>
                        <m:t>·,·</m:t>
                      </m:r>
                    </m:e>
                  </m:d>
                </m:oMath>
              </a14:m>
              <a:endParaRPr lang="zh-CN" altLang="en-US" sz="1800" dirty="0">
                <a:latin typeface="+mn-ea"/>
                <a:ea typeface="+mn-ea"/>
                <a:cs typeface="Arial" panose="020B0604020202020204" pitchFamily="34" charset="0"/>
              </a:endParaRPr>
            </a:p>
          </dgm:t>
        </dgm:pt>
      </mc:Choice>
      <mc:Fallback xmlns="">
        <dgm:pt modelId="{78EFFBF7-9D15-4AD7-B67F-3C98C06D06F4}">
          <dgm:prSet phldrT="[文本]" custT="1"/>
          <dgm:spPr/>
          <dgm:t>
            <a:bodyPr/>
            <a:lstStyle/>
            <a:p>
              <a:r>
                <a:rPr lang="zh-CN" altLang="en-US" sz="1800" dirty="0">
                  <a:latin typeface="+mn-ea"/>
                  <a:ea typeface="+mn-ea"/>
                  <a:cs typeface="Arial" panose="020B0604020202020204" pitchFamily="34" charset="0"/>
                </a:rPr>
                <a:t>目标为</a:t>
              </a:r>
              <a:r>
                <a:rPr lang="zh-CN" altLang="zh-CN" sz="1800" dirty="0">
                  <a:latin typeface="+mn-ea"/>
                  <a:ea typeface="+mn-ea"/>
                  <a:cs typeface="Arial" panose="020B0604020202020204" pitchFamily="34" charset="0"/>
                </a:rPr>
                <a:t>学习一个特征变换</a:t>
              </a:r>
              <a:r>
                <a:rPr lang="en-US" altLang="zh-CN" sz="1800" b="0" i="0">
                  <a:latin typeface="Cambria Math" panose="02040503050406030204" pitchFamily="18" charset="0"/>
                  <a:ea typeface="Cambria Math" panose="02040503050406030204" pitchFamily="18" charset="0"/>
                </a:rPr>
                <a:t> 𝑇</a:t>
              </a:r>
              <a:r>
                <a:rPr lang="en-US" altLang="zh-CN" sz="1800" dirty="0">
                  <a:latin typeface="+mn-ea"/>
                  <a:ea typeface="+mn-ea"/>
                  <a:cs typeface="Arial" panose="020B0604020202020204" pitchFamily="34" charset="0"/>
                </a:rPr>
                <a:t> </a:t>
              </a:r>
              <a:r>
                <a:rPr lang="zh-CN" altLang="zh-CN" sz="1800" dirty="0">
                  <a:latin typeface="+mn-ea"/>
                  <a:ea typeface="+mn-ea"/>
                  <a:cs typeface="Arial" panose="020B0604020202020204" pitchFamily="34" charset="0"/>
                </a:rPr>
                <a:t>来减小</a:t>
              </a:r>
              <a:r>
                <a:rPr lang="zh-CN" altLang="en-US" sz="1800" dirty="0">
                  <a:latin typeface="+mn-ea"/>
                  <a:ea typeface="+mn-ea"/>
                  <a:cs typeface="Arial" panose="020B0604020202020204" pitchFamily="34" charset="0"/>
                </a:rPr>
                <a:t>迁移</a:t>
              </a:r>
              <a:r>
                <a:rPr lang="zh-CN" altLang="zh-CN" sz="1800" dirty="0">
                  <a:latin typeface="+mn-ea"/>
                  <a:ea typeface="+mn-ea"/>
                  <a:cs typeface="Arial" panose="020B0604020202020204" pitchFamily="34" charset="0"/>
                </a:rPr>
                <a:t>正则化项</a:t>
              </a:r>
              <a:r>
                <a:rPr lang="en-US" altLang="zh-CN" sz="1800" dirty="0">
                  <a:latin typeface="+mn-ea"/>
                  <a:ea typeface="+mn-ea"/>
                  <a:cs typeface="Arial" panose="020B0604020202020204" pitchFamily="34" charset="0"/>
                </a:rPr>
                <a:t> </a:t>
              </a:r>
              <a:r>
                <a:rPr lang="en-US" altLang="zh-CN" sz="1800" i="0" dirty="0">
                  <a:latin typeface="Cambria Math" panose="02040503050406030204" pitchFamily="18" charset="0"/>
                  <a:ea typeface="+mn-ea"/>
                  <a:cs typeface="Arial" panose="020B0604020202020204" pitchFamily="34" charset="0"/>
                </a:rPr>
                <a:t>𝑅(·,·)</a:t>
              </a:r>
              <a:endParaRPr lang="zh-CN" altLang="en-US" sz="1800" dirty="0">
                <a:latin typeface="+mn-ea"/>
                <a:ea typeface="+mn-ea"/>
                <a:cs typeface="Arial" panose="020B0604020202020204" pitchFamily="34" charset="0"/>
              </a:endParaRPr>
            </a:p>
          </dgm:t>
        </dgm:pt>
      </mc:Fallback>
    </mc:AlternateContent>
    <dgm:pt modelId="{E7109C50-5643-4BA0-9A67-8123CD50251B}" type="parTrans" cxnId="{534ADF5F-19FA-4E28-9045-1BA31734CC6F}">
      <dgm:prSet/>
      <dgm:spPr/>
      <dgm:t>
        <a:bodyPr/>
        <a:lstStyle/>
        <a:p>
          <a:endParaRPr lang="zh-CN" altLang="en-US">
            <a:latin typeface="Arial" panose="020B0604020202020204" pitchFamily="34" charset="0"/>
            <a:cs typeface="Arial" panose="020B0604020202020204" pitchFamily="34" charset="0"/>
          </a:endParaRPr>
        </a:p>
      </dgm:t>
    </dgm:pt>
    <dgm:pt modelId="{1037C8B0-F197-4F7E-9842-1ED4AC09A705}" type="sibTrans" cxnId="{534ADF5F-19FA-4E28-9045-1BA31734CC6F}">
      <dgm:prSet/>
      <dgm:spPr/>
      <dgm:t>
        <a:bodyPr/>
        <a:lstStyle/>
        <a:p>
          <a:endParaRPr lang="zh-CN" altLang="en-US">
            <a:latin typeface="Arial" panose="020B0604020202020204" pitchFamily="34" charset="0"/>
            <a:cs typeface="Arial" panose="020B0604020202020204" pitchFamily="34" charset="0"/>
          </a:endParaRPr>
        </a:p>
      </dgm:t>
    </dgm:pt>
    <dgm:pt modelId="{C700D46A-7D0A-4C16-8810-E74C9A98E139}">
      <dgm:prSet phldrT="[文本]" custT="1"/>
      <dgm:spPr/>
      <dgm:t>
        <a:bodyPr/>
        <a:lstStyle/>
        <a:p>
          <a:r>
            <a:rPr lang="zh-CN" altLang="en-US" sz="2400" dirty="0">
              <a:latin typeface="+mn-ea"/>
              <a:ea typeface="+mn-ea"/>
              <a:cs typeface="Arial" panose="020B0604020202020204" pitchFamily="34" charset="0"/>
            </a:rPr>
            <a:t>基于模型的迁移学习</a:t>
          </a:r>
        </a:p>
      </dgm:t>
    </dgm:pt>
    <dgm:pt modelId="{B6023F76-03F8-433C-BDCE-B67F65C9D2C2}" type="parTrans" cxnId="{07117ED2-DFD6-41DE-A878-D3ECF65111AC}">
      <dgm:prSet/>
      <dgm:spPr/>
      <dgm:t>
        <a:bodyPr/>
        <a:lstStyle/>
        <a:p>
          <a:endParaRPr lang="zh-CN" altLang="en-US">
            <a:latin typeface="Arial" panose="020B0604020202020204" pitchFamily="34" charset="0"/>
            <a:cs typeface="Arial" panose="020B0604020202020204" pitchFamily="34" charset="0"/>
          </a:endParaRPr>
        </a:p>
      </dgm:t>
    </dgm:pt>
    <dgm:pt modelId="{8FEFA748-6AEB-4BC1-8044-D8B579D7D874}" type="sibTrans" cxnId="{07117ED2-DFD6-41DE-A878-D3ECF65111AC}">
      <dgm:prSet/>
      <dgm:spPr/>
      <dgm:t>
        <a:bodyPr/>
        <a:lstStyle/>
        <a:p>
          <a:endParaRPr lang="zh-CN" altLang="en-US">
            <a:latin typeface="Arial" panose="020B0604020202020204" pitchFamily="34" charset="0"/>
            <a:cs typeface="Arial" panose="020B0604020202020204" pitchFamily="34" charset="0"/>
          </a:endParaRPr>
        </a:p>
      </dgm:t>
    </dgm:pt>
    <mc:AlternateContent xmlns:mc="http://schemas.openxmlformats.org/markup-compatibility/2006" xmlns:a14="http://schemas.microsoft.com/office/drawing/2010/main">
      <mc:Choice Requires="a14">
        <dgm:pt modelId="{455CBEE7-79C4-4913-839E-DF02B164A6E6}">
          <dgm:prSet phldrT="[文本]" custT="1"/>
          <dgm:spPr/>
          <dgm:t>
            <a:bodyPr/>
            <a:lstStyle/>
            <a:p>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目标</a:t>
              </a:r>
              <a:r>
                <a:rPr lang="zh-CN" altLang="en-US" sz="1800" kern="1200" dirty="0">
                  <a:solidFill>
                    <a:prstClr val="black">
                      <a:hueOff val="0"/>
                      <a:satOff val="0"/>
                      <a:lumOff val="0"/>
                      <a:alphaOff val="0"/>
                    </a:prstClr>
                  </a:solidFill>
                  <a:latin typeface="微软雅黑"/>
                  <a:ea typeface="微软雅黑"/>
                  <a:cs typeface="Arial" panose="020B0604020202020204" pitchFamily="34" charset="0"/>
                </a:rPr>
                <a:t>为学习</a:t>
              </a: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如何将源域的判别函数</a:t>
              </a:r>
              <a14:m>
                <m:oMath xmlns:m="http://schemas.openxmlformats.org/officeDocument/2006/math">
                  <m:r>
                    <a:rPr lang="en-US" altLang="zh-CN" sz="1800" b="0" i="1" kern="1200" smtClean="0">
                      <a:latin typeface="Cambria Math" panose="02040503050406030204" pitchFamily="18" charset="0"/>
                      <a:ea typeface="Cambria Math" panose="02040503050406030204" pitchFamily="18" charset="0"/>
                    </a:rPr>
                    <m:t>𝑓</m:t>
                  </m:r>
                  <m:d>
                    <m:dPr>
                      <m:ctrlPr>
                        <a:rPr lang="en-US" altLang="zh-CN" sz="1800" i="1" kern="1200" dirty="0" smtClean="0">
                          <a:latin typeface="Cambria Math" panose="02040503050406030204" pitchFamily="18" charset="0"/>
                          <a:ea typeface="+mn-ea"/>
                          <a:cs typeface="Arial" panose="020B0604020202020204" pitchFamily="34" charset="0"/>
                        </a:rPr>
                      </m:ctrlPr>
                    </m:dPr>
                    <m:e>
                      <m:r>
                        <a:rPr lang="en-US" altLang="zh-CN" sz="1800" i="1" kern="1200" dirty="0" smtClean="0">
                          <a:latin typeface="Cambria Math" panose="02040503050406030204" pitchFamily="18" charset="0"/>
                          <a:ea typeface="+mn-ea"/>
                          <a:cs typeface="Arial" panose="020B0604020202020204" pitchFamily="34" charset="0"/>
                        </a:rPr>
                        <m:t>·,·</m:t>
                      </m:r>
                    </m:e>
                  </m:d>
                </m:oMath>
              </a14:m>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对目标域数据进行正则化和微调</a:t>
              </a:r>
              <a:endParaRPr lang="zh-CN" altLang="en-US" sz="1800" kern="1200" dirty="0">
                <a:solidFill>
                  <a:prstClr val="black">
                    <a:hueOff val="0"/>
                    <a:satOff val="0"/>
                    <a:lumOff val="0"/>
                    <a:alphaOff val="0"/>
                  </a:prstClr>
                </a:solidFill>
                <a:latin typeface="微软雅黑"/>
                <a:ea typeface="微软雅黑"/>
                <a:cs typeface="Arial" panose="020B0604020202020204" pitchFamily="34" charset="0"/>
              </a:endParaRPr>
            </a:p>
          </dgm:t>
        </dgm:pt>
      </mc:Choice>
      <mc:Fallback xmlns="">
        <dgm:pt modelId="{455CBEE7-79C4-4913-839E-DF02B164A6E6}">
          <dgm:prSet phldrT="[文本]" custT="1"/>
          <dgm:spPr/>
          <dgm:t>
            <a:bodyPr/>
            <a:lstStyle/>
            <a:p>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目标</a:t>
              </a:r>
              <a:r>
                <a:rPr lang="zh-CN" altLang="en-US" sz="1800" kern="1200" dirty="0">
                  <a:solidFill>
                    <a:prstClr val="black">
                      <a:hueOff val="0"/>
                      <a:satOff val="0"/>
                      <a:lumOff val="0"/>
                      <a:alphaOff val="0"/>
                    </a:prstClr>
                  </a:solidFill>
                  <a:latin typeface="微软雅黑"/>
                  <a:ea typeface="微软雅黑"/>
                  <a:cs typeface="Arial" panose="020B0604020202020204" pitchFamily="34" charset="0"/>
                </a:rPr>
                <a:t>为学习</a:t>
              </a: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如何将源域的判别函数</a:t>
              </a:r>
              <a:r>
                <a:rPr lang="en-US" altLang="zh-CN" sz="1800" b="0" i="0" kern="1200">
                  <a:latin typeface="Cambria Math" panose="02040503050406030204" pitchFamily="18" charset="0"/>
                  <a:ea typeface="Cambria Math" panose="02040503050406030204" pitchFamily="18" charset="0"/>
                </a:rPr>
                <a:t>𝑓</a:t>
              </a:r>
              <a:r>
                <a:rPr lang="en-US" altLang="zh-CN" sz="1800" i="0" kern="1200" dirty="0">
                  <a:latin typeface="Cambria Math" panose="02040503050406030204" pitchFamily="18" charset="0"/>
                  <a:ea typeface="+mn-ea"/>
                  <a:cs typeface="Arial" panose="020B0604020202020204" pitchFamily="34" charset="0"/>
                </a:rPr>
                <a:t>(·,·)</a:t>
              </a: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对目标域数据进行正则化和微调</a:t>
              </a:r>
              <a:endParaRPr lang="zh-CN" altLang="en-US" sz="1800" kern="1200" dirty="0">
                <a:solidFill>
                  <a:prstClr val="black">
                    <a:hueOff val="0"/>
                    <a:satOff val="0"/>
                    <a:lumOff val="0"/>
                    <a:alphaOff val="0"/>
                  </a:prstClr>
                </a:solidFill>
                <a:latin typeface="微软雅黑"/>
                <a:ea typeface="微软雅黑"/>
                <a:cs typeface="Arial" panose="020B0604020202020204" pitchFamily="34" charset="0"/>
              </a:endParaRPr>
            </a:p>
          </dgm:t>
        </dgm:pt>
      </mc:Fallback>
    </mc:AlternateContent>
    <dgm:pt modelId="{BB321AED-8B00-49C2-BB8E-DCE409F7F466}" type="parTrans" cxnId="{47A00F44-38A9-49CB-9886-42D446BFD9D2}">
      <dgm:prSet/>
      <dgm:spPr/>
      <dgm:t>
        <a:bodyPr/>
        <a:lstStyle/>
        <a:p>
          <a:endParaRPr lang="zh-CN" altLang="en-US">
            <a:latin typeface="Arial" panose="020B0604020202020204" pitchFamily="34" charset="0"/>
            <a:cs typeface="Arial" panose="020B0604020202020204" pitchFamily="34" charset="0"/>
          </a:endParaRPr>
        </a:p>
      </dgm:t>
    </dgm:pt>
    <dgm:pt modelId="{38B4D954-4DDD-4621-951A-ACA7D69101BD}" type="sibTrans" cxnId="{47A00F44-38A9-49CB-9886-42D446BFD9D2}">
      <dgm:prSet/>
      <dgm:spPr/>
      <dgm:t>
        <a:bodyPr/>
        <a:lstStyle/>
        <a:p>
          <a:endParaRPr lang="zh-CN" altLang="en-US">
            <a:latin typeface="Arial" panose="020B0604020202020204" pitchFamily="34" charset="0"/>
            <a:cs typeface="Arial" panose="020B0604020202020204" pitchFamily="34" charset="0"/>
          </a:endParaRPr>
        </a:p>
      </dgm:t>
    </dgm:pt>
    <dgm:pt modelId="{6B5EB4C2-16F7-4FDA-AF73-B9E2FB7A9D22}" type="pres">
      <dgm:prSet presAssocID="{536728C2-122E-4AC5-9470-CEE21F95B4B6}" presName="linear" presStyleCnt="0">
        <dgm:presLayoutVars>
          <dgm:animLvl val="lvl"/>
          <dgm:resizeHandles val="exact"/>
        </dgm:presLayoutVars>
      </dgm:prSet>
      <dgm:spPr/>
    </dgm:pt>
    <dgm:pt modelId="{0FD06477-06C9-478C-8D31-289F901E9574}" type="pres">
      <dgm:prSet presAssocID="{64747765-A75F-44DC-B2B4-B510FDC30F13}" presName="parentText" presStyleLbl="node1" presStyleIdx="0" presStyleCnt="3">
        <dgm:presLayoutVars>
          <dgm:chMax val="0"/>
          <dgm:bulletEnabled val="1"/>
        </dgm:presLayoutVars>
      </dgm:prSet>
      <dgm:spPr/>
    </dgm:pt>
    <dgm:pt modelId="{35DCCE40-360E-4249-AA06-D2F7C6B378C4}" type="pres">
      <dgm:prSet presAssocID="{64747765-A75F-44DC-B2B4-B510FDC30F13}" presName="childText" presStyleLbl="revTx" presStyleIdx="0" presStyleCnt="3">
        <dgm:presLayoutVars>
          <dgm:bulletEnabled val="1"/>
        </dgm:presLayoutVars>
      </dgm:prSet>
      <dgm:spPr/>
    </dgm:pt>
    <dgm:pt modelId="{1B10ADBF-D826-46E7-8BD7-63373226ACD5}" type="pres">
      <dgm:prSet presAssocID="{61000A7B-9D8A-4C2C-801D-ED12958CD220}" presName="parentText" presStyleLbl="node1" presStyleIdx="1" presStyleCnt="3">
        <dgm:presLayoutVars>
          <dgm:chMax val="0"/>
          <dgm:bulletEnabled val="1"/>
        </dgm:presLayoutVars>
      </dgm:prSet>
      <dgm:spPr/>
    </dgm:pt>
    <dgm:pt modelId="{8C6B71B3-06AF-4D61-99EE-64812CAC9F2C}" type="pres">
      <dgm:prSet presAssocID="{61000A7B-9D8A-4C2C-801D-ED12958CD220}" presName="childText" presStyleLbl="revTx" presStyleIdx="1" presStyleCnt="3">
        <dgm:presLayoutVars>
          <dgm:bulletEnabled val="1"/>
        </dgm:presLayoutVars>
      </dgm:prSet>
      <dgm:spPr/>
    </dgm:pt>
    <dgm:pt modelId="{26C3D398-4317-414A-8D58-A4606C951283}" type="pres">
      <dgm:prSet presAssocID="{C700D46A-7D0A-4C16-8810-E74C9A98E139}" presName="parentText" presStyleLbl="node1" presStyleIdx="2" presStyleCnt="3">
        <dgm:presLayoutVars>
          <dgm:chMax val="0"/>
          <dgm:bulletEnabled val="1"/>
        </dgm:presLayoutVars>
      </dgm:prSet>
      <dgm:spPr/>
    </dgm:pt>
    <dgm:pt modelId="{9E37787A-51C9-4671-9B90-8549CD01FE7A}" type="pres">
      <dgm:prSet presAssocID="{C700D46A-7D0A-4C16-8810-E74C9A98E139}" presName="childText" presStyleLbl="revTx" presStyleIdx="2" presStyleCnt="3">
        <dgm:presLayoutVars>
          <dgm:bulletEnabled val="1"/>
        </dgm:presLayoutVars>
      </dgm:prSet>
      <dgm:spPr/>
    </dgm:pt>
  </dgm:ptLst>
  <dgm:cxnLst>
    <dgm:cxn modelId="{7982EF34-5FB3-4789-B538-274129BC7BC7}" srcId="{536728C2-122E-4AC5-9470-CEE21F95B4B6}" destId="{64747765-A75F-44DC-B2B4-B510FDC30F13}" srcOrd="0" destOrd="0" parTransId="{84449BC7-AD17-4C1F-82CD-8F2D5C01CCB4}" sibTransId="{C72ADF2E-666A-4C22-AFDF-CC96EEFF3F09}"/>
    <dgm:cxn modelId="{47A00F44-38A9-49CB-9886-42D446BFD9D2}" srcId="{C700D46A-7D0A-4C16-8810-E74C9A98E139}" destId="{455CBEE7-79C4-4913-839E-DF02B164A6E6}" srcOrd="0" destOrd="0" parTransId="{BB321AED-8B00-49C2-BB8E-DCE409F7F466}" sibTransId="{38B4D954-4DDD-4621-951A-ACA7D69101BD}"/>
    <dgm:cxn modelId="{5B596447-B954-4CCB-B0A9-D6FF3E7C269C}" srcId="{536728C2-122E-4AC5-9470-CEE21F95B4B6}" destId="{61000A7B-9D8A-4C2C-801D-ED12958CD220}" srcOrd="1" destOrd="0" parTransId="{E6492F1D-BE65-4C8D-8C2F-53F85F2DF05E}" sibTransId="{C02B9B58-8E21-4EB6-A0A0-AA52397C0B96}"/>
    <dgm:cxn modelId="{B0184559-D78A-4BA9-94AF-1689304A255F}" srcId="{64747765-A75F-44DC-B2B4-B510FDC30F13}" destId="{AD0BFA6E-060B-4F20-B667-4A6A44B87BAB}" srcOrd="0" destOrd="0" parTransId="{4BE7C449-8CF3-4102-8B6B-1EFCF6E9DC2F}" sibTransId="{6408779A-6F0C-4D2F-9859-30964B2B975D}"/>
    <dgm:cxn modelId="{534ADF5F-19FA-4E28-9045-1BA31734CC6F}" srcId="{61000A7B-9D8A-4C2C-801D-ED12958CD220}" destId="{78EFFBF7-9D15-4AD7-B67F-3C98C06D06F4}" srcOrd="0" destOrd="0" parTransId="{E7109C50-5643-4BA0-9A67-8123CD50251B}" sibTransId="{1037C8B0-F197-4F7E-9842-1ED4AC09A705}"/>
    <dgm:cxn modelId="{2EED5364-BA68-4A42-9FB5-7BD6EFF601BB}" type="presOf" srcId="{AD0BFA6E-060B-4F20-B667-4A6A44B87BAB}" destId="{35DCCE40-360E-4249-AA06-D2F7C6B378C4}" srcOrd="0" destOrd="0" presId="urn:microsoft.com/office/officeart/2005/8/layout/vList2"/>
    <dgm:cxn modelId="{B0BC7CA1-B567-4726-A172-20B91CDC0616}" type="presOf" srcId="{536728C2-122E-4AC5-9470-CEE21F95B4B6}" destId="{6B5EB4C2-16F7-4FDA-AF73-B9E2FB7A9D22}" srcOrd="0" destOrd="0" presId="urn:microsoft.com/office/officeart/2005/8/layout/vList2"/>
    <dgm:cxn modelId="{47EB0AB2-2AE7-40E3-A113-241E5537E385}" type="presOf" srcId="{64747765-A75F-44DC-B2B4-B510FDC30F13}" destId="{0FD06477-06C9-478C-8D31-289F901E9574}" srcOrd="0" destOrd="0" presId="urn:microsoft.com/office/officeart/2005/8/layout/vList2"/>
    <dgm:cxn modelId="{BC9B2EBD-671E-4CDF-B467-09C3436F2D24}" type="presOf" srcId="{78EFFBF7-9D15-4AD7-B67F-3C98C06D06F4}" destId="{8C6B71B3-06AF-4D61-99EE-64812CAC9F2C}" srcOrd="0" destOrd="0" presId="urn:microsoft.com/office/officeart/2005/8/layout/vList2"/>
    <dgm:cxn modelId="{48E0A9C5-B0AE-4BC6-935F-9C25DBDB6D5E}" type="presOf" srcId="{C700D46A-7D0A-4C16-8810-E74C9A98E139}" destId="{26C3D398-4317-414A-8D58-A4606C951283}" srcOrd="0" destOrd="0" presId="urn:microsoft.com/office/officeart/2005/8/layout/vList2"/>
    <dgm:cxn modelId="{094139CB-5C44-45A4-A724-6B3A9B07CC03}" type="presOf" srcId="{61000A7B-9D8A-4C2C-801D-ED12958CD220}" destId="{1B10ADBF-D826-46E7-8BD7-63373226ACD5}" srcOrd="0" destOrd="0" presId="urn:microsoft.com/office/officeart/2005/8/layout/vList2"/>
    <dgm:cxn modelId="{07117ED2-DFD6-41DE-A878-D3ECF65111AC}" srcId="{536728C2-122E-4AC5-9470-CEE21F95B4B6}" destId="{C700D46A-7D0A-4C16-8810-E74C9A98E139}" srcOrd="2" destOrd="0" parTransId="{B6023F76-03F8-433C-BDCE-B67F65C9D2C2}" sibTransId="{8FEFA748-6AEB-4BC1-8044-D8B579D7D874}"/>
    <dgm:cxn modelId="{BD4F99F7-E0D5-41C8-A29A-A44AFD0127E1}" type="presOf" srcId="{455CBEE7-79C4-4913-839E-DF02B164A6E6}" destId="{9E37787A-51C9-4671-9B90-8549CD01FE7A}" srcOrd="0" destOrd="0" presId="urn:microsoft.com/office/officeart/2005/8/layout/vList2"/>
    <dgm:cxn modelId="{3DA41CE1-B143-47A1-AA1D-963798775775}" type="presParOf" srcId="{6B5EB4C2-16F7-4FDA-AF73-B9E2FB7A9D22}" destId="{0FD06477-06C9-478C-8D31-289F901E9574}" srcOrd="0" destOrd="0" presId="urn:microsoft.com/office/officeart/2005/8/layout/vList2"/>
    <dgm:cxn modelId="{19C053F5-5A35-4B8E-AF06-7E6B0DE602EE}" type="presParOf" srcId="{6B5EB4C2-16F7-4FDA-AF73-B9E2FB7A9D22}" destId="{35DCCE40-360E-4249-AA06-D2F7C6B378C4}" srcOrd="1" destOrd="0" presId="urn:microsoft.com/office/officeart/2005/8/layout/vList2"/>
    <dgm:cxn modelId="{8B67ADC5-8A32-4539-8C83-471697C231DD}" type="presParOf" srcId="{6B5EB4C2-16F7-4FDA-AF73-B9E2FB7A9D22}" destId="{1B10ADBF-D826-46E7-8BD7-63373226ACD5}" srcOrd="2" destOrd="0" presId="urn:microsoft.com/office/officeart/2005/8/layout/vList2"/>
    <dgm:cxn modelId="{0A75F9E3-38CB-4CC6-9047-190802EBD920}" type="presParOf" srcId="{6B5EB4C2-16F7-4FDA-AF73-B9E2FB7A9D22}" destId="{8C6B71B3-06AF-4D61-99EE-64812CAC9F2C}" srcOrd="3" destOrd="0" presId="urn:microsoft.com/office/officeart/2005/8/layout/vList2"/>
    <dgm:cxn modelId="{1946EAD3-4FE8-4241-9373-D6EF898DDF26}" type="presParOf" srcId="{6B5EB4C2-16F7-4FDA-AF73-B9E2FB7A9D22}" destId="{26C3D398-4317-414A-8D58-A4606C951283}" srcOrd="4" destOrd="0" presId="urn:microsoft.com/office/officeart/2005/8/layout/vList2"/>
    <dgm:cxn modelId="{09ECDCA0-5B4B-467F-A4A2-AEE99FBB2568}" type="presParOf" srcId="{6B5EB4C2-16F7-4FDA-AF73-B9E2FB7A9D22}" destId="{9E37787A-51C9-4671-9B90-8549CD01FE7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6728C2-122E-4AC5-9470-CEE21F95B4B6}"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64747765-A75F-44DC-B2B4-B510FDC30F13}">
      <dgm:prSet phldrT="[文本]" custT="1"/>
      <dgm:spPr/>
      <dgm:t>
        <a:bodyPr/>
        <a:lstStyle/>
        <a:p>
          <a:pPr algn="l"/>
          <a:r>
            <a:rPr lang="zh-CN" sz="2400" dirty="0"/>
            <a:t>基于样本的迁移学习</a:t>
          </a:r>
          <a:endParaRPr lang="zh-CN" altLang="en-US" sz="2400" dirty="0">
            <a:latin typeface="Arial" panose="020B0604020202020204" pitchFamily="34" charset="0"/>
            <a:cs typeface="Arial" panose="020B0604020202020204" pitchFamily="34" charset="0"/>
          </a:endParaRPr>
        </a:p>
      </dgm:t>
    </dgm:pt>
    <dgm:pt modelId="{84449BC7-AD17-4C1F-82CD-8F2D5C01CCB4}" type="parTrans" cxnId="{7982EF34-5FB3-4789-B538-274129BC7BC7}">
      <dgm:prSet/>
      <dgm:spPr/>
      <dgm:t>
        <a:bodyPr/>
        <a:lstStyle/>
        <a:p>
          <a:endParaRPr lang="zh-CN" altLang="en-US">
            <a:latin typeface="Arial" panose="020B0604020202020204" pitchFamily="34" charset="0"/>
            <a:cs typeface="Arial" panose="020B0604020202020204" pitchFamily="34" charset="0"/>
          </a:endParaRPr>
        </a:p>
      </dgm:t>
    </dgm:pt>
    <dgm:pt modelId="{C72ADF2E-666A-4C22-AFDF-CC96EEFF3F09}" type="sibTrans" cxnId="{7982EF34-5FB3-4789-B538-274129BC7BC7}">
      <dgm:prSet/>
      <dgm:spPr/>
      <dgm:t>
        <a:bodyPr/>
        <a:lstStyle/>
        <a:p>
          <a:endParaRPr lang="zh-CN" altLang="en-US">
            <a:latin typeface="Arial" panose="020B0604020202020204" pitchFamily="34" charset="0"/>
            <a:cs typeface="Arial" panose="020B0604020202020204" pitchFamily="34" charset="0"/>
          </a:endParaRPr>
        </a:p>
      </dgm:t>
    </dgm:pt>
    <dgm:pt modelId="{AD0BFA6E-060B-4F20-B667-4A6A44B87BAB}">
      <dgm:prSet phldrT="[文本]" custT="1"/>
      <dgm:spPr>
        <a:blipFill>
          <a:blip xmlns:r="http://schemas.openxmlformats.org/officeDocument/2006/relationships" r:embed="rId1"/>
          <a:stretch>
            <a:fillRect t="-20000" b="-2105"/>
          </a:stretch>
        </a:blipFill>
      </dgm:spPr>
      <dgm:t>
        <a:bodyPr/>
        <a:lstStyle/>
        <a:p>
          <a:r>
            <a:rPr lang="zh-CN" altLang="en-US">
              <a:noFill/>
            </a:rPr>
            <a:t> </a:t>
          </a:r>
        </a:p>
      </dgm:t>
    </dgm:pt>
    <dgm:pt modelId="{4BE7C449-8CF3-4102-8B6B-1EFCF6E9DC2F}" type="parTrans" cxnId="{B0184559-D78A-4BA9-94AF-1689304A255F}">
      <dgm:prSet/>
      <dgm:spPr/>
      <dgm:t>
        <a:bodyPr/>
        <a:lstStyle/>
        <a:p>
          <a:endParaRPr lang="zh-CN" altLang="en-US">
            <a:latin typeface="Arial" panose="020B0604020202020204" pitchFamily="34" charset="0"/>
            <a:cs typeface="Arial" panose="020B0604020202020204" pitchFamily="34" charset="0"/>
          </a:endParaRPr>
        </a:p>
      </dgm:t>
    </dgm:pt>
    <dgm:pt modelId="{6408779A-6F0C-4D2F-9859-30964B2B975D}" type="sibTrans" cxnId="{B0184559-D78A-4BA9-94AF-1689304A255F}">
      <dgm:prSet/>
      <dgm:spPr/>
      <dgm:t>
        <a:bodyPr/>
        <a:lstStyle/>
        <a:p>
          <a:endParaRPr lang="zh-CN" altLang="en-US">
            <a:latin typeface="Arial" panose="020B0604020202020204" pitchFamily="34" charset="0"/>
            <a:cs typeface="Arial" panose="020B0604020202020204" pitchFamily="34" charset="0"/>
          </a:endParaRPr>
        </a:p>
      </dgm:t>
    </dgm:pt>
    <dgm:pt modelId="{61000A7B-9D8A-4C2C-801D-ED12958CD220}">
      <dgm:prSet phldrT="[文本]" custT="1"/>
      <dgm:spPr/>
      <dgm:t>
        <a:bodyPr/>
        <a:lstStyle/>
        <a:p>
          <a:r>
            <a:rPr lang="zh-CN" altLang="en-US" sz="2400" dirty="0">
              <a:latin typeface="+mn-ea"/>
              <a:ea typeface="+mn-ea"/>
              <a:cs typeface="Arial" panose="020B0604020202020204" pitchFamily="34" charset="0"/>
            </a:rPr>
            <a:t>基于特征的迁移学习</a:t>
          </a:r>
        </a:p>
      </dgm:t>
    </dgm:pt>
    <dgm:pt modelId="{E6492F1D-BE65-4C8D-8C2F-53F85F2DF05E}" type="parTrans" cxnId="{5B596447-B954-4CCB-B0A9-D6FF3E7C269C}">
      <dgm:prSet/>
      <dgm:spPr/>
      <dgm:t>
        <a:bodyPr/>
        <a:lstStyle/>
        <a:p>
          <a:endParaRPr lang="zh-CN" altLang="en-US">
            <a:latin typeface="Arial" panose="020B0604020202020204" pitchFamily="34" charset="0"/>
            <a:cs typeface="Arial" panose="020B0604020202020204" pitchFamily="34" charset="0"/>
          </a:endParaRPr>
        </a:p>
      </dgm:t>
    </dgm:pt>
    <dgm:pt modelId="{C02B9B58-8E21-4EB6-A0A0-AA52397C0B96}" type="sibTrans" cxnId="{5B596447-B954-4CCB-B0A9-D6FF3E7C269C}">
      <dgm:prSet/>
      <dgm:spPr/>
      <dgm:t>
        <a:bodyPr/>
        <a:lstStyle/>
        <a:p>
          <a:endParaRPr lang="zh-CN" altLang="en-US">
            <a:latin typeface="Arial" panose="020B0604020202020204" pitchFamily="34" charset="0"/>
            <a:cs typeface="Arial" panose="020B0604020202020204" pitchFamily="34" charset="0"/>
          </a:endParaRPr>
        </a:p>
      </dgm:t>
    </dgm:pt>
    <dgm:pt modelId="{78EFFBF7-9D15-4AD7-B67F-3C98C06D06F4}">
      <dgm:prSet phldrT="[文本]" custT="1"/>
      <dgm:spPr>
        <a:blipFill>
          <a:blip xmlns:r="http://schemas.openxmlformats.org/officeDocument/2006/relationships" r:embed="rId2"/>
          <a:stretch>
            <a:fillRect t="-20000" b="-2105"/>
          </a:stretch>
        </a:blipFill>
      </dgm:spPr>
      <dgm:t>
        <a:bodyPr/>
        <a:lstStyle/>
        <a:p>
          <a:r>
            <a:rPr lang="zh-CN" altLang="en-US">
              <a:noFill/>
            </a:rPr>
            <a:t> </a:t>
          </a:r>
        </a:p>
      </dgm:t>
    </dgm:pt>
    <dgm:pt modelId="{E7109C50-5643-4BA0-9A67-8123CD50251B}" type="parTrans" cxnId="{534ADF5F-19FA-4E28-9045-1BA31734CC6F}">
      <dgm:prSet/>
      <dgm:spPr/>
      <dgm:t>
        <a:bodyPr/>
        <a:lstStyle/>
        <a:p>
          <a:endParaRPr lang="zh-CN" altLang="en-US">
            <a:latin typeface="Arial" panose="020B0604020202020204" pitchFamily="34" charset="0"/>
            <a:cs typeface="Arial" panose="020B0604020202020204" pitchFamily="34" charset="0"/>
          </a:endParaRPr>
        </a:p>
      </dgm:t>
    </dgm:pt>
    <dgm:pt modelId="{1037C8B0-F197-4F7E-9842-1ED4AC09A705}" type="sibTrans" cxnId="{534ADF5F-19FA-4E28-9045-1BA31734CC6F}">
      <dgm:prSet/>
      <dgm:spPr/>
      <dgm:t>
        <a:bodyPr/>
        <a:lstStyle/>
        <a:p>
          <a:endParaRPr lang="zh-CN" altLang="en-US">
            <a:latin typeface="Arial" panose="020B0604020202020204" pitchFamily="34" charset="0"/>
            <a:cs typeface="Arial" panose="020B0604020202020204" pitchFamily="34" charset="0"/>
          </a:endParaRPr>
        </a:p>
      </dgm:t>
    </dgm:pt>
    <dgm:pt modelId="{C700D46A-7D0A-4C16-8810-E74C9A98E139}">
      <dgm:prSet phldrT="[文本]" custT="1"/>
      <dgm:spPr/>
      <dgm:t>
        <a:bodyPr/>
        <a:lstStyle/>
        <a:p>
          <a:r>
            <a:rPr lang="zh-CN" altLang="en-US" sz="2400" dirty="0">
              <a:latin typeface="+mn-ea"/>
              <a:ea typeface="+mn-ea"/>
              <a:cs typeface="Arial" panose="020B0604020202020204" pitchFamily="34" charset="0"/>
            </a:rPr>
            <a:t>基于模型的迁移学习</a:t>
          </a:r>
        </a:p>
      </dgm:t>
    </dgm:pt>
    <dgm:pt modelId="{B6023F76-03F8-433C-BDCE-B67F65C9D2C2}" type="parTrans" cxnId="{07117ED2-DFD6-41DE-A878-D3ECF65111AC}">
      <dgm:prSet/>
      <dgm:spPr/>
      <dgm:t>
        <a:bodyPr/>
        <a:lstStyle/>
        <a:p>
          <a:endParaRPr lang="zh-CN" altLang="en-US">
            <a:latin typeface="Arial" panose="020B0604020202020204" pitchFamily="34" charset="0"/>
            <a:cs typeface="Arial" panose="020B0604020202020204" pitchFamily="34" charset="0"/>
          </a:endParaRPr>
        </a:p>
      </dgm:t>
    </dgm:pt>
    <dgm:pt modelId="{8FEFA748-6AEB-4BC1-8044-D8B579D7D874}" type="sibTrans" cxnId="{07117ED2-DFD6-41DE-A878-D3ECF65111AC}">
      <dgm:prSet/>
      <dgm:spPr/>
      <dgm:t>
        <a:bodyPr/>
        <a:lstStyle/>
        <a:p>
          <a:endParaRPr lang="zh-CN" altLang="en-US">
            <a:latin typeface="Arial" panose="020B0604020202020204" pitchFamily="34" charset="0"/>
            <a:cs typeface="Arial" panose="020B0604020202020204" pitchFamily="34" charset="0"/>
          </a:endParaRPr>
        </a:p>
      </dgm:t>
    </dgm:pt>
    <dgm:pt modelId="{455CBEE7-79C4-4913-839E-DF02B164A6E6}">
      <dgm:prSet phldrT="[文本]" custT="1"/>
      <dgm:spPr>
        <a:blipFill>
          <a:blip xmlns:r="http://schemas.openxmlformats.org/officeDocument/2006/relationships" r:embed="rId3"/>
          <a:stretch>
            <a:fillRect t="-21053" r="-394" b="-2105"/>
          </a:stretch>
        </a:blipFill>
      </dgm:spPr>
      <dgm:t>
        <a:bodyPr/>
        <a:lstStyle/>
        <a:p>
          <a:r>
            <a:rPr lang="zh-CN" altLang="en-US">
              <a:noFill/>
            </a:rPr>
            <a:t> </a:t>
          </a:r>
        </a:p>
      </dgm:t>
    </dgm:pt>
    <dgm:pt modelId="{BB321AED-8B00-49C2-BB8E-DCE409F7F466}" type="parTrans" cxnId="{47A00F44-38A9-49CB-9886-42D446BFD9D2}">
      <dgm:prSet/>
      <dgm:spPr/>
      <dgm:t>
        <a:bodyPr/>
        <a:lstStyle/>
        <a:p>
          <a:endParaRPr lang="zh-CN" altLang="en-US">
            <a:latin typeface="Arial" panose="020B0604020202020204" pitchFamily="34" charset="0"/>
            <a:cs typeface="Arial" panose="020B0604020202020204" pitchFamily="34" charset="0"/>
          </a:endParaRPr>
        </a:p>
      </dgm:t>
    </dgm:pt>
    <dgm:pt modelId="{38B4D954-4DDD-4621-951A-ACA7D69101BD}" type="sibTrans" cxnId="{47A00F44-38A9-49CB-9886-42D446BFD9D2}">
      <dgm:prSet/>
      <dgm:spPr/>
      <dgm:t>
        <a:bodyPr/>
        <a:lstStyle/>
        <a:p>
          <a:endParaRPr lang="zh-CN" altLang="en-US">
            <a:latin typeface="Arial" panose="020B0604020202020204" pitchFamily="34" charset="0"/>
            <a:cs typeface="Arial" panose="020B0604020202020204" pitchFamily="34" charset="0"/>
          </a:endParaRPr>
        </a:p>
      </dgm:t>
    </dgm:pt>
    <dgm:pt modelId="{6B5EB4C2-16F7-4FDA-AF73-B9E2FB7A9D22}" type="pres">
      <dgm:prSet presAssocID="{536728C2-122E-4AC5-9470-CEE21F95B4B6}" presName="linear" presStyleCnt="0">
        <dgm:presLayoutVars>
          <dgm:animLvl val="lvl"/>
          <dgm:resizeHandles val="exact"/>
        </dgm:presLayoutVars>
      </dgm:prSet>
      <dgm:spPr/>
    </dgm:pt>
    <dgm:pt modelId="{0FD06477-06C9-478C-8D31-289F901E9574}" type="pres">
      <dgm:prSet presAssocID="{64747765-A75F-44DC-B2B4-B510FDC30F13}" presName="parentText" presStyleLbl="node1" presStyleIdx="0" presStyleCnt="3">
        <dgm:presLayoutVars>
          <dgm:chMax val="0"/>
          <dgm:bulletEnabled val="1"/>
        </dgm:presLayoutVars>
      </dgm:prSet>
      <dgm:spPr/>
    </dgm:pt>
    <dgm:pt modelId="{35DCCE40-360E-4249-AA06-D2F7C6B378C4}" type="pres">
      <dgm:prSet presAssocID="{64747765-A75F-44DC-B2B4-B510FDC30F13}" presName="childText" presStyleLbl="revTx" presStyleIdx="0" presStyleCnt="3">
        <dgm:presLayoutVars>
          <dgm:bulletEnabled val="1"/>
        </dgm:presLayoutVars>
      </dgm:prSet>
      <dgm:spPr/>
    </dgm:pt>
    <dgm:pt modelId="{1B10ADBF-D826-46E7-8BD7-63373226ACD5}" type="pres">
      <dgm:prSet presAssocID="{61000A7B-9D8A-4C2C-801D-ED12958CD220}" presName="parentText" presStyleLbl="node1" presStyleIdx="1" presStyleCnt="3">
        <dgm:presLayoutVars>
          <dgm:chMax val="0"/>
          <dgm:bulletEnabled val="1"/>
        </dgm:presLayoutVars>
      </dgm:prSet>
      <dgm:spPr/>
    </dgm:pt>
    <dgm:pt modelId="{8C6B71B3-06AF-4D61-99EE-64812CAC9F2C}" type="pres">
      <dgm:prSet presAssocID="{61000A7B-9D8A-4C2C-801D-ED12958CD220}" presName="childText" presStyleLbl="revTx" presStyleIdx="1" presStyleCnt="3">
        <dgm:presLayoutVars>
          <dgm:bulletEnabled val="1"/>
        </dgm:presLayoutVars>
      </dgm:prSet>
      <dgm:spPr/>
    </dgm:pt>
    <dgm:pt modelId="{26C3D398-4317-414A-8D58-A4606C951283}" type="pres">
      <dgm:prSet presAssocID="{C700D46A-7D0A-4C16-8810-E74C9A98E139}" presName="parentText" presStyleLbl="node1" presStyleIdx="2" presStyleCnt="3">
        <dgm:presLayoutVars>
          <dgm:chMax val="0"/>
          <dgm:bulletEnabled val="1"/>
        </dgm:presLayoutVars>
      </dgm:prSet>
      <dgm:spPr/>
    </dgm:pt>
    <dgm:pt modelId="{9E37787A-51C9-4671-9B90-8549CD01FE7A}" type="pres">
      <dgm:prSet presAssocID="{C700D46A-7D0A-4C16-8810-E74C9A98E139}" presName="childText" presStyleLbl="revTx" presStyleIdx="2" presStyleCnt="3">
        <dgm:presLayoutVars>
          <dgm:bulletEnabled val="1"/>
        </dgm:presLayoutVars>
      </dgm:prSet>
      <dgm:spPr/>
    </dgm:pt>
  </dgm:ptLst>
  <dgm:cxnLst>
    <dgm:cxn modelId="{7982EF34-5FB3-4789-B538-274129BC7BC7}" srcId="{536728C2-122E-4AC5-9470-CEE21F95B4B6}" destId="{64747765-A75F-44DC-B2B4-B510FDC30F13}" srcOrd="0" destOrd="0" parTransId="{84449BC7-AD17-4C1F-82CD-8F2D5C01CCB4}" sibTransId="{C72ADF2E-666A-4C22-AFDF-CC96EEFF3F09}"/>
    <dgm:cxn modelId="{534ADF5F-19FA-4E28-9045-1BA31734CC6F}" srcId="{61000A7B-9D8A-4C2C-801D-ED12958CD220}" destId="{78EFFBF7-9D15-4AD7-B67F-3C98C06D06F4}" srcOrd="0" destOrd="0" parTransId="{E7109C50-5643-4BA0-9A67-8123CD50251B}" sibTransId="{1037C8B0-F197-4F7E-9842-1ED4AC09A705}"/>
    <dgm:cxn modelId="{47A00F44-38A9-49CB-9886-42D446BFD9D2}" srcId="{C700D46A-7D0A-4C16-8810-E74C9A98E139}" destId="{455CBEE7-79C4-4913-839E-DF02B164A6E6}" srcOrd="0" destOrd="0" parTransId="{BB321AED-8B00-49C2-BB8E-DCE409F7F466}" sibTransId="{38B4D954-4DDD-4621-951A-ACA7D69101BD}"/>
    <dgm:cxn modelId="{2EED5364-BA68-4A42-9FB5-7BD6EFF601BB}" type="presOf" srcId="{AD0BFA6E-060B-4F20-B667-4A6A44B87BAB}" destId="{35DCCE40-360E-4249-AA06-D2F7C6B378C4}" srcOrd="0" destOrd="0" presId="urn:microsoft.com/office/officeart/2005/8/layout/vList2"/>
    <dgm:cxn modelId="{5B596447-B954-4CCB-B0A9-D6FF3E7C269C}" srcId="{536728C2-122E-4AC5-9470-CEE21F95B4B6}" destId="{61000A7B-9D8A-4C2C-801D-ED12958CD220}" srcOrd="1" destOrd="0" parTransId="{E6492F1D-BE65-4C8D-8C2F-53F85F2DF05E}" sibTransId="{C02B9B58-8E21-4EB6-A0A0-AA52397C0B96}"/>
    <dgm:cxn modelId="{B0184559-D78A-4BA9-94AF-1689304A255F}" srcId="{64747765-A75F-44DC-B2B4-B510FDC30F13}" destId="{AD0BFA6E-060B-4F20-B667-4A6A44B87BAB}" srcOrd="0" destOrd="0" parTransId="{4BE7C449-8CF3-4102-8B6B-1EFCF6E9DC2F}" sibTransId="{6408779A-6F0C-4D2F-9859-30964B2B975D}"/>
    <dgm:cxn modelId="{B0BC7CA1-B567-4726-A172-20B91CDC0616}" type="presOf" srcId="{536728C2-122E-4AC5-9470-CEE21F95B4B6}" destId="{6B5EB4C2-16F7-4FDA-AF73-B9E2FB7A9D22}" srcOrd="0" destOrd="0" presId="urn:microsoft.com/office/officeart/2005/8/layout/vList2"/>
    <dgm:cxn modelId="{47EB0AB2-2AE7-40E3-A113-241E5537E385}" type="presOf" srcId="{64747765-A75F-44DC-B2B4-B510FDC30F13}" destId="{0FD06477-06C9-478C-8D31-289F901E9574}" srcOrd="0" destOrd="0" presId="urn:microsoft.com/office/officeart/2005/8/layout/vList2"/>
    <dgm:cxn modelId="{BC9B2EBD-671E-4CDF-B467-09C3436F2D24}" type="presOf" srcId="{78EFFBF7-9D15-4AD7-B67F-3C98C06D06F4}" destId="{8C6B71B3-06AF-4D61-99EE-64812CAC9F2C}" srcOrd="0" destOrd="0" presId="urn:microsoft.com/office/officeart/2005/8/layout/vList2"/>
    <dgm:cxn modelId="{48E0A9C5-B0AE-4BC6-935F-9C25DBDB6D5E}" type="presOf" srcId="{C700D46A-7D0A-4C16-8810-E74C9A98E139}" destId="{26C3D398-4317-414A-8D58-A4606C951283}" srcOrd="0" destOrd="0" presId="urn:microsoft.com/office/officeart/2005/8/layout/vList2"/>
    <dgm:cxn modelId="{094139CB-5C44-45A4-A724-6B3A9B07CC03}" type="presOf" srcId="{61000A7B-9D8A-4C2C-801D-ED12958CD220}" destId="{1B10ADBF-D826-46E7-8BD7-63373226ACD5}" srcOrd="0" destOrd="0" presId="urn:microsoft.com/office/officeart/2005/8/layout/vList2"/>
    <dgm:cxn modelId="{07117ED2-DFD6-41DE-A878-D3ECF65111AC}" srcId="{536728C2-122E-4AC5-9470-CEE21F95B4B6}" destId="{C700D46A-7D0A-4C16-8810-E74C9A98E139}" srcOrd="2" destOrd="0" parTransId="{B6023F76-03F8-433C-BDCE-B67F65C9D2C2}" sibTransId="{8FEFA748-6AEB-4BC1-8044-D8B579D7D874}"/>
    <dgm:cxn modelId="{BD4F99F7-E0D5-41C8-A29A-A44AFD0127E1}" type="presOf" srcId="{455CBEE7-79C4-4913-839E-DF02B164A6E6}" destId="{9E37787A-51C9-4671-9B90-8549CD01FE7A}" srcOrd="0" destOrd="0" presId="urn:microsoft.com/office/officeart/2005/8/layout/vList2"/>
    <dgm:cxn modelId="{3DA41CE1-B143-47A1-AA1D-963798775775}" type="presParOf" srcId="{6B5EB4C2-16F7-4FDA-AF73-B9E2FB7A9D22}" destId="{0FD06477-06C9-478C-8D31-289F901E9574}" srcOrd="0" destOrd="0" presId="urn:microsoft.com/office/officeart/2005/8/layout/vList2"/>
    <dgm:cxn modelId="{19C053F5-5A35-4B8E-AF06-7E6B0DE602EE}" type="presParOf" srcId="{6B5EB4C2-16F7-4FDA-AF73-B9E2FB7A9D22}" destId="{35DCCE40-360E-4249-AA06-D2F7C6B378C4}" srcOrd="1" destOrd="0" presId="urn:microsoft.com/office/officeart/2005/8/layout/vList2"/>
    <dgm:cxn modelId="{8B67ADC5-8A32-4539-8C83-471697C231DD}" type="presParOf" srcId="{6B5EB4C2-16F7-4FDA-AF73-B9E2FB7A9D22}" destId="{1B10ADBF-D826-46E7-8BD7-63373226ACD5}" srcOrd="2" destOrd="0" presId="urn:microsoft.com/office/officeart/2005/8/layout/vList2"/>
    <dgm:cxn modelId="{0A75F9E3-38CB-4CC6-9047-190802EBD920}" type="presParOf" srcId="{6B5EB4C2-16F7-4FDA-AF73-B9E2FB7A9D22}" destId="{8C6B71B3-06AF-4D61-99EE-64812CAC9F2C}" srcOrd="3" destOrd="0" presId="urn:microsoft.com/office/officeart/2005/8/layout/vList2"/>
    <dgm:cxn modelId="{1946EAD3-4FE8-4241-9373-D6EF898DDF26}" type="presParOf" srcId="{6B5EB4C2-16F7-4FDA-AF73-B9E2FB7A9D22}" destId="{26C3D398-4317-414A-8D58-A4606C951283}" srcOrd="4" destOrd="0" presId="urn:microsoft.com/office/officeart/2005/8/layout/vList2"/>
    <dgm:cxn modelId="{09ECDCA0-5B4B-467F-A4A2-AEE99FBB2568}" type="presParOf" srcId="{6B5EB4C2-16F7-4FDA-AF73-B9E2FB7A9D22}" destId="{9E37787A-51C9-4671-9B90-8549CD01FE7A}"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FD06477-06C9-478C-8D31-289F901E9574}">
      <dsp:nvSpPr>
        <dsp:cNvPr id="0" name=""/>
        <dsp:cNvSpPr/>
      </dsp:nvSpPr>
      <dsp:spPr>
        <a:xfrm>
          <a:off x="0" y="7940"/>
          <a:ext cx="7740650" cy="7575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sz="2400" kern="1200" dirty="0"/>
            <a:t>基于样本的迁移学习</a:t>
          </a:r>
          <a:endParaRPr lang="zh-CN" altLang="en-US" sz="2400" kern="1200" dirty="0">
            <a:latin typeface="Arial" panose="020B0604020202020204" pitchFamily="34" charset="0"/>
            <a:cs typeface="Arial" panose="020B0604020202020204" pitchFamily="34" charset="0"/>
          </a:endParaRPr>
        </a:p>
      </dsp:txBody>
      <dsp:txXfrm>
        <a:off x="36982" y="44922"/>
        <a:ext cx="7666686" cy="683610"/>
      </dsp:txXfrm>
    </dsp:sp>
    <dsp:sp modelId="{35DCCE40-360E-4249-AA06-D2F7C6B378C4}">
      <dsp:nvSpPr>
        <dsp:cNvPr id="0" name=""/>
        <dsp:cNvSpPr/>
      </dsp:nvSpPr>
      <dsp:spPr>
        <a:xfrm>
          <a:off x="0" y="765515"/>
          <a:ext cx="77406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76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latin typeface="+mn-ea"/>
              <a:ea typeface="+mn-ea"/>
              <a:cs typeface="Arial" panose="020B0604020202020204" pitchFamily="34" charset="0"/>
            </a:rPr>
            <a:t>目标为根据源域和目标域的相似度来学习源域</a:t>
          </a:r>
          <a14:m xmlns:a14="http://schemas.microsoft.com/office/drawing/2010/main">
            <m:oMath xmlns:m="http://schemas.openxmlformats.org/officeDocument/2006/math">
              <m:r>
                <a:rPr lang="zh-CN" altLang="en-US" sz="1800" b="0" i="1" kern="1200" dirty="0" smtClean="0">
                  <a:latin typeface="Cambria Math" panose="02040503050406030204" pitchFamily="18" charset="0"/>
                  <a:ea typeface="+mn-ea"/>
                </a:rPr>
                <m:t>样本的权重</m:t>
              </m:r>
              <m:sSub>
                <m:sSubPr>
                  <m:ctrlPr>
                    <a:rPr lang="en-US" altLang="zh-CN" sz="1800" b="0" i="1" kern="1200" smtClean="0">
                      <a:latin typeface="Cambria Math" panose="02040503050406030204" pitchFamily="18" charset="0"/>
                      <a:ea typeface="+mn-ea"/>
                    </a:rPr>
                  </m:ctrlPr>
                </m:sSubPr>
                <m:e>
                  <m:r>
                    <a:rPr lang="en-US" altLang="zh-CN" sz="1800" b="0" i="1" kern="1200" smtClean="0">
                      <a:latin typeface="Cambria Math" panose="02040503050406030204" pitchFamily="18" charset="0"/>
                      <a:ea typeface="+mn-ea"/>
                    </a:rPr>
                    <m:t> </m:t>
                  </m:r>
                  <m:r>
                    <a:rPr lang="en-US" altLang="zh-CN" sz="1800" b="0" i="1" kern="1200" smtClean="0">
                      <a:latin typeface="Cambria Math" panose="02040503050406030204" pitchFamily="18" charset="0"/>
                      <a:ea typeface="+mn-ea"/>
                    </a:rPr>
                    <m:t>𝑣</m:t>
                  </m:r>
                </m:e>
                <m:sub>
                  <m:r>
                    <a:rPr lang="en-US" altLang="zh-CN" sz="1800" b="0" i="1" kern="1200" smtClean="0">
                      <a:latin typeface="Cambria Math" panose="02040503050406030204" pitchFamily="18" charset="0"/>
                      <a:ea typeface="+mn-ea"/>
                    </a:rPr>
                    <m:t>𝑖</m:t>
                  </m:r>
                  <m:r>
                    <a:rPr lang="en-US" altLang="zh-CN" sz="1800" b="0" i="1" kern="1200" smtClean="0">
                      <a:latin typeface="Cambria Math" panose="02040503050406030204" pitchFamily="18" charset="0"/>
                      <a:ea typeface="+mn-ea"/>
                    </a:rPr>
                    <m:t> </m:t>
                  </m:r>
                </m:sub>
              </m:sSub>
            </m:oMath>
          </a14:m>
          <a:endParaRPr lang="zh-CN" altLang="en-US" sz="1800" kern="1200" dirty="0">
            <a:latin typeface="+mn-ea"/>
            <a:ea typeface="+mn-ea"/>
            <a:cs typeface="Arial" panose="020B0604020202020204" pitchFamily="34" charset="0"/>
          </a:endParaRPr>
        </a:p>
      </dsp:txBody>
      <dsp:txXfrm>
        <a:off x="0" y="765515"/>
        <a:ext cx="7740650" cy="579600"/>
      </dsp:txXfrm>
    </dsp:sp>
    <dsp:sp modelId="{1B10ADBF-D826-46E7-8BD7-63373226ACD5}">
      <dsp:nvSpPr>
        <dsp:cNvPr id="0" name=""/>
        <dsp:cNvSpPr/>
      </dsp:nvSpPr>
      <dsp:spPr>
        <a:xfrm>
          <a:off x="0" y="1345115"/>
          <a:ext cx="7740650" cy="7575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mn-ea"/>
              <a:ea typeface="+mn-ea"/>
              <a:cs typeface="Arial" panose="020B0604020202020204" pitchFamily="34" charset="0"/>
            </a:rPr>
            <a:t>基于特征的迁移学习</a:t>
          </a:r>
        </a:p>
      </dsp:txBody>
      <dsp:txXfrm>
        <a:off x="36982" y="1382097"/>
        <a:ext cx="7666686" cy="683610"/>
      </dsp:txXfrm>
    </dsp:sp>
    <dsp:sp modelId="{8C6B71B3-06AF-4D61-99EE-64812CAC9F2C}">
      <dsp:nvSpPr>
        <dsp:cNvPr id="0" name=""/>
        <dsp:cNvSpPr/>
      </dsp:nvSpPr>
      <dsp:spPr>
        <a:xfrm>
          <a:off x="0" y="2102690"/>
          <a:ext cx="77406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76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en-US" sz="1800" kern="1200" dirty="0">
              <a:latin typeface="+mn-ea"/>
              <a:ea typeface="+mn-ea"/>
              <a:cs typeface="Arial" panose="020B0604020202020204" pitchFamily="34" charset="0"/>
            </a:rPr>
            <a:t>目标为</a:t>
          </a:r>
          <a:r>
            <a:rPr lang="zh-CN" altLang="zh-CN" sz="1800" kern="1200" dirty="0">
              <a:latin typeface="+mn-ea"/>
              <a:ea typeface="+mn-ea"/>
              <a:cs typeface="Arial" panose="020B0604020202020204" pitchFamily="34" charset="0"/>
            </a:rPr>
            <a:t>学习一个特征变换</a:t>
          </a:r>
          <a14:m xmlns:a14="http://schemas.microsoft.com/office/drawing/2010/main">
            <m:oMath xmlns:m="http://schemas.openxmlformats.org/officeDocument/2006/math">
              <m:r>
                <a:rPr lang="en-US" altLang="zh-CN" sz="1800" b="0" i="0" kern="1200" smtClean="0">
                  <a:latin typeface="Cambria Math" panose="02040503050406030204" pitchFamily="18" charset="0"/>
                  <a:ea typeface="Cambria Math" panose="02040503050406030204" pitchFamily="18" charset="0"/>
                </a:rPr>
                <m:t> </m:t>
              </m:r>
              <m:r>
                <a:rPr lang="en-US" altLang="zh-CN" sz="1800" b="0" i="1" kern="1200" smtClean="0">
                  <a:latin typeface="Cambria Math" panose="02040503050406030204" pitchFamily="18" charset="0"/>
                  <a:ea typeface="Cambria Math" panose="02040503050406030204" pitchFamily="18" charset="0"/>
                </a:rPr>
                <m:t>𝑇</m:t>
              </m:r>
            </m:oMath>
          </a14:m>
          <a:r>
            <a:rPr lang="en-US" altLang="zh-CN" sz="1800" kern="1200" dirty="0">
              <a:latin typeface="+mn-ea"/>
              <a:ea typeface="+mn-ea"/>
              <a:cs typeface="Arial" panose="020B0604020202020204" pitchFamily="34" charset="0"/>
            </a:rPr>
            <a:t> </a:t>
          </a:r>
          <a:r>
            <a:rPr lang="zh-CN" altLang="zh-CN" sz="1800" kern="1200" dirty="0">
              <a:latin typeface="+mn-ea"/>
              <a:ea typeface="+mn-ea"/>
              <a:cs typeface="Arial" panose="020B0604020202020204" pitchFamily="34" charset="0"/>
            </a:rPr>
            <a:t>来减小</a:t>
          </a:r>
          <a:r>
            <a:rPr lang="zh-CN" altLang="en-US" sz="1800" kern="1200" dirty="0">
              <a:latin typeface="+mn-ea"/>
              <a:ea typeface="+mn-ea"/>
              <a:cs typeface="Arial" panose="020B0604020202020204" pitchFamily="34" charset="0"/>
            </a:rPr>
            <a:t>迁移</a:t>
          </a:r>
          <a:r>
            <a:rPr lang="zh-CN" altLang="zh-CN" sz="1800" kern="1200" dirty="0">
              <a:latin typeface="+mn-ea"/>
              <a:ea typeface="+mn-ea"/>
              <a:cs typeface="Arial" panose="020B0604020202020204" pitchFamily="34" charset="0"/>
            </a:rPr>
            <a:t>正则化项</a:t>
          </a:r>
          <a:r>
            <a:rPr lang="en-US" altLang="zh-CN" sz="1800" kern="1200" dirty="0">
              <a:latin typeface="+mn-ea"/>
              <a:ea typeface="+mn-ea"/>
              <a:cs typeface="Arial" panose="020B0604020202020204" pitchFamily="34" charset="0"/>
            </a:rPr>
            <a:t> </a:t>
          </a:r>
          <a14:m xmlns:a14="http://schemas.microsoft.com/office/drawing/2010/main">
            <m:oMath xmlns:m="http://schemas.openxmlformats.org/officeDocument/2006/math">
              <m:r>
                <a:rPr lang="en-US" altLang="zh-CN" sz="1800" i="1" kern="1200" dirty="0" smtClean="0">
                  <a:latin typeface="Cambria Math" panose="02040503050406030204" pitchFamily="18" charset="0"/>
                  <a:ea typeface="+mn-ea"/>
                  <a:cs typeface="Arial" panose="020B0604020202020204" pitchFamily="34" charset="0"/>
                </a:rPr>
                <m:t>𝑅</m:t>
              </m:r>
              <m:d>
                <m:dPr>
                  <m:ctrlPr>
                    <a:rPr lang="en-US" altLang="zh-CN" sz="1800" i="1" kern="1200" dirty="0" smtClean="0">
                      <a:latin typeface="Cambria Math" panose="02040503050406030204" pitchFamily="18" charset="0"/>
                      <a:ea typeface="+mn-ea"/>
                      <a:cs typeface="Arial" panose="020B0604020202020204" pitchFamily="34" charset="0"/>
                    </a:rPr>
                  </m:ctrlPr>
                </m:dPr>
                <m:e>
                  <m:r>
                    <a:rPr lang="en-US" altLang="zh-CN" sz="1800" i="1" kern="1200" dirty="0" smtClean="0">
                      <a:latin typeface="Cambria Math" panose="02040503050406030204" pitchFamily="18" charset="0"/>
                      <a:ea typeface="+mn-ea"/>
                      <a:cs typeface="Arial" panose="020B0604020202020204" pitchFamily="34" charset="0"/>
                    </a:rPr>
                    <m:t>·,·</m:t>
                  </m:r>
                </m:e>
              </m:d>
            </m:oMath>
          </a14:m>
          <a:endParaRPr lang="zh-CN" altLang="en-US" sz="1800" kern="1200" dirty="0">
            <a:latin typeface="+mn-ea"/>
            <a:ea typeface="+mn-ea"/>
            <a:cs typeface="Arial" panose="020B0604020202020204" pitchFamily="34" charset="0"/>
          </a:endParaRPr>
        </a:p>
      </dsp:txBody>
      <dsp:txXfrm>
        <a:off x="0" y="2102690"/>
        <a:ext cx="7740650" cy="579600"/>
      </dsp:txXfrm>
    </dsp:sp>
    <dsp:sp modelId="{26C3D398-4317-414A-8D58-A4606C951283}">
      <dsp:nvSpPr>
        <dsp:cNvPr id="0" name=""/>
        <dsp:cNvSpPr/>
      </dsp:nvSpPr>
      <dsp:spPr>
        <a:xfrm>
          <a:off x="0" y="2682290"/>
          <a:ext cx="7740650" cy="757574"/>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zh-CN" altLang="en-US" sz="2400" kern="1200" dirty="0">
              <a:latin typeface="+mn-ea"/>
              <a:ea typeface="+mn-ea"/>
              <a:cs typeface="Arial" panose="020B0604020202020204" pitchFamily="34" charset="0"/>
            </a:rPr>
            <a:t>基于模型的迁移学习</a:t>
          </a:r>
        </a:p>
      </dsp:txBody>
      <dsp:txXfrm>
        <a:off x="36982" y="2719272"/>
        <a:ext cx="7666686" cy="683610"/>
      </dsp:txXfrm>
    </dsp:sp>
    <dsp:sp modelId="{9E37787A-51C9-4671-9B90-8549CD01FE7A}">
      <dsp:nvSpPr>
        <dsp:cNvPr id="0" name=""/>
        <dsp:cNvSpPr/>
      </dsp:nvSpPr>
      <dsp:spPr>
        <a:xfrm>
          <a:off x="0" y="3439865"/>
          <a:ext cx="7740650"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5766" tIns="22860" rIns="128016" bIns="22860" numCol="1" spcCol="1270" anchor="t" anchorCtr="0">
          <a:noAutofit/>
        </a:bodyPr>
        <a:lstStyle/>
        <a:p>
          <a:pPr marL="171450" lvl="1" indent="-171450" algn="l" defTabSz="800100">
            <a:lnSpc>
              <a:spcPct val="90000"/>
            </a:lnSpc>
            <a:spcBef>
              <a:spcPct val="0"/>
            </a:spcBef>
            <a:spcAft>
              <a:spcPct val="20000"/>
            </a:spcAft>
            <a:buChar char="•"/>
          </a:pP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目标</a:t>
          </a:r>
          <a:r>
            <a:rPr lang="zh-CN" altLang="en-US" sz="1800" kern="1200" dirty="0">
              <a:solidFill>
                <a:prstClr val="black">
                  <a:hueOff val="0"/>
                  <a:satOff val="0"/>
                  <a:lumOff val="0"/>
                  <a:alphaOff val="0"/>
                </a:prstClr>
              </a:solidFill>
              <a:latin typeface="微软雅黑"/>
              <a:ea typeface="微软雅黑"/>
              <a:cs typeface="Arial" panose="020B0604020202020204" pitchFamily="34" charset="0"/>
            </a:rPr>
            <a:t>为学习</a:t>
          </a:r>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如何将源域的判别函数</a:t>
          </a:r>
          <a14:m xmlns:a14="http://schemas.microsoft.com/office/drawing/2010/main">
            <m:oMath xmlns:m="http://schemas.openxmlformats.org/officeDocument/2006/math">
              <m:r>
                <a:rPr lang="en-US" altLang="zh-CN" sz="1800" b="0" i="1" kern="1200" smtClean="0">
                  <a:latin typeface="Cambria Math" panose="02040503050406030204" pitchFamily="18" charset="0"/>
                  <a:ea typeface="Cambria Math" panose="02040503050406030204" pitchFamily="18" charset="0"/>
                </a:rPr>
                <m:t>𝑓</m:t>
              </m:r>
              <m:d>
                <m:dPr>
                  <m:ctrlPr>
                    <a:rPr lang="en-US" altLang="zh-CN" sz="1800" i="1" kern="1200" dirty="0" smtClean="0">
                      <a:latin typeface="Cambria Math" panose="02040503050406030204" pitchFamily="18" charset="0"/>
                      <a:ea typeface="+mn-ea"/>
                      <a:cs typeface="Arial" panose="020B0604020202020204" pitchFamily="34" charset="0"/>
                    </a:rPr>
                  </m:ctrlPr>
                </m:dPr>
                <m:e>
                  <m:r>
                    <a:rPr lang="en-US" altLang="zh-CN" sz="1800" i="1" kern="1200" dirty="0" smtClean="0">
                      <a:latin typeface="Cambria Math" panose="02040503050406030204" pitchFamily="18" charset="0"/>
                      <a:ea typeface="+mn-ea"/>
                      <a:cs typeface="Arial" panose="020B0604020202020204" pitchFamily="34" charset="0"/>
                    </a:rPr>
                    <m:t>·,·</m:t>
                  </m:r>
                </m:e>
              </m:d>
            </m:oMath>
          </a14:m>
          <a:r>
            <a:rPr lang="zh-CN" altLang="zh-CN" sz="1800" kern="1200" dirty="0">
              <a:solidFill>
                <a:prstClr val="black">
                  <a:hueOff val="0"/>
                  <a:satOff val="0"/>
                  <a:lumOff val="0"/>
                  <a:alphaOff val="0"/>
                </a:prstClr>
              </a:solidFill>
              <a:latin typeface="微软雅黑"/>
              <a:ea typeface="微软雅黑"/>
              <a:cs typeface="Arial" panose="020B0604020202020204" pitchFamily="34" charset="0"/>
            </a:rPr>
            <a:t>对目标域数据进行正则化和微调</a:t>
          </a:r>
          <a:endParaRPr lang="zh-CN" altLang="en-US" sz="1800" kern="1200" dirty="0">
            <a:solidFill>
              <a:prstClr val="black">
                <a:hueOff val="0"/>
                <a:satOff val="0"/>
                <a:lumOff val="0"/>
                <a:alphaOff val="0"/>
              </a:prstClr>
            </a:solidFill>
            <a:latin typeface="微软雅黑"/>
            <a:ea typeface="微软雅黑"/>
            <a:cs typeface="Arial" panose="020B0604020202020204" pitchFamily="34" charset="0"/>
          </a:endParaRPr>
        </a:p>
      </dsp:txBody>
      <dsp:txXfrm>
        <a:off x="0" y="3439865"/>
        <a:ext cx="7740650" cy="57960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FD1AF4-7E62-4775-B423-D5715228411B}" type="datetimeFigureOut">
              <a:rPr lang="zh-CN" altLang="en-US" smtClean="0"/>
              <a:t>2022/12/19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D9C2B1-3641-47FA-99FE-4D726BD1A2BB}" type="slidenum">
              <a:rPr lang="zh-CN" altLang="en-US" smtClean="0"/>
              <a:t>‹#›</a:t>
            </a:fld>
            <a:endParaRPr lang="zh-CN" altLang="en-US"/>
          </a:p>
        </p:txBody>
      </p:sp>
    </p:spTree>
    <p:extLst>
      <p:ext uri="{BB962C8B-B14F-4D97-AF65-F5344CB8AC3E}">
        <p14:creationId xmlns:p14="http://schemas.microsoft.com/office/powerpoint/2010/main" val="893548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og.csdn.net/yjw123456/article/details/10448492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blog.csdn.net/yjw123456/article/details/104484924"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blog.csdn.net/yjw123456/article/details/104484924"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b="0" i="0" kern="1200" dirty="0">
                <a:solidFill>
                  <a:schemeClr val="tx1"/>
                </a:solidFill>
                <a:effectLst/>
                <a:latin typeface="+mn-lt"/>
                <a:ea typeface="+mn-ea"/>
                <a:cs typeface="+mn-cs"/>
              </a:rPr>
              <a:t>其实在图像上的处理方法也很类似。如果让机器识别不同的动物，而有些动物只在测试数据中出现，那怎么识别这些没有在训练数据中出现的动物呢。同样要找出更小的识别单位，可以是动物的特征：有毛</a:t>
            </a:r>
            <a:r>
              <a:rPr lang="en-US" altLang="zh-CN" sz="1200" b="0" i="0" kern="1200" dirty="0">
                <a:solidFill>
                  <a:schemeClr val="tx1"/>
                </a:solidFill>
                <a:effectLst/>
                <a:latin typeface="+mn-lt"/>
                <a:ea typeface="+mn-ea"/>
                <a:cs typeface="+mn-cs"/>
              </a:rPr>
              <a:t>(furry)</a:t>
            </a:r>
            <a:r>
              <a:rPr lang="zh-CN" altLang="en-US" sz="1200" b="0" i="0" kern="1200" dirty="0">
                <a:solidFill>
                  <a:schemeClr val="tx1"/>
                </a:solidFill>
                <a:effectLst/>
                <a:latin typeface="+mn-lt"/>
                <a:ea typeface="+mn-ea"/>
                <a:cs typeface="+mn-cs"/>
              </a:rPr>
              <a:t>、四只脚</a:t>
            </a:r>
            <a:r>
              <a:rPr lang="en-US" altLang="zh-CN" sz="1200" b="0" i="0" kern="1200" dirty="0">
                <a:solidFill>
                  <a:schemeClr val="tx1"/>
                </a:solidFill>
                <a:effectLst/>
                <a:latin typeface="+mn-lt"/>
                <a:ea typeface="+mn-ea"/>
                <a:cs typeface="+mn-cs"/>
              </a:rPr>
              <a:t>(4 legs)</a:t>
            </a:r>
            <a:r>
              <a:rPr lang="zh-CN" altLang="en-US" sz="1200" b="0" i="0" kern="1200" dirty="0">
                <a:solidFill>
                  <a:schemeClr val="tx1"/>
                </a:solidFill>
                <a:effectLst/>
                <a:latin typeface="+mn-lt"/>
                <a:ea typeface="+mn-ea"/>
                <a:cs typeface="+mn-cs"/>
              </a:rPr>
              <a:t>、有尾巴</a:t>
            </a:r>
            <a:r>
              <a:rPr lang="en-US" altLang="zh-CN" sz="1200" b="0" i="0" kern="1200" dirty="0">
                <a:solidFill>
                  <a:schemeClr val="tx1"/>
                </a:solidFill>
                <a:effectLst/>
                <a:latin typeface="+mn-lt"/>
                <a:ea typeface="+mn-ea"/>
                <a:cs typeface="+mn-cs"/>
              </a:rPr>
              <a:t>(tail)</a:t>
            </a:r>
            <a:r>
              <a:rPr lang="zh-CN" altLang="en-US" sz="1200" b="0" i="0" kern="1200" dirty="0">
                <a:solidFill>
                  <a:schemeClr val="tx1"/>
                </a:solidFill>
                <a:effectLst/>
                <a:latin typeface="+mn-lt"/>
                <a:ea typeface="+mn-ea"/>
                <a:cs typeface="+mn-cs"/>
              </a:rPr>
              <a:t>。如果是狗它都具备这三个特征；鱼只有尾巴具备；而猩猩只是毛茸茸的，没有四只脚，没有尾巴。通常需要足够多的特征，让每个类别都有独特的特征。现在不直接让机器学习输入的图片属于哪一类，而是让它学习它有哪些特征。</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022973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b="0" i="0" kern="1200" dirty="0">
                <a:solidFill>
                  <a:schemeClr val="tx1"/>
                </a:solidFill>
                <a:effectLst/>
                <a:latin typeface="+mn-lt"/>
                <a:ea typeface="+mn-ea"/>
                <a:cs typeface="+mn-cs"/>
              </a:rPr>
              <a:t>在测试时，如果有个动物在训练集中从没有出现过，那也没关系。因为我们只要找到这张输入的动物图片有哪些特征。</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376564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b="0" i="0" kern="1200" dirty="0">
                <a:solidFill>
                  <a:schemeClr val="tx1"/>
                </a:solidFill>
                <a:effectLst/>
                <a:latin typeface="+mn-lt"/>
                <a:ea typeface="+mn-ea"/>
                <a:cs typeface="+mn-cs"/>
              </a:rPr>
              <a:t>另外一种做法是把属性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特征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和图像都投影到同一个嵌入空间</a:t>
            </a:r>
            <a:r>
              <a:rPr lang="en-US" altLang="zh-CN" sz="1200" b="0" i="0" kern="1200" dirty="0">
                <a:solidFill>
                  <a:schemeClr val="tx1"/>
                </a:solidFill>
                <a:effectLst/>
                <a:latin typeface="+mn-lt"/>
                <a:ea typeface="+mn-ea"/>
                <a:cs typeface="+mn-cs"/>
              </a:rPr>
              <a:t>(Embedding Space)</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pPr>
              <a:lnSpc>
                <a:spcPct val="125000"/>
              </a:lnSpc>
            </a:pPr>
            <a:r>
              <a:rPr lang="zh-CN" altLang="en-US" sz="1200" b="0" i="0" kern="1200" dirty="0">
                <a:solidFill>
                  <a:schemeClr val="tx1"/>
                </a:solidFill>
                <a:effectLst/>
                <a:latin typeface="+mn-lt"/>
                <a:ea typeface="+mn-ea"/>
                <a:cs typeface="+mn-cs"/>
              </a:rPr>
              <a:t>我们要先学习一个函数</a:t>
            </a:r>
            <a:r>
              <a:rPr lang="en-US" altLang="zh-CN" sz="1200" b="0" i="0" kern="1200" dirty="0">
                <a:solidFill>
                  <a:schemeClr val="tx1"/>
                </a:solidFill>
                <a:effectLst/>
                <a:latin typeface="+mn-lt"/>
                <a:ea typeface="+mn-ea"/>
                <a:cs typeface="+mn-cs"/>
              </a:rPr>
              <a:t>f ( ∗ ) f(*)f(∗)</a:t>
            </a:r>
            <a:r>
              <a:rPr lang="zh-CN" altLang="en-US" sz="1200" b="0" i="0" kern="1200" dirty="0">
                <a:solidFill>
                  <a:schemeClr val="tx1"/>
                </a:solidFill>
                <a:effectLst/>
                <a:latin typeface="+mn-lt"/>
                <a:ea typeface="+mn-ea"/>
                <a:cs typeface="+mn-cs"/>
              </a:rPr>
              <a:t>，这个函数可以是</a:t>
            </a:r>
            <a:r>
              <a:rPr lang="en-US" altLang="zh-CN" sz="1200" b="0" i="0" kern="1200" dirty="0">
                <a:solidFill>
                  <a:schemeClr val="tx1"/>
                </a:solidFill>
                <a:effectLst/>
                <a:latin typeface="+mn-lt"/>
                <a:ea typeface="+mn-ea"/>
                <a:cs typeface="+mn-cs"/>
              </a:rPr>
              <a:t>DNN</a:t>
            </a:r>
            <a:r>
              <a:rPr lang="zh-CN" altLang="en-US" sz="1200" b="0" i="0" kern="1200" dirty="0">
                <a:solidFill>
                  <a:schemeClr val="tx1"/>
                </a:solidFill>
                <a:effectLst/>
                <a:latin typeface="+mn-lt"/>
                <a:ea typeface="+mn-ea"/>
                <a:cs typeface="+mn-cs"/>
              </a:rPr>
              <a:t>，把某张图片</a:t>
            </a:r>
            <a:r>
              <a:rPr lang="en-US" altLang="zh-CN" sz="1200" b="0" i="0" kern="1200" dirty="0">
                <a:solidFill>
                  <a:schemeClr val="tx1"/>
                </a:solidFill>
                <a:effectLst/>
                <a:latin typeface="+mn-lt"/>
                <a:ea typeface="+mn-ea"/>
                <a:cs typeface="+mn-cs"/>
              </a:rPr>
              <a:t>x 1 x^1x 1 </a:t>
            </a:r>
            <a:r>
              <a:rPr lang="zh-CN" altLang="en-US" sz="1200" b="0" i="0" kern="1200" dirty="0">
                <a:solidFill>
                  <a:schemeClr val="tx1"/>
                </a:solidFill>
                <a:effectLst/>
                <a:latin typeface="+mn-lt"/>
                <a:ea typeface="+mn-ea"/>
                <a:cs typeface="+mn-cs"/>
              </a:rPr>
              <a:t>丢进去可以得到一个向量，同理把</a:t>
            </a:r>
            <a:r>
              <a:rPr lang="en-US" altLang="zh-CN" sz="1200" b="0" i="0" kern="1200" dirty="0">
                <a:solidFill>
                  <a:schemeClr val="tx1"/>
                </a:solidFill>
                <a:effectLst/>
                <a:latin typeface="+mn-lt"/>
                <a:ea typeface="+mn-ea"/>
                <a:cs typeface="+mn-cs"/>
              </a:rPr>
              <a:t>x 2 x^2x 2 </a:t>
            </a:r>
            <a:r>
              <a:rPr lang="zh-CN" altLang="en-US" sz="1200" b="0" i="0" kern="1200" dirty="0">
                <a:solidFill>
                  <a:schemeClr val="tx1"/>
                </a:solidFill>
                <a:effectLst/>
                <a:latin typeface="+mn-lt"/>
                <a:ea typeface="+mn-ea"/>
                <a:cs typeface="+mn-cs"/>
              </a:rPr>
              <a:t>丢进去也能得到一个向量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图中橙点表示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。现在把每只动物的属性也表示成向量，把这个向量通过另一个函数</a:t>
            </a:r>
            <a:r>
              <a:rPr lang="en-US" altLang="zh-CN" sz="1200" b="0" i="0" kern="1200" dirty="0">
                <a:solidFill>
                  <a:schemeClr val="tx1"/>
                </a:solidFill>
                <a:effectLst/>
                <a:latin typeface="+mn-lt"/>
                <a:ea typeface="+mn-ea"/>
                <a:cs typeface="+mn-cs"/>
              </a:rPr>
              <a:t>g ( ∗ ) g(*)g(∗)</a:t>
            </a:r>
            <a:r>
              <a:rPr lang="zh-CN" altLang="en-US" sz="1200" b="0" i="0" kern="1200" dirty="0">
                <a:solidFill>
                  <a:schemeClr val="tx1"/>
                </a:solidFill>
                <a:effectLst/>
                <a:latin typeface="+mn-lt"/>
                <a:ea typeface="+mn-ea"/>
                <a:cs typeface="+mn-cs"/>
              </a:rPr>
              <a:t>投影到同一个空间上。就是说，这两个函数输出的维度是相同的。</a:t>
            </a:r>
            <a:endParaRPr lang="en-US" altLang="zh-CN" sz="1200" b="0" i="0" kern="1200" dirty="0">
              <a:solidFill>
                <a:schemeClr val="tx1"/>
              </a:solidFill>
              <a:effectLst/>
              <a:latin typeface="+mn-lt"/>
              <a:ea typeface="+mn-ea"/>
              <a:cs typeface="+mn-cs"/>
            </a:endParaRPr>
          </a:p>
          <a:p>
            <a:pPr>
              <a:lnSpc>
                <a:spcPct val="125000"/>
              </a:lnSpc>
            </a:pPr>
            <a:r>
              <a:rPr lang="zh-CN" altLang="en-US" sz="1200" b="0" i="0" kern="1200" dirty="0">
                <a:solidFill>
                  <a:schemeClr val="tx1"/>
                </a:solidFill>
                <a:effectLst/>
                <a:latin typeface="+mn-lt"/>
                <a:ea typeface="+mn-ea"/>
                <a:cs typeface="+mn-cs"/>
              </a:rPr>
              <a:t>在训练的时候，要调整</a:t>
            </a:r>
            <a:r>
              <a:rPr lang="en-US" altLang="zh-CN" sz="1200" b="0" i="0" kern="1200" dirty="0">
                <a:solidFill>
                  <a:schemeClr val="tx1"/>
                </a:solidFill>
                <a:effectLst/>
                <a:latin typeface="+mn-lt"/>
                <a:ea typeface="+mn-ea"/>
                <a:cs typeface="+mn-cs"/>
              </a:rPr>
              <a:t>f ff</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g gg</a:t>
            </a:r>
            <a:r>
              <a:rPr lang="zh-CN" altLang="en-US" sz="1200" b="0" i="0" kern="1200" dirty="0">
                <a:solidFill>
                  <a:schemeClr val="tx1"/>
                </a:solidFill>
                <a:effectLst/>
                <a:latin typeface="+mn-lt"/>
                <a:ea typeface="+mn-ea"/>
                <a:cs typeface="+mn-cs"/>
              </a:rPr>
              <a:t>的参数，让</a:t>
            </a:r>
            <a:r>
              <a:rPr lang="en-US" altLang="zh-CN" sz="1200" b="0" i="0" kern="1200" dirty="0">
                <a:solidFill>
                  <a:schemeClr val="tx1"/>
                </a:solidFill>
                <a:effectLst/>
                <a:latin typeface="+mn-lt"/>
                <a:ea typeface="+mn-ea"/>
                <a:cs typeface="+mn-cs"/>
              </a:rPr>
              <a:t>x 1 x^1x 1 </a:t>
            </a:r>
            <a:r>
              <a:rPr lang="zh-CN" altLang="en-US" sz="1200" b="0" i="0" kern="1200" dirty="0">
                <a:solidFill>
                  <a:schemeClr val="tx1"/>
                </a:solidFill>
                <a:effectLst/>
                <a:latin typeface="+mn-lt"/>
                <a:ea typeface="+mn-ea"/>
                <a:cs typeface="+mn-cs"/>
              </a:rPr>
              <a:t>投影到这个空间的向量和</a:t>
            </a:r>
            <a:r>
              <a:rPr lang="en-US" altLang="zh-CN" sz="1200" b="0" i="0" kern="1200" dirty="0">
                <a:solidFill>
                  <a:schemeClr val="tx1"/>
                </a:solidFill>
                <a:effectLst/>
                <a:latin typeface="+mn-lt"/>
                <a:ea typeface="+mn-ea"/>
                <a:cs typeface="+mn-cs"/>
              </a:rPr>
              <a:t>y 1 y^1y 1 </a:t>
            </a:r>
            <a:r>
              <a:rPr lang="zh-CN" altLang="en-US" sz="1200" b="0" i="0" kern="1200" dirty="0">
                <a:solidFill>
                  <a:schemeClr val="tx1"/>
                </a:solidFill>
                <a:effectLst/>
                <a:latin typeface="+mn-lt"/>
                <a:ea typeface="+mn-ea"/>
                <a:cs typeface="+mn-cs"/>
              </a:rPr>
              <a:t>投影到这个空间的向量越接近越好。如果找到这样的</a:t>
            </a:r>
            <a:r>
              <a:rPr lang="en-US" altLang="zh-CN" sz="1200" b="0" i="0" kern="1200" dirty="0">
                <a:solidFill>
                  <a:schemeClr val="tx1"/>
                </a:solidFill>
                <a:effectLst/>
                <a:latin typeface="+mn-lt"/>
                <a:ea typeface="+mn-ea"/>
                <a:cs typeface="+mn-cs"/>
              </a:rPr>
              <a:t>f ff</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g gg</a:t>
            </a:r>
            <a:r>
              <a:rPr lang="zh-CN" altLang="en-US" sz="1200" b="0" i="0" kern="1200" dirty="0">
                <a:solidFill>
                  <a:schemeClr val="tx1"/>
                </a:solidFill>
                <a:effectLst/>
                <a:latin typeface="+mn-lt"/>
                <a:ea typeface="+mn-ea"/>
                <a:cs typeface="+mn-cs"/>
              </a:rPr>
              <a:t>以后，有张新的图片</a:t>
            </a:r>
            <a:r>
              <a:rPr lang="en-US" altLang="zh-CN" sz="1200" b="0" i="0" kern="1200" dirty="0">
                <a:solidFill>
                  <a:schemeClr val="tx1"/>
                </a:solidFill>
                <a:effectLst/>
                <a:latin typeface="+mn-lt"/>
                <a:ea typeface="+mn-ea"/>
                <a:cs typeface="+mn-cs"/>
              </a:rPr>
              <a:t>x 3 x^3x 3 </a:t>
            </a:r>
            <a:r>
              <a:rPr lang="zh-CN" altLang="en-US" sz="1200" b="0" i="0" kern="1200" dirty="0">
                <a:solidFill>
                  <a:schemeClr val="tx1"/>
                </a:solidFill>
                <a:effectLst/>
                <a:latin typeface="+mn-lt"/>
                <a:ea typeface="+mn-ea"/>
                <a:cs typeface="+mn-cs"/>
              </a:rPr>
              <a:t>进来，就算你的训练数据中没有这种动物，我们也可以通过</a:t>
            </a:r>
            <a:r>
              <a:rPr lang="en-US" altLang="zh-CN" sz="1200" b="0" i="0" kern="1200" dirty="0">
                <a:solidFill>
                  <a:schemeClr val="tx1"/>
                </a:solidFill>
                <a:effectLst/>
                <a:latin typeface="+mn-lt"/>
                <a:ea typeface="+mn-ea"/>
                <a:cs typeface="+mn-cs"/>
              </a:rPr>
              <a:t>f ff</a:t>
            </a:r>
            <a:r>
              <a:rPr lang="zh-CN" altLang="en-US" sz="1200" b="0" i="0" kern="1200" dirty="0">
                <a:solidFill>
                  <a:schemeClr val="tx1"/>
                </a:solidFill>
                <a:effectLst/>
                <a:latin typeface="+mn-lt"/>
                <a:ea typeface="+mn-ea"/>
                <a:cs typeface="+mn-cs"/>
              </a:rPr>
              <a:t>这个函数把它变成这个空间中的一个向量，我们再看这个向量和哪一组属性比较接近。最接近的属性所对应的动物，就是</a:t>
            </a:r>
            <a:r>
              <a:rPr lang="en-US" altLang="zh-CN" sz="1200" b="0" i="0" kern="1200" dirty="0">
                <a:solidFill>
                  <a:schemeClr val="tx1"/>
                </a:solidFill>
                <a:effectLst/>
                <a:latin typeface="+mn-lt"/>
                <a:ea typeface="+mn-ea"/>
                <a:cs typeface="+mn-cs"/>
              </a:rPr>
              <a:t>x 3 x^3x 3 </a:t>
            </a:r>
            <a:r>
              <a:rPr lang="zh-CN" altLang="en-US" sz="1200" b="0" i="0" kern="1200" dirty="0">
                <a:solidFill>
                  <a:schemeClr val="tx1"/>
                </a:solidFill>
                <a:effectLst/>
                <a:latin typeface="+mn-lt"/>
                <a:ea typeface="+mn-ea"/>
                <a:cs typeface="+mn-cs"/>
              </a:rPr>
              <a:t>的类别。</a:t>
            </a: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913990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dirty="0">
                <a:hlinkClick r:id="rId3"/>
              </a:rPr>
              <a:t>李宏毅机器学习</a:t>
            </a:r>
            <a:r>
              <a:rPr lang="en-US" altLang="zh-CN" dirty="0">
                <a:hlinkClick r:id="rId3"/>
              </a:rPr>
              <a:t>——</a:t>
            </a:r>
            <a:r>
              <a:rPr lang="zh-CN" altLang="en-US" dirty="0">
                <a:hlinkClick r:id="rId3"/>
              </a:rPr>
              <a:t>迁移学习</a:t>
            </a:r>
            <a:r>
              <a:rPr lang="en-US" altLang="zh-CN" dirty="0">
                <a:hlinkClick r:id="rId3"/>
              </a:rPr>
              <a:t>_</a:t>
            </a:r>
            <a:r>
              <a:rPr lang="zh-CN" altLang="en-US" dirty="0">
                <a:hlinkClick r:id="rId3"/>
              </a:rPr>
              <a:t>愤怒的可乐的博客</a:t>
            </a:r>
            <a:r>
              <a:rPr lang="en-US" altLang="zh-CN" dirty="0">
                <a:hlinkClick r:id="rId3"/>
              </a:rPr>
              <a:t>-CSDN</a:t>
            </a:r>
            <a:r>
              <a:rPr lang="zh-CN" altLang="en-US" dirty="0">
                <a:hlinkClick r:id="rId3"/>
              </a:rPr>
              <a:t>博客</a:t>
            </a:r>
            <a:r>
              <a:rPr lang="en-US" altLang="zh-CN" dirty="0">
                <a:hlinkClick r:id="rId3"/>
              </a:rPr>
              <a:t>_</a:t>
            </a:r>
            <a:r>
              <a:rPr lang="zh-CN" altLang="en-US" dirty="0">
                <a:hlinkClick r:id="rId3"/>
              </a:rPr>
              <a:t>迁移学习的前后输出维度一定相同吗</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16379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dirty="0">
                <a:hlinkClick r:id="rId3"/>
              </a:rPr>
              <a:t>李宏毅机器学习</a:t>
            </a:r>
            <a:r>
              <a:rPr lang="en-US" altLang="zh-CN" dirty="0">
                <a:hlinkClick r:id="rId3"/>
              </a:rPr>
              <a:t>——</a:t>
            </a:r>
            <a:r>
              <a:rPr lang="zh-CN" altLang="en-US" dirty="0">
                <a:hlinkClick r:id="rId3"/>
              </a:rPr>
              <a:t>迁移学习</a:t>
            </a:r>
            <a:r>
              <a:rPr lang="en-US" altLang="zh-CN" dirty="0">
                <a:hlinkClick r:id="rId3"/>
              </a:rPr>
              <a:t>_</a:t>
            </a:r>
            <a:r>
              <a:rPr lang="zh-CN" altLang="en-US" dirty="0">
                <a:hlinkClick r:id="rId3"/>
              </a:rPr>
              <a:t>愤怒的可乐的博客</a:t>
            </a:r>
            <a:r>
              <a:rPr lang="en-US" altLang="zh-CN" dirty="0">
                <a:hlinkClick r:id="rId3"/>
              </a:rPr>
              <a:t>-CSDN</a:t>
            </a:r>
            <a:r>
              <a:rPr lang="zh-CN" altLang="en-US" dirty="0">
                <a:hlinkClick r:id="rId3"/>
              </a:rPr>
              <a:t>博客</a:t>
            </a:r>
            <a:r>
              <a:rPr lang="en-US" altLang="zh-CN" dirty="0">
                <a:hlinkClick r:id="rId3"/>
              </a:rPr>
              <a:t>_</a:t>
            </a:r>
            <a:r>
              <a:rPr lang="zh-CN" altLang="en-US" dirty="0">
                <a:hlinkClick r:id="rId3"/>
              </a:rPr>
              <a:t>迁移学习的前后输出维度一定相同吗</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531979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dirty="0">
                <a:hlinkClick r:id="rId3"/>
              </a:rPr>
              <a:t>李宏毅机器学习</a:t>
            </a:r>
            <a:r>
              <a:rPr lang="en-US" altLang="zh-CN" dirty="0">
                <a:hlinkClick r:id="rId3"/>
              </a:rPr>
              <a:t>——</a:t>
            </a:r>
            <a:r>
              <a:rPr lang="zh-CN" altLang="en-US" dirty="0">
                <a:hlinkClick r:id="rId3"/>
              </a:rPr>
              <a:t>迁移学习</a:t>
            </a:r>
            <a:r>
              <a:rPr lang="en-US" altLang="zh-CN" dirty="0">
                <a:hlinkClick r:id="rId3"/>
              </a:rPr>
              <a:t>_</a:t>
            </a:r>
            <a:r>
              <a:rPr lang="zh-CN" altLang="en-US" dirty="0">
                <a:hlinkClick r:id="rId3"/>
              </a:rPr>
              <a:t>愤怒的可乐的博客</a:t>
            </a:r>
            <a:r>
              <a:rPr lang="en-US" altLang="zh-CN" dirty="0">
                <a:hlinkClick r:id="rId3"/>
              </a:rPr>
              <a:t>-CSDN</a:t>
            </a:r>
            <a:r>
              <a:rPr lang="zh-CN" altLang="en-US" dirty="0">
                <a:hlinkClick r:id="rId3"/>
              </a:rPr>
              <a:t>博客</a:t>
            </a:r>
            <a:r>
              <a:rPr lang="en-US" altLang="zh-CN" dirty="0">
                <a:hlinkClick r:id="rId3"/>
              </a:rPr>
              <a:t>_</a:t>
            </a:r>
            <a:r>
              <a:rPr lang="zh-CN" altLang="en-US" dirty="0">
                <a:hlinkClick r:id="rId3"/>
              </a:rPr>
              <a:t>迁移学习的前后输出维度一定相同吗</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465678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30</a:t>
            </a:fld>
            <a:endParaRPr lang="zh-CN" altLang="en-US"/>
          </a:p>
        </p:txBody>
      </p:sp>
    </p:spTree>
    <p:extLst>
      <p:ext uri="{BB962C8B-B14F-4D97-AF65-F5344CB8AC3E}">
        <p14:creationId xmlns:p14="http://schemas.microsoft.com/office/powerpoint/2010/main" val="3299672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31</a:t>
            </a:fld>
            <a:endParaRPr lang="zh-CN" altLang="en-US"/>
          </a:p>
        </p:txBody>
      </p:sp>
    </p:spTree>
    <p:extLst>
      <p:ext uri="{BB962C8B-B14F-4D97-AF65-F5344CB8AC3E}">
        <p14:creationId xmlns:p14="http://schemas.microsoft.com/office/powerpoint/2010/main" val="1957377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32</a:t>
            </a:fld>
            <a:endParaRPr lang="zh-CN" altLang="en-US"/>
          </a:p>
        </p:txBody>
      </p:sp>
    </p:spTree>
    <p:extLst>
      <p:ext uri="{BB962C8B-B14F-4D97-AF65-F5344CB8AC3E}">
        <p14:creationId xmlns:p14="http://schemas.microsoft.com/office/powerpoint/2010/main" val="1487738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33</a:t>
            </a:fld>
            <a:endParaRPr lang="zh-CN" altLang="en-US"/>
          </a:p>
        </p:txBody>
      </p:sp>
    </p:spTree>
    <p:extLst>
      <p:ext uri="{BB962C8B-B14F-4D97-AF65-F5344CB8AC3E}">
        <p14:creationId xmlns:p14="http://schemas.microsoft.com/office/powerpoint/2010/main" val="40700549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34</a:t>
            </a:fld>
            <a:endParaRPr lang="zh-CN" altLang="en-US"/>
          </a:p>
        </p:txBody>
      </p:sp>
    </p:spTree>
    <p:extLst>
      <p:ext uri="{BB962C8B-B14F-4D97-AF65-F5344CB8AC3E}">
        <p14:creationId xmlns:p14="http://schemas.microsoft.com/office/powerpoint/2010/main" val="18737209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35</a:t>
            </a:fld>
            <a:endParaRPr lang="zh-CN" altLang="en-US"/>
          </a:p>
        </p:txBody>
      </p:sp>
    </p:spTree>
    <p:extLst>
      <p:ext uri="{BB962C8B-B14F-4D97-AF65-F5344CB8AC3E}">
        <p14:creationId xmlns:p14="http://schemas.microsoft.com/office/powerpoint/2010/main" val="28163234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36</a:t>
            </a:fld>
            <a:endParaRPr lang="zh-CN" altLang="en-US"/>
          </a:p>
        </p:txBody>
      </p:sp>
    </p:spTree>
    <p:extLst>
      <p:ext uri="{BB962C8B-B14F-4D97-AF65-F5344CB8AC3E}">
        <p14:creationId xmlns:p14="http://schemas.microsoft.com/office/powerpoint/2010/main" val="1836669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51678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244943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706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18917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21</a:t>
            </a:fld>
            <a:endParaRPr lang="zh-CN" altLang="en-US"/>
          </a:p>
        </p:txBody>
      </p:sp>
    </p:spTree>
    <p:extLst>
      <p:ext uri="{BB962C8B-B14F-4D97-AF65-F5344CB8AC3E}">
        <p14:creationId xmlns:p14="http://schemas.microsoft.com/office/powerpoint/2010/main" val="1757272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AD9C2B1-3641-47FA-99FE-4D726BD1A2BB}" type="slidenum">
              <a:rPr lang="zh-CN" altLang="en-US" smtClean="0"/>
              <a:t>22</a:t>
            </a:fld>
            <a:endParaRPr lang="zh-CN" altLang="en-US"/>
          </a:p>
        </p:txBody>
      </p:sp>
    </p:spTree>
    <p:extLst>
      <p:ext uri="{BB962C8B-B14F-4D97-AF65-F5344CB8AC3E}">
        <p14:creationId xmlns:p14="http://schemas.microsoft.com/office/powerpoint/2010/main" val="1737254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r>
              <a:rPr lang="zh-CN" altLang="en-US" sz="1200" b="0" i="0" kern="1200" dirty="0">
                <a:solidFill>
                  <a:schemeClr val="tx1"/>
                </a:solidFill>
                <a:effectLst/>
                <a:latin typeface="+mn-lt"/>
                <a:ea typeface="+mn-ea"/>
                <a:cs typeface="+mn-cs"/>
              </a:rPr>
              <a:t>零次学习</a:t>
            </a:r>
            <a:r>
              <a:rPr lang="en-US" altLang="zh-CN" sz="1200" b="0" i="0" kern="1200" dirty="0">
                <a:solidFill>
                  <a:schemeClr val="tx1"/>
                </a:solidFill>
                <a:effectLst/>
                <a:latin typeface="+mn-lt"/>
                <a:ea typeface="+mn-ea"/>
                <a:cs typeface="+mn-cs"/>
              </a:rPr>
              <a:t>(Zero-shot Learning)</a:t>
            </a:r>
            <a:r>
              <a:rPr lang="zh-CN" altLang="en-US" sz="1200" b="0" i="0" kern="1200" dirty="0">
                <a:solidFill>
                  <a:schemeClr val="tx1"/>
                </a:solidFill>
                <a:effectLst/>
                <a:latin typeface="+mn-lt"/>
                <a:ea typeface="+mn-ea"/>
                <a:cs typeface="+mn-cs"/>
              </a:rPr>
              <a:t>说的是</a:t>
            </a:r>
            <a:r>
              <a:rPr lang="en-US" altLang="zh-CN" sz="1200" b="0" i="0" kern="1200" dirty="0">
                <a:solidFill>
                  <a:schemeClr val="tx1"/>
                </a:solidFill>
                <a:effectLst/>
                <a:latin typeface="+mn-lt"/>
                <a:ea typeface="+mn-ea"/>
                <a:cs typeface="+mn-cs"/>
              </a:rPr>
              <a:t>source data</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target data</a:t>
            </a:r>
            <a:r>
              <a:rPr lang="zh-CN" altLang="en-US" sz="1200" b="0" i="0" kern="1200" dirty="0">
                <a:solidFill>
                  <a:schemeClr val="tx1"/>
                </a:solidFill>
                <a:effectLst/>
                <a:latin typeface="+mn-lt"/>
                <a:ea typeface="+mn-ea"/>
                <a:cs typeface="+mn-cs"/>
              </a:rPr>
              <a:t>它们的任务都不相同。</a:t>
            </a:r>
            <a:endParaRPr lang="en-US" altLang="zh-CN" sz="1200" b="0" i="0" kern="1200" dirty="0">
              <a:solidFill>
                <a:schemeClr val="tx1"/>
              </a:solidFill>
              <a:effectLst/>
              <a:latin typeface="+mn-lt"/>
              <a:ea typeface="+mn-ea"/>
              <a:cs typeface="+mn-cs"/>
            </a:endParaRPr>
          </a:p>
          <a:p>
            <a:pPr>
              <a:lnSpc>
                <a:spcPct val="125000"/>
              </a:lnSpc>
            </a:pPr>
            <a:r>
              <a:rPr lang="zh-CN" altLang="en-US" sz="1200" b="0" i="0" kern="1200" dirty="0">
                <a:solidFill>
                  <a:schemeClr val="tx1"/>
                </a:solidFill>
                <a:effectLst/>
                <a:latin typeface="+mn-lt"/>
                <a:ea typeface="+mn-ea"/>
                <a:cs typeface="+mn-cs"/>
              </a:rPr>
              <a:t>比如</a:t>
            </a:r>
            <a:r>
              <a:rPr lang="en-US" altLang="zh-CN" sz="1200" b="0" i="0" kern="1200" dirty="0">
                <a:solidFill>
                  <a:schemeClr val="tx1"/>
                </a:solidFill>
                <a:effectLst/>
                <a:latin typeface="+mn-lt"/>
                <a:ea typeface="+mn-ea"/>
                <a:cs typeface="+mn-cs"/>
              </a:rPr>
              <a:t>source data</a:t>
            </a:r>
            <a:r>
              <a:rPr lang="zh-CN" altLang="en-US" sz="1200" b="0" i="0" kern="1200" dirty="0">
                <a:solidFill>
                  <a:schemeClr val="tx1"/>
                </a:solidFill>
                <a:effectLst/>
                <a:latin typeface="+mn-lt"/>
                <a:ea typeface="+mn-ea"/>
                <a:cs typeface="+mn-cs"/>
              </a:rPr>
              <a:t>可能是要做猫和狗的分类；但是</a:t>
            </a:r>
            <a:r>
              <a:rPr lang="en-US" altLang="zh-CN" sz="1200" b="0" i="0" kern="1200" dirty="0">
                <a:solidFill>
                  <a:schemeClr val="tx1"/>
                </a:solidFill>
                <a:effectLst/>
                <a:latin typeface="+mn-lt"/>
                <a:ea typeface="+mn-ea"/>
                <a:cs typeface="+mn-cs"/>
              </a:rPr>
              <a:t>target data</a:t>
            </a:r>
            <a:r>
              <a:rPr lang="zh-CN" altLang="en-US" sz="1200" b="0" i="0" kern="1200" dirty="0">
                <a:solidFill>
                  <a:schemeClr val="tx1"/>
                </a:solidFill>
                <a:effectLst/>
                <a:latin typeface="+mn-lt"/>
                <a:ea typeface="+mn-ea"/>
                <a:cs typeface="+mn-cs"/>
              </a:rPr>
              <a:t>要做的是做羊驼和羊的分类。</a:t>
            </a:r>
            <a:endParaRPr lang="en-US" altLang="zh-CN" sz="1200" b="0" i="0" kern="1200" dirty="0">
              <a:solidFill>
                <a:schemeClr val="tx1"/>
              </a:solidFill>
              <a:effectLst/>
              <a:latin typeface="+mn-lt"/>
              <a:ea typeface="+mn-ea"/>
              <a:cs typeface="+mn-cs"/>
            </a:endParaRPr>
          </a:p>
          <a:p>
            <a:pPr>
              <a:lnSpc>
                <a:spcPct val="125000"/>
              </a:lnSpc>
            </a:pPr>
            <a:r>
              <a:rPr lang="en-US" altLang="zh-CN" dirty="0"/>
              <a:t>target data</a:t>
            </a:r>
            <a:r>
              <a:rPr lang="zh-CN" altLang="en-US" dirty="0"/>
              <a:t>中需要正确找出羊驼，但是</a:t>
            </a:r>
            <a:r>
              <a:rPr lang="en-US" altLang="zh-CN" dirty="0"/>
              <a:t>source data</a:t>
            </a:r>
            <a:r>
              <a:rPr lang="zh-CN" altLang="en-US" dirty="0"/>
              <a:t>中都没出现过羊驼，那要怎么做这件事情呢我们先看下语音识别里面是怎么做的</a:t>
            </a:r>
            <a:endParaRPr lang="en-US" altLang="zh-CN" dirty="0"/>
          </a:p>
          <a:p>
            <a:pPr marL="0" marR="0" lvl="0" indent="0" algn="l" defTabSz="914400" rtl="0" eaLnBrk="1" fontAlgn="auto" latinLnBrk="0" hangingPunct="1">
              <a:lnSpc>
                <a:spcPct val="125000"/>
              </a:lnSpc>
              <a:spcBef>
                <a:spcPts val="0"/>
              </a:spcBef>
              <a:spcAft>
                <a:spcPts val="0"/>
              </a:spcAft>
              <a:buClrTx/>
              <a:buSzTx/>
              <a:buFontTx/>
              <a:buNone/>
              <a:tabLst/>
              <a:defRPr/>
            </a:pPr>
            <a:r>
              <a:rPr lang="zh-CN" altLang="en-US" dirty="0"/>
              <a:t>语音识别一直都有训练数据</a:t>
            </a:r>
            <a:r>
              <a:rPr lang="en-US" altLang="zh-CN" dirty="0"/>
              <a:t>(source data)</a:t>
            </a:r>
            <a:r>
              <a:rPr lang="zh-CN" altLang="en-US" dirty="0"/>
              <a:t>和测试数据</a:t>
            </a:r>
            <a:r>
              <a:rPr lang="en-US" altLang="zh-CN" dirty="0"/>
              <a:t>(target data)</a:t>
            </a:r>
            <a:r>
              <a:rPr lang="zh-CN" altLang="en-US" dirty="0"/>
              <a:t>是不同任务的问题。 很有可能在测试数据中出现的词汇，在训练数据中从来没有出现过。语音识别在处理这个问题的时候，做法是找出比词汇更小的单位。通常语音识别都是拿音位</a:t>
            </a:r>
            <a:r>
              <a:rPr lang="en-US" altLang="zh-CN" dirty="0"/>
              <a:t>(phoneme</a:t>
            </a:r>
            <a:r>
              <a:rPr lang="zh-CN" altLang="en-US" dirty="0"/>
              <a:t>，可以理解为音标</a:t>
            </a:r>
            <a:r>
              <a:rPr lang="en-US" altLang="zh-CN" dirty="0"/>
              <a:t>)</a:t>
            </a:r>
            <a:r>
              <a:rPr lang="zh-CN" altLang="en-US" dirty="0"/>
              <a:t>做为单位。</a:t>
            </a:r>
            <a:r>
              <a:rPr lang="zh-CN" altLang="en-US" sz="1200" b="0" i="0" kern="1200" dirty="0">
                <a:solidFill>
                  <a:schemeClr val="tx1"/>
                </a:solidFill>
                <a:effectLst/>
                <a:latin typeface="+mn-lt"/>
                <a:ea typeface="+mn-ea"/>
                <a:cs typeface="+mn-cs"/>
              </a:rPr>
              <a:t>如果把词汇都转成音位，在识别的时候只去识别音位，然后再把音位转换为词汇的话就可以解决训练数据和测试数据不一样的问题。</a:t>
            </a:r>
            <a:endParaRPr lang="zh-CN" altLang="en-US" dirty="0"/>
          </a:p>
          <a:p>
            <a:pPr>
              <a:lnSpc>
                <a:spcPct val="125000"/>
              </a:lnSpc>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285D5D6-4E3F-411C-8722-AE80321700F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793562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2.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53EBD9-36EE-4B82-A12F-45FD820EE865}"/>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9F0B2904-4F40-41E9-B1E5-40EC8855287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9867E850-2F00-4D8A-9B4D-994ABB4089E3}"/>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5" name="页脚占位符 4">
            <a:extLst>
              <a:ext uri="{FF2B5EF4-FFF2-40B4-BE49-F238E27FC236}">
                <a16:creationId xmlns:a16="http://schemas.microsoft.com/office/drawing/2014/main" id="{F4DA38CD-4135-4F64-9A4A-F8E05D11E13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EB3F3C0-31B2-4457-A1CB-560BC66D121B}"/>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14231232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280C2C-A9CA-4FFB-BEF5-5143605F3397}"/>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9B4AC69-186C-4E7E-BAFC-422EE4DE39B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7025209-E7C6-421F-A533-C675F1270717}"/>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5" name="页脚占位符 4">
            <a:extLst>
              <a:ext uri="{FF2B5EF4-FFF2-40B4-BE49-F238E27FC236}">
                <a16:creationId xmlns:a16="http://schemas.microsoft.com/office/drawing/2014/main" id="{11DF5419-7B76-4CEA-B91E-964DBD97A1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86EC4F3-6D69-4D2A-ACC0-E2157EFD7F10}"/>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26672427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D3B91174-3DF6-4678-838D-08AFB9893D0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E42AFBF-E9FD-41AD-B85A-FCAE617479AB}"/>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42BCDF0-2AD6-45C0-9C33-35819E9AB80E}"/>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5" name="页脚占位符 4">
            <a:extLst>
              <a:ext uri="{FF2B5EF4-FFF2-40B4-BE49-F238E27FC236}">
                <a16:creationId xmlns:a16="http://schemas.microsoft.com/office/drawing/2014/main" id="{94D10B0B-FAEA-4EA1-BDAB-F05FF69C36C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F99B6F-451F-4116-91F2-8A3579146C1A}"/>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21531761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23842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26029887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3269381974"/>
      </p:ext>
    </p:extLst>
  </p:cSld>
  <p:clrMapOvr>
    <a:masterClrMapping/>
  </p:clrMapOvr>
  <p:extLst>
    <p:ext uri="{DCECCB84-F9BA-43D5-87BE-67443E8EF086}">
      <p15:sldGuideLst xmlns:p15="http://schemas.microsoft.com/office/powerpoint/2012/main"/>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238036033"/>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17676152"/>
      </p:ext>
    </p:extLst>
  </p:cSld>
  <p:clrMapOvr>
    <a:masterClrMapping/>
  </p:clrMapOvr>
  <p:extLst>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425818990"/>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4276222620"/>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1869144530"/>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484526-78B7-4E32-86DC-DA1D1F96775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E9739BB-C45C-46E6-8462-176877144712}"/>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3E1CFBB-E950-4232-BEEA-AC68D7AAAFF2}"/>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5" name="页脚占位符 4">
            <a:extLst>
              <a:ext uri="{FF2B5EF4-FFF2-40B4-BE49-F238E27FC236}">
                <a16:creationId xmlns:a16="http://schemas.microsoft.com/office/drawing/2014/main" id="{7A353AC4-E647-42CE-9C04-ED605DD859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822ADD2-9BD3-4115-BD7C-C35AC98796AE}"/>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291703356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246973999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2857195065"/>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4406974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14707627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23823131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3713448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0223299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656259517"/>
      </p:ext>
    </p:extLst>
  </p:cSld>
  <p:clrMapOvr>
    <a:masterClrMapping/>
  </p:clrMapOvr>
  <p:extLst>
    <p:ext uri="{DCECCB84-F9BA-43D5-87BE-67443E8EF086}">
      <p15:sldGuideLst xmlns:p15="http://schemas.microsoft.com/office/powerpoint/2012/main">
        <p15:guide id="1" orient="horz" pos="3612">
          <p15:clr>
            <a:srgbClr val="FBAE40"/>
          </p15:clr>
        </p15:guide>
        <p15:guide id="2" orient="horz" pos="1003">
          <p15:clr>
            <a:srgbClr val="FBAE40"/>
          </p15:clr>
        </p15:guide>
        <p15:guide id="3" pos="6856">
          <p15:clr>
            <a:srgbClr val="FBAE40"/>
          </p15:clr>
        </p15:guide>
        <p15:guide id="4" pos="824">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71545123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3172783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814E6-D984-4490-8E0B-B879BE698C3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DB00CE04-72DC-4424-B661-F2953EA74C5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8881EEE-9E1B-4512-80C1-9070E7CF3D21}"/>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5" name="页脚占位符 4">
            <a:extLst>
              <a:ext uri="{FF2B5EF4-FFF2-40B4-BE49-F238E27FC236}">
                <a16:creationId xmlns:a16="http://schemas.microsoft.com/office/drawing/2014/main" id="{AB911FCE-F5DB-45B8-8846-FBE9FC5497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1A136E-B8F7-4997-BD00-7A361CA8C084}"/>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355648415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16698114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275458133"/>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25976480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59560808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462940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799449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156842228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34594376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25416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12416103"/>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C6C9BF-6D0E-481A-A4BA-A9B141BF35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929933-CBAA-4141-81D7-C9D849BBAAAE}"/>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8F19631-8EAF-42A4-BA58-94C47199ABE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04C9B71-F810-462B-B3C5-E55E4D1C7F35}"/>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6" name="页脚占位符 5">
            <a:extLst>
              <a:ext uri="{FF2B5EF4-FFF2-40B4-BE49-F238E27FC236}">
                <a16:creationId xmlns:a16="http://schemas.microsoft.com/office/drawing/2014/main" id="{04FAD343-FAC3-4A23-AA9E-40CC4996D5A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5D548F9-9281-4A80-8283-2192DB130B20}"/>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18195585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4A9A9-156A-49F6-80DA-6BE423661C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DFCB336-146F-4D04-AD9C-76C61A6DCF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E5BA249F-7ADF-4037-BFDA-6849CF6C778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300A13DE-5E80-4FB0-A2E3-746CFF06E0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3668F557-9FD6-4B81-AAA1-B8ACF4AE943F}"/>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0EE2D5C-AF26-47D2-B8B9-C5986FC23C83}"/>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8" name="页脚占位符 7">
            <a:extLst>
              <a:ext uri="{FF2B5EF4-FFF2-40B4-BE49-F238E27FC236}">
                <a16:creationId xmlns:a16="http://schemas.microsoft.com/office/drawing/2014/main" id="{0D253F3C-A38F-4613-B648-8B315048EA0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7ED811AF-213A-4C3C-AC64-7F6FF95D0A62}"/>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1592656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96BD0-AE48-41A5-BE3B-C478FE129900}"/>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BC84FE0-4FCB-4A91-94CF-4C94E06AD0D3}"/>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4" name="页脚占位符 3">
            <a:extLst>
              <a:ext uri="{FF2B5EF4-FFF2-40B4-BE49-F238E27FC236}">
                <a16:creationId xmlns:a16="http://schemas.microsoft.com/office/drawing/2014/main" id="{4C10F9C9-C6C3-4269-A0EF-D713566594D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D53182F-93A3-468F-806F-9AFBE50E74F0}"/>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37013943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7547EC7-D01A-4E38-B1C6-4DB91298986E}"/>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3" name="页脚占位符 2">
            <a:extLst>
              <a:ext uri="{FF2B5EF4-FFF2-40B4-BE49-F238E27FC236}">
                <a16:creationId xmlns:a16="http://schemas.microsoft.com/office/drawing/2014/main" id="{BF59F225-48F2-4FA9-82D1-F9FE2442AF4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A9FFDE2-EE17-4304-A117-709E70394F97}"/>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39407439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67AEAE-46F5-4634-A1D7-9A13610E0CC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726C2EF-1CF1-4770-801A-41FF7A84659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0B9979F-1F9F-4077-86A8-A72EA10254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2EC744D-69E3-4752-8CD1-0A4D2904C4AA}"/>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6" name="页脚占位符 5">
            <a:extLst>
              <a:ext uri="{FF2B5EF4-FFF2-40B4-BE49-F238E27FC236}">
                <a16:creationId xmlns:a16="http://schemas.microsoft.com/office/drawing/2014/main" id="{DB63E093-81BA-40ED-8BDC-87D1330CDD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06C490-7615-4F10-9B30-C7170091BEC3}"/>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1541584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731EF9-7E14-41A4-B2F2-54753089469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A66808E8-D288-43B3-A380-EF139914F1B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EE6CECF-7276-4139-9192-69175097B7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348FF10-B701-412D-8720-E9EAB23B1B2F}"/>
              </a:ext>
            </a:extLst>
          </p:cNvPr>
          <p:cNvSpPr>
            <a:spLocks noGrp="1"/>
          </p:cNvSpPr>
          <p:nvPr>
            <p:ph type="dt" sz="half" idx="10"/>
          </p:nvPr>
        </p:nvSpPr>
        <p:spPr/>
        <p:txBody>
          <a:bodyPr/>
          <a:lstStyle/>
          <a:p>
            <a:fld id="{37FE59B9-0178-4A11-890F-C91FF359AB4D}" type="datetimeFigureOut">
              <a:rPr lang="zh-CN" altLang="en-US" smtClean="0"/>
              <a:t>2022/12/19</a:t>
            </a:fld>
            <a:endParaRPr lang="zh-CN" altLang="en-US"/>
          </a:p>
        </p:txBody>
      </p:sp>
      <p:sp>
        <p:nvSpPr>
          <p:cNvPr id="6" name="页脚占位符 5">
            <a:extLst>
              <a:ext uri="{FF2B5EF4-FFF2-40B4-BE49-F238E27FC236}">
                <a16:creationId xmlns:a16="http://schemas.microsoft.com/office/drawing/2014/main" id="{79759B90-1304-4CB2-9B8C-36AAFF903C7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4786B23-9043-4F21-92FD-75FAA9102947}"/>
              </a:ext>
            </a:extLst>
          </p:cNvPr>
          <p:cNvSpPr>
            <a:spLocks noGrp="1"/>
          </p:cNvSpPr>
          <p:nvPr>
            <p:ph type="sldNum" sz="quarter" idx="12"/>
          </p:nvPr>
        </p:nvSpPr>
        <p:spPr/>
        <p:txBody>
          <a:body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2876777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 Type="http://schemas.openxmlformats.org/officeDocument/2006/relationships/slideLayout" Target="../slideLayouts/slideLayout15.xml"/><Relationship Id="rId21" Type="http://schemas.openxmlformats.org/officeDocument/2006/relationships/slideLayout" Target="../slideLayouts/slideLayout33.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theme" Target="../theme/theme2.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9DBBC4-BE1C-45F5-8649-8498F64595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C319376-0C36-4A4C-98C5-8B290A9B45B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C996D75-6048-457F-9244-2063D6AAFA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FE59B9-0178-4A11-890F-C91FF359AB4D}" type="datetimeFigureOut">
              <a:rPr lang="zh-CN" altLang="en-US" smtClean="0"/>
              <a:t>2022/12/19</a:t>
            </a:fld>
            <a:endParaRPr lang="zh-CN" altLang="en-US"/>
          </a:p>
        </p:txBody>
      </p:sp>
      <p:sp>
        <p:nvSpPr>
          <p:cNvPr id="5" name="页脚占位符 4">
            <a:extLst>
              <a:ext uri="{FF2B5EF4-FFF2-40B4-BE49-F238E27FC236}">
                <a16:creationId xmlns:a16="http://schemas.microsoft.com/office/drawing/2014/main" id="{DF43AB46-5197-4446-8AFF-D8840F0FA80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142B1E4-E116-4B8E-8BD8-892FBB5BBE5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743EF56-AA53-4908-8DAA-D894A613F00D}" type="slidenum">
              <a:rPr lang="zh-CN" altLang="en-US" smtClean="0"/>
              <a:t>‹#›</a:t>
            </a:fld>
            <a:endParaRPr lang="zh-CN" altLang="en-US"/>
          </a:p>
        </p:txBody>
      </p:sp>
    </p:spTree>
    <p:extLst>
      <p:ext uri="{BB962C8B-B14F-4D97-AF65-F5344CB8AC3E}">
        <p14:creationId xmlns:p14="http://schemas.microsoft.com/office/powerpoint/2010/main" val="40332141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5027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 id="2147483679" r:id="rId18"/>
    <p:sldLayoutId id="2147483680" r:id="rId19"/>
    <p:sldLayoutId id="2147483681" r:id="rId20"/>
    <p:sldLayoutId id="2147483682" r:id="rId21"/>
    <p:sldLayoutId id="2147483683" r:id="rId22"/>
    <p:sldLayoutId id="2147483684" r:id="rId23"/>
    <p:sldLayoutId id="2147483685" r:id="rId24"/>
    <p:sldLayoutId id="2147483686" r:id="rId25"/>
    <p:sldLayoutId id="2147483687" r:id="rId26"/>
    <p:sldLayoutId id="2147483688"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2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1.xml"/><Relationship Id="rId6" Type="http://schemas.openxmlformats.org/officeDocument/2006/relationships/image" Target="../media/image46.png"/><Relationship Id="rId5" Type="http://schemas.openxmlformats.org/officeDocument/2006/relationships/image" Target="../media/image57.png"/><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1.xml"/><Relationship Id="rId6" Type="http://schemas.microsoft.com/office/2007/relationships/diagramDrawing" Target="../diagrams/drawing1.xml"/><Relationship Id="rId11" Type="http://schemas.openxmlformats.org/officeDocument/2006/relationships/image" Target="../media/image62.png"/><Relationship Id="rId5" Type="http://schemas.openxmlformats.org/officeDocument/2006/relationships/diagramColors" Target="../diagrams/colors1.xml"/><Relationship Id="rId10"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diagramQuickStyle" Target="../diagrams/quickStyle1.xml"/></Relationships>
</file>

<file path=ppt/slides/_rels/slide1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48.jpeg"/><Relationship Id="rId7" Type="http://schemas.openxmlformats.org/officeDocument/2006/relationships/image" Target="../media/image53.png"/><Relationship Id="rId2" Type="http://schemas.openxmlformats.org/officeDocument/2006/relationships/image" Target="../media/image47.jpeg"/><Relationship Id="rId1" Type="http://schemas.openxmlformats.org/officeDocument/2006/relationships/slideLayout" Target="../slideLayouts/slideLayout21.xml"/><Relationship Id="rId6" Type="http://schemas.openxmlformats.org/officeDocument/2006/relationships/image" Target="../media/image51.jpeg"/><Relationship Id="rId5" Type="http://schemas.openxmlformats.org/officeDocument/2006/relationships/image" Target="../media/image50.jpeg"/><Relationship Id="rId10" Type="http://schemas.openxmlformats.org/officeDocument/2006/relationships/image" Target="../media/image61.png"/><Relationship Id="rId4" Type="http://schemas.openxmlformats.org/officeDocument/2006/relationships/image" Target="../media/image49.jpeg"/><Relationship Id="rId9" Type="http://schemas.openxmlformats.org/officeDocument/2006/relationships/image" Target="../media/image6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png"/><Relationship Id="rId2" Type="http://schemas.openxmlformats.org/officeDocument/2006/relationships/image" Target="../media/image58.png"/><Relationship Id="rId1" Type="http://schemas.openxmlformats.org/officeDocument/2006/relationships/slideLayout" Target="../slideLayouts/slideLayout21.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9.png"/><Relationship Id="rId1" Type="http://schemas.openxmlformats.org/officeDocument/2006/relationships/slideLayout" Target="../slideLayouts/slideLayout21.xml"/><Relationship Id="rId5" Type="http://schemas.openxmlformats.org/officeDocument/2006/relationships/image" Target="../media/image65.png"/><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1.xml"/></Relationships>
</file>

<file path=ppt/slides/_rels/slide19.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image" Target="../media/image67.png"/><Relationship Id="rId1" Type="http://schemas.openxmlformats.org/officeDocument/2006/relationships/slideLayout" Target="../slideLayouts/slideLayout21.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7.xml"/><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jpg"/><Relationship Id="rId2" Type="http://schemas.openxmlformats.org/officeDocument/2006/relationships/notesSlide" Target="../notesSlides/notesSlide9.xml"/><Relationship Id="rId1" Type="http://schemas.openxmlformats.org/officeDocument/2006/relationships/slideLayout" Target="../slideLayouts/slideLayout21.xml"/><Relationship Id="rId6" Type="http://schemas.openxmlformats.org/officeDocument/2006/relationships/image" Target="../media/image85.jpg"/><Relationship Id="rId5" Type="http://schemas.openxmlformats.org/officeDocument/2006/relationships/image" Target="../media/image84.jpg"/><Relationship Id="rId4" Type="http://schemas.openxmlformats.org/officeDocument/2006/relationships/image" Target="../media/image83.jpg"/></Relationships>
</file>

<file path=ppt/slides/_rels/slide24.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10.xml"/><Relationship Id="rId1" Type="http://schemas.openxmlformats.org/officeDocument/2006/relationships/slideLayout" Target="../slideLayouts/slideLayout21.xml"/><Relationship Id="rId4" Type="http://schemas.openxmlformats.org/officeDocument/2006/relationships/image" Target="../media/image87.jpg"/></Relationships>
</file>

<file path=ppt/slides/_rels/slide25.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9.png"/><Relationship Id="rId7"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21.xml"/><Relationship Id="rId6" Type="http://schemas.openxmlformats.org/officeDocument/2006/relationships/image" Target="../media/image90.jpg"/><Relationship Id="rId5" Type="http://schemas.openxmlformats.org/officeDocument/2006/relationships/image" Target="../media/image87.jpg"/><Relationship Id="rId10" Type="http://schemas.openxmlformats.org/officeDocument/2006/relationships/image" Target="../media/image94.png"/><Relationship Id="rId4" Type="http://schemas.openxmlformats.org/officeDocument/2006/relationships/image" Target="../media/image84.jpg"/><Relationship Id="rId9" Type="http://schemas.openxmlformats.org/officeDocument/2006/relationships/image" Target="../media/image93.png"/></Relationships>
</file>

<file path=ppt/slides/_rels/slide27.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3.xml"/><Relationship Id="rId1" Type="http://schemas.openxmlformats.org/officeDocument/2006/relationships/slideLayout" Target="../slideLayouts/slideLayout21.xml"/><Relationship Id="rId6" Type="http://schemas.openxmlformats.org/officeDocument/2006/relationships/image" Target="../media/image90.jpg"/><Relationship Id="rId11" Type="http://schemas.openxmlformats.org/officeDocument/2006/relationships/image" Target="../media/image95.png"/><Relationship Id="rId5" Type="http://schemas.openxmlformats.org/officeDocument/2006/relationships/image" Target="../media/image87.jpg"/><Relationship Id="rId10" Type="http://schemas.openxmlformats.org/officeDocument/2006/relationships/image" Target="../media/image94.png"/><Relationship Id="rId4" Type="http://schemas.openxmlformats.org/officeDocument/2006/relationships/image" Target="../media/image84.jpg"/><Relationship Id="rId9" Type="http://schemas.openxmlformats.org/officeDocument/2006/relationships/image" Target="../media/image93.pn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13" Type="http://schemas.openxmlformats.org/officeDocument/2006/relationships/image" Target="../media/image97.png"/><Relationship Id="rId3" Type="http://schemas.openxmlformats.org/officeDocument/2006/relationships/image" Target="../media/image89.png"/><Relationship Id="rId7" Type="http://schemas.openxmlformats.org/officeDocument/2006/relationships/image" Target="../media/image91.png"/><Relationship Id="rId12" Type="http://schemas.openxmlformats.org/officeDocument/2006/relationships/image" Target="../media/image96.png"/><Relationship Id="rId2" Type="http://schemas.openxmlformats.org/officeDocument/2006/relationships/notesSlide" Target="../notesSlides/notesSlide14.xml"/><Relationship Id="rId1" Type="http://schemas.openxmlformats.org/officeDocument/2006/relationships/slideLayout" Target="../slideLayouts/slideLayout21.xml"/><Relationship Id="rId6" Type="http://schemas.openxmlformats.org/officeDocument/2006/relationships/image" Target="../media/image90.jpg"/><Relationship Id="rId11" Type="http://schemas.openxmlformats.org/officeDocument/2006/relationships/image" Target="../media/image95.png"/><Relationship Id="rId5" Type="http://schemas.openxmlformats.org/officeDocument/2006/relationships/image" Target="../media/image87.jpg"/><Relationship Id="rId10" Type="http://schemas.openxmlformats.org/officeDocument/2006/relationships/image" Target="../media/image94.png"/><Relationship Id="rId4" Type="http://schemas.openxmlformats.org/officeDocument/2006/relationships/image" Target="../media/image84.jpg"/><Relationship Id="rId9" Type="http://schemas.openxmlformats.org/officeDocument/2006/relationships/image" Target="../media/image93.png"/></Relationships>
</file>

<file path=ppt/slides/_rels/slide29.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128.png"/><Relationship Id="rId7" Type="http://schemas.openxmlformats.org/officeDocument/2006/relationships/image" Target="../media/image132.png"/><Relationship Id="rId2" Type="http://schemas.openxmlformats.org/officeDocument/2006/relationships/notesSlide" Target="../notesSlides/notesSlide15.xml"/><Relationship Id="rId1" Type="http://schemas.openxmlformats.org/officeDocument/2006/relationships/slideLayout" Target="../slideLayouts/slideLayout21.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1.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7.xml"/><Relationship Id="rId1" Type="http://schemas.openxmlformats.org/officeDocument/2006/relationships/slideLayout" Target="../slideLayouts/slideLayout21.xml"/></Relationships>
</file>

<file path=ppt/slides/_rels/slide3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8.xml"/><Relationship Id="rId1" Type="http://schemas.openxmlformats.org/officeDocument/2006/relationships/slideLayout" Target="../slideLayouts/slideLayout21.xml"/><Relationship Id="rId6" Type="http://schemas.openxmlformats.org/officeDocument/2006/relationships/hyperlink" Target="https://arxiv.org/abs/2110.08263" TargetMode="External"/><Relationship Id="rId5" Type="http://schemas.openxmlformats.org/officeDocument/2006/relationships/image" Target="../media/image101.png"/><Relationship Id="rId4" Type="http://schemas.openxmlformats.org/officeDocument/2006/relationships/image" Target="../media/image100.png"/></Relationships>
</file>

<file path=ppt/slides/_rels/slide3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xml"/><Relationship Id="rId1" Type="http://schemas.openxmlformats.org/officeDocument/2006/relationships/slideLayout" Target="../slideLayouts/slideLayout21.xml"/><Relationship Id="rId5" Type="http://schemas.openxmlformats.org/officeDocument/2006/relationships/hyperlink" Target="https://arxiv.org/abs/2103.03097" TargetMode="External"/><Relationship Id="rId4" Type="http://schemas.openxmlformats.org/officeDocument/2006/relationships/image" Target="../media/image103.png"/></Relationships>
</file>

<file path=ppt/slides/_rels/slide34.xml.rels><?xml version="1.0" encoding="UTF-8" standalone="yes"?>
<Relationships xmlns="http://schemas.openxmlformats.org/package/2006/relationships"><Relationship Id="rId8" Type="http://schemas.openxmlformats.org/officeDocument/2006/relationships/chart" Target="../charts/chart5.xml"/><Relationship Id="rId13" Type="http://schemas.openxmlformats.org/officeDocument/2006/relationships/image" Target="../media/image109.png"/><Relationship Id="rId3" Type="http://schemas.openxmlformats.org/officeDocument/2006/relationships/chart" Target="../charts/chart1.xml"/><Relationship Id="rId7" Type="http://schemas.openxmlformats.org/officeDocument/2006/relationships/chart" Target="../charts/chart4.xml"/><Relationship Id="rId12"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21.xml"/><Relationship Id="rId6" Type="http://schemas.openxmlformats.org/officeDocument/2006/relationships/chart" Target="../charts/chart3.xml"/><Relationship Id="rId11" Type="http://schemas.openxmlformats.org/officeDocument/2006/relationships/image" Target="../media/image107.png"/><Relationship Id="rId5" Type="http://schemas.openxmlformats.org/officeDocument/2006/relationships/chart" Target="../charts/chart2.xml"/><Relationship Id="rId10" Type="http://schemas.openxmlformats.org/officeDocument/2006/relationships/image" Target="../media/image106.png"/><Relationship Id="rId4" Type="http://schemas.openxmlformats.org/officeDocument/2006/relationships/image" Target="../media/image890.png"/><Relationship Id="rId9" Type="http://schemas.openxmlformats.org/officeDocument/2006/relationships/image" Target="../media/image105.png"/><Relationship Id="rId14" Type="http://schemas.openxmlformats.org/officeDocument/2006/relationships/hyperlink" Target="https://dl.acm.org/doi/abs/10.1145/3459637.3482315"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1.xml"/><Relationship Id="rId1" Type="http://schemas.openxmlformats.org/officeDocument/2006/relationships/slideLayout" Target="../slideLayouts/slideLayout21.xml"/><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xml"/><Relationship Id="rId1" Type="http://schemas.openxmlformats.org/officeDocument/2006/relationships/slideLayout" Target="../slideLayouts/slideLayout21.xml"/><Relationship Id="rId4" Type="http://schemas.openxmlformats.org/officeDocument/2006/relationships/image" Target="../media/image112.png"/></Relationships>
</file>

<file path=ppt/slides/_rels/slide3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21.xml"/><Relationship Id="rId4" Type="http://schemas.openxmlformats.org/officeDocument/2006/relationships/hyperlink" Target="http://transferlearning.xyz/"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1.xml"/><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1.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21.xml"/><Relationship Id="rId6" Type="http://schemas.openxmlformats.org/officeDocument/2006/relationships/image" Target="../media/image19.jpeg"/><Relationship Id="rId5" Type="http://schemas.openxmlformats.org/officeDocument/2006/relationships/image" Target="../media/image18.png"/><Relationship Id="rId10" Type="http://schemas.openxmlformats.org/officeDocument/2006/relationships/image" Target="../media/image23.tif"/><Relationship Id="rId4" Type="http://schemas.openxmlformats.org/officeDocument/2006/relationships/image" Target="../media/image17.png"/><Relationship Id="rId9" Type="http://schemas.openxmlformats.org/officeDocument/2006/relationships/image" Target="../media/image22.jpe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1.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1.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9.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image" Target="../media/image37.png"/><Relationship Id="rId7" Type="http://schemas.openxmlformats.org/officeDocument/2006/relationships/image" Target="../media/image40.jpeg"/><Relationship Id="rId2" Type="http://schemas.openxmlformats.org/officeDocument/2006/relationships/image" Target="../media/image33.png"/><Relationship Id="rId1" Type="http://schemas.openxmlformats.org/officeDocument/2006/relationships/slideLayout" Target="../slideLayouts/slideLayout21.xml"/><Relationship Id="rId6" Type="http://schemas.openxmlformats.org/officeDocument/2006/relationships/image" Target="../media/image41.png"/><Relationship Id="rId11" Type="http://schemas.openxmlformats.org/officeDocument/2006/relationships/image" Target="../media/image44.png"/><Relationship Id="rId5" Type="http://schemas.openxmlformats.org/officeDocument/2006/relationships/image" Target="../media/image39.png"/><Relationship Id="rId10" Type="http://schemas.openxmlformats.org/officeDocument/2006/relationships/image" Target="../media/image43.jpeg"/><Relationship Id="rId4" Type="http://schemas.openxmlformats.org/officeDocument/2006/relationships/image" Target="../media/image38.png"/><Relationship Id="rId9" Type="http://schemas.openxmlformats.org/officeDocument/2006/relationships/image" Target="../media/image4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3442618"/>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822713"/>
            <a:ext cx="7340708" cy="400012"/>
          </a:xfrm>
          <a:prstGeom prst="rect">
            <a:avLst/>
          </a:prstGeom>
          <a:solidFill>
            <a:srgbClr val="0072C7"/>
          </a:solidFill>
        </p:spPr>
        <p:txBody>
          <a:bodyPr wrap="square" lIns="121889" tIns="60944" rIns="121889" bIns="60944" rtlCol="0">
            <a:spAutoFit/>
          </a:bodyPr>
          <a:lstStyle/>
          <a:p>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796835"/>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3285017"/>
            <a:ext cx="7528346" cy="0"/>
          </a:xfrm>
          <a:prstGeom prst="line">
            <a:avLst/>
          </a:prstGeom>
          <a:noFill/>
          <a:ln w="9525" cap="flat" cmpd="sng" algn="ctr">
            <a:solidFill>
              <a:srgbClr val="F8F8F8">
                <a:lumMod val="75000"/>
              </a:srgbClr>
            </a:solidFill>
            <a:prstDash val="lgDash"/>
          </a:ln>
          <a:effectLst/>
        </p:spPr>
      </p:cxnSp>
      <p:pic>
        <p:nvPicPr>
          <p:cNvPr id="2" name="图片 1"/>
          <p:cNvPicPr>
            <a:picLocks noChangeAspect="1"/>
          </p:cNvPicPr>
          <p:nvPr/>
        </p:nvPicPr>
        <p:blipFill>
          <a:blip r:embed="rId3"/>
          <a:stretch>
            <a:fillRect/>
          </a:stretch>
        </p:blipFill>
        <p:spPr>
          <a:xfrm flipV="1">
            <a:off x="4332049" y="1015481"/>
            <a:ext cx="3527904" cy="2179224"/>
          </a:xfrm>
          <a:prstGeom prst="rect">
            <a:avLst/>
          </a:prstGeom>
        </p:spPr>
      </p:pic>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mc:AlternateContent xmlns:mc="http://schemas.openxmlformats.org/markup-compatibility/2006" xmlns:a14="http://schemas.microsoft.com/office/drawing/2010/main">
        <mc:Choice Requires="a14">
          <p:sp>
            <p:nvSpPr>
              <p:cNvPr id="68" name="文本框 67">
                <a:extLst>
                  <a:ext uri="{FF2B5EF4-FFF2-40B4-BE49-F238E27FC236}">
                    <a16:creationId xmlns:a16="http://schemas.microsoft.com/office/drawing/2014/main" id="{123825DB-5ED5-4775-AA6D-64E0AF2AED9A}"/>
                  </a:ext>
                </a:extLst>
              </p:cNvPr>
              <p:cNvSpPr txBox="1"/>
              <p:nvPr/>
            </p:nvSpPr>
            <p:spPr>
              <a:xfrm>
                <a:off x="690880" y="978654"/>
                <a:ext cx="4836888" cy="462306"/>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panose="02040503050406030204" pitchFamily="18" charset="0"/>
                          </a:rPr>
                          <m:t>𝑷</m:t>
                        </m:r>
                      </m:e>
                      <m:sub>
                        <m:r>
                          <a:rPr lang="en-US" altLang="zh-CN" sz="2400" b="1" i="1" smtClean="0">
                            <a:solidFill>
                              <a:srgbClr val="0070C0"/>
                            </a:solidFill>
                            <a:latin typeface="Cambria Math" panose="02040503050406030204" pitchFamily="18" charset="0"/>
                          </a:rPr>
                          <m:t>𝒔</m:t>
                        </m:r>
                      </m:sub>
                    </m:sSub>
                    <m:r>
                      <a:rPr lang="zh-CN" altLang="en-US" sz="2400" b="1" i="1" smtClean="0">
                        <a:solidFill>
                          <a:srgbClr val="0070C0"/>
                        </a:solidFill>
                        <a:latin typeface="Cambria Math" panose="02040503050406030204" pitchFamily="18" charset="0"/>
                      </a:rPr>
                      <m:t> </m:t>
                    </m:r>
                    <m:r>
                      <a:rPr lang="en-US" altLang="zh-CN" sz="2400" b="1" i="1">
                        <a:solidFill>
                          <a:srgbClr val="0070C0"/>
                        </a:solidFill>
                        <a:latin typeface="Cambria Math" panose="02040503050406030204" pitchFamily="18" charset="0"/>
                      </a:rPr>
                      <m:t>(</m:t>
                    </m:r>
                    <m:r>
                      <a:rPr lang="zh-CN" altLang="en-US" sz="2400" b="1" i="1">
                        <a:solidFill>
                          <a:srgbClr val="0070C0"/>
                        </a:solidFill>
                        <a:latin typeface="Cambria Math" panose="02040503050406030204" pitchFamily="18" charset="0"/>
                      </a:rPr>
                      <m:t>𝒙</m:t>
                    </m:r>
                    <m:r>
                      <a:rPr lang="en-US" altLang="zh-CN" sz="2400" b="1" i="1">
                        <a:solidFill>
                          <a:srgbClr val="0070C0"/>
                        </a:solidFill>
                        <a:latin typeface="Cambria Math" panose="02040503050406030204" pitchFamily="18" charset="0"/>
                      </a:rPr>
                      <m:t>,</m:t>
                    </m:r>
                    <m:r>
                      <a:rPr lang="zh-CN" altLang="en-US" sz="2400" b="1" i="1">
                        <a:solidFill>
                          <a:srgbClr val="0070C0"/>
                        </a:solidFill>
                        <a:latin typeface="Cambria Math" panose="02040503050406030204" pitchFamily="18" charset="0"/>
                      </a:rPr>
                      <m:t>𝒚</m:t>
                    </m:r>
                    <m:r>
                      <a:rPr lang="en-US" altLang="zh-CN" sz="2400" b="1" i="1">
                        <a:solidFill>
                          <a:srgbClr val="0070C0"/>
                        </a:solidFill>
                        <a:latin typeface="Cambria Math" panose="02040503050406030204" pitchFamily="18" charset="0"/>
                      </a:rPr>
                      <m:t>)</m:t>
                    </m:r>
                    <m:r>
                      <a:rPr lang="en-US" altLang="zh-CN" sz="2400" b="1" i="1" smtClean="0">
                        <a:solidFill>
                          <a:srgbClr val="0070C0"/>
                        </a:solidFill>
                        <a:latin typeface="Cambria Math" panose="02040503050406030204" pitchFamily="18" charset="0"/>
                        <a:ea typeface="Cambria Math" panose="02040503050406030204" pitchFamily="18" charset="0"/>
                      </a:rPr>
                      <m:t>≠</m:t>
                    </m:r>
                    <m:sSub>
                      <m:sSubPr>
                        <m:ctrlPr>
                          <a:rPr lang="en-US" altLang="zh-CN" sz="2400" b="1" i="1" smtClean="0">
                            <a:solidFill>
                              <a:srgbClr val="0070C0"/>
                            </a:solidFill>
                            <a:latin typeface="Cambria Math" panose="02040503050406030204" pitchFamily="18" charset="0"/>
                          </a:rPr>
                        </m:ctrlPr>
                      </m:sSubPr>
                      <m:e>
                        <m:r>
                          <a:rPr lang="zh-CN" altLang="en-US" sz="2400" b="1" i="1" smtClean="0">
                            <a:solidFill>
                              <a:srgbClr val="0070C0"/>
                            </a:solidFill>
                            <a:latin typeface="Cambria Math" panose="02040503050406030204" pitchFamily="18" charset="0"/>
                          </a:rPr>
                          <m:t>𝑷</m:t>
                        </m:r>
                      </m:e>
                      <m:sub>
                        <m:r>
                          <a:rPr lang="en-US" altLang="zh-CN" sz="2400" b="1" i="1" smtClean="0">
                            <a:solidFill>
                              <a:srgbClr val="0070C0"/>
                            </a:solidFill>
                            <a:latin typeface="Cambria Math" panose="02040503050406030204" pitchFamily="18" charset="0"/>
                          </a:rPr>
                          <m:t>𝒕</m:t>
                        </m:r>
                      </m:sub>
                    </m:sSub>
                    <m:r>
                      <a:rPr lang="zh-CN" altLang="en-US" sz="2400" b="1" i="1" smtClean="0">
                        <a:solidFill>
                          <a:srgbClr val="0070C0"/>
                        </a:solidFill>
                        <a:latin typeface="Cambria Math" panose="02040503050406030204" pitchFamily="18" charset="0"/>
                      </a:rPr>
                      <m:t> </m:t>
                    </m:r>
                    <m:d>
                      <m:dPr>
                        <m:ctrlPr>
                          <a:rPr lang="en-US" altLang="zh-CN" sz="2400" b="1" i="1">
                            <a:solidFill>
                              <a:srgbClr val="0070C0"/>
                            </a:solidFill>
                            <a:latin typeface="Cambria Math" panose="02040503050406030204" pitchFamily="18" charset="0"/>
                          </a:rPr>
                        </m:ctrlPr>
                      </m:dPr>
                      <m:e>
                        <m:r>
                          <a:rPr lang="zh-CN" altLang="en-US" sz="2400" b="1" i="1">
                            <a:solidFill>
                              <a:srgbClr val="0070C0"/>
                            </a:solidFill>
                            <a:latin typeface="Cambria Math" panose="02040503050406030204" pitchFamily="18" charset="0"/>
                          </a:rPr>
                          <m:t>𝒙</m:t>
                        </m:r>
                        <m:r>
                          <a:rPr lang="en-US" altLang="zh-CN" sz="2400" b="1" i="1">
                            <a:solidFill>
                              <a:srgbClr val="0070C0"/>
                            </a:solidFill>
                            <a:latin typeface="Cambria Math" panose="02040503050406030204" pitchFamily="18" charset="0"/>
                          </a:rPr>
                          <m:t>,</m:t>
                        </m:r>
                        <m:r>
                          <a:rPr lang="zh-CN" altLang="en-US" sz="2400" b="1" i="1">
                            <a:solidFill>
                              <a:srgbClr val="0070C0"/>
                            </a:solidFill>
                            <a:latin typeface="Cambria Math" panose="02040503050406030204" pitchFamily="18" charset="0"/>
                          </a:rPr>
                          <m:t>𝒚</m:t>
                        </m:r>
                      </m:e>
                    </m:d>
                  </m:oMath>
                </a14:m>
                <a:r>
                  <a:rPr lang="zh-CN" altLang="en-US" sz="2400" dirty="0">
                    <a:solidFill>
                      <a:srgbClr val="0070C0"/>
                    </a:solidFill>
                  </a:rPr>
                  <a:t>说明了什么？</a:t>
                </a:r>
              </a:p>
            </p:txBody>
          </p:sp>
        </mc:Choice>
        <mc:Fallback xmlns="">
          <p:sp>
            <p:nvSpPr>
              <p:cNvPr id="68" name="文本框 67">
                <a:extLst>
                  <a:ext uri="{FF2B5EF4-FFF2-40B4-BE49-F238E27FC236}">
                    <a16:creationId xmlns:a16="http://schemas.microsoft.com/office/drawing/2014/main" id="{123825DB-5ED5-4775-AA6D-64E0AF2AED9A}"/>
                  </a:ext>
                </a:extLst>
              </p:cNvPr>
              <p:cNvSpPr txBox="1">
                <a:spLocks noRot="1" noChangeAspect="1" noMove="1" noResize="1" noEditPoints="1" noAdjustHandles="1" noChangeArrowheads="1" noChangeShapeType="1" noTextEdit="1"/>
              </p:cNvSpPr>
              <p:nvPr/>
            </p:nvSpPr>
            <p:spPr>
              <a:xfrm>
                <a:off x="690880" y="978654"/>
                <a:ext cx="4836888" cy="462306"/>
              </a:xfrm>
              <a:prstGeom prst="rect">
                <a:avLst/>
              </a:prstGeom>
              <a:blipFill>
                <a:blip r:embed="rId2"/>
                <a:stretch>
                  <a:fillRect l="-1637" t="-10667" r="-8186" b="-30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032E69C0-FFF3-4A6C-A60C-6C4C86815644}"/>
                  </a:ext>
                </a:extLst>
              </p:cNvPr>
              <p:cNvSpPr txBox="1"/>
              <p:nvPr/>
            </p:nvSpPr>
            <p:spPr>
              <a:xfrm>
                <a:off x="1117600" y="1597761"/>
                <a:ext cx="6035040" cy="400110"/>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r>
                      <a:rPr lang="zh-CN" altLang="en-US" sz="2000" b="1" i="1" smtClean="0">
                        <a:solidFill>
                          <a:srgbClr val="0070C0"/>
                        </a:solidFill>
                        <a:latin typeface="Cambria Math" panose="02040503050406030204" pitchFamily="18" charset="0"/>
                      </a:rPr>
                      <m:t>贝叶斯</m:t>
                    </m:r>
                  </m:oMath>
                </a14:m>
                <a:r>
                  <a:rPr lang="zh-CN" altLang="en-US" sz="2000" dirty="0">
                    <a:solidFill>
                      <a:srgbClr val="0070C0"/>
                    </a:solidFill>
                  </a:rPr>
                  <a:t>定理：</a:t>
                </a:r>
                <a14:m>
                  <m:oMath xmlns:m="http://schemas.openxmlformats.org/officeDocument/2006/math">
                    <m:r>
                      <a:rPr lang="en-US" altLang="zh-CN" sz="2000" b="0" i="1" dirty="0" smtClean="0">
                        <a:solidFill>
                          <a:srgbClr val="0070C0"/>
                        </a:solidFill>
                        <a:latin typeface="Cambria Math" panose="02040503050406030204" pitchFamily="18" charset="0"/>
                      </a:rPr>
                      <m:t>𝑃</m:t>
                    </m:r>
                    <m:d>
                      <m:dPr>
                        <m:ctrlPr>
                          <a:rPr lang="en-US" altLang="zh-CN" sz="2000" b="0" i="1" dirty="0" smtClean="0">
                            <a:solidFill>
                              <a:srgbClr val="0070C0"/>
                            </a:solidFill>
                            <a:latin typeface="Cambria Math" panose="02040503050406030204" pitchFamily="18" charset="0"/>
                          </a:rPr>
                        </m:ctrlPr>
                      </m:dPr>
                      <m:e>
                        <m:r>
                          <a:rPr lang="en-US" altLang="zh-CN" sz="2000" b="0" i="1" dirty="0" smtClean="0">
                            <a:solidFill>
                              <a:srgbClr val="0070C0"/>
                            </a:solidFill>
                            <a:latin typeface="Cambria Math" panose="02040503050406030204" pitchFamily="18" charset="0"/>
                          </a:rPr>
                          <m:t>𝑥</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e>
                    </m:d>
                    <m:r>
                      <a:rPr lang="en-US" altLang="zh-CN" sz="2000" b="0" i="1" dirty="0" smtClean="0">
                        <a:solidFill>
                          <a:srgbClr val="0070C0"/>
                        </a:solidFill>
                        <a:latin typeface="Cambria Math" panose="02040503050406030204" pitchFamily="18" charset="0"/>
                        <a:ea typeface="Cambria Math" panose="02040503050406030204" pitchFamily="18" charset="0"/>
                      </a:rPr>
                      <m:t>=</m:t>
                    </m:r>
                  </m:oMath>
                </a14:m>
                <a:r>
                  <a:rPr lang="en-US" altLang="zh-CN" sz="2000" b="0" dirty="0">
                    <a:solidFill>
                      <a:srgbClr val="0070C0"/>
                    </a:solidFill>
                  </a:rPr>
                  <a:t> </a:t>
                </a:r>
                <a14:m>
                  <m:oMath xmlns:m="http://schemas.openxmlformats.org/officeDocument/2006/math">
                    <m:r>
                      <a:rPr lang="en-US" altLang="zh-CN" sz="2000" b="0" i="1" dirty="0" smtClean="0">
                        <a:solidFill>
                          <a:srgbClr val="0070C0"/>
                        </a:solidFill>
                        <a:latin typeface="Cambria Math" panose="02040503050406030204" pitchFamily="18" charset="0"/>
                      </a:rPr>
                      <m:t>𝑃</m:t>
                    </m:r>
                    <m:d>
                      <m:dPr>
                        <m:ctrlPr>
                          <a:rPr lang="en-US" altLang="zh-CN" sz="2000" b="0" i="1" dirty="0" smtClean="0">
                            <a:solidFill>
                              <a:srgbClr val="0070C0"/>
                            </a:solidFill>
                            <a:latin typeface="Cambria Math" panose="02040503050406030204" pitchFamily="18" charset="0"/>
                          </a:rPr>
                        </m:ctrlPr>
                      </m:dPr>
                      <m:e>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e>
                    </m:d>
                    <m:r>
                      <a:rPr lang="en-US" altLang="zh-CN" sz="2000" b="0" i="1" dirty="0" smtClean="0">
                        <a:solidFill>
                          <a:srgbClr val="0070C0"/>
                        </a:solidFill>
                        <a:latin typeface="Cambria Math" panose="02040503050406030204" pitchFamily="18" charset="0"/>
                      </a:rPr>
                      <m:t> </m:t>
                    </m:r>
                    <m:r>
                      <a:rPr lang="en-US" altLang="zh-CN" sz="2000" b="0" i="1" dirty="0" smtClean="0">
                        <a:solidFill>
                          <a:srgbClr val="0070C0"/>
                        </a:solidFill>
                        <a:latin typeface="Cambria Math" panose="02040503050406030204" pitchFamily="18" charset="0"/>
                      </a:rPr>
                      <m:t>𝑃</m:t>
                    </m:r>
                    <m:d>
                      <m:dPr>
                        <m:ctrlPr>
                          <a:rPr lang="en-US" altLang="zh-CN" sz="2000" b="0" i="1" dirty="0" smtClean="0">
                            <a:solidFill>
                              <a:srgbClr val="0070C0"/>
                            </a:solidFill>
                            <a:latin typeface="Cambria Math" panose="02040503050406030204" pitchFamily="18" charset="0"/>
                          </a:rPr>
                        </m:ctrlPr>
                      </m:dPr>
                      <m:e>
                        <m:r>
                          <a:rPr lang="en-US" altLang="zh-CN" sz="2000" b="0" i="1" dirty="0" smtClean="0">
                            <a:solidFill>
                              <a:srgbClr val="0070C0"/>
                            </a:solidFill>
                            <a:latin typeface="Cambria Math" panose="02040503050406030204" pitchFamily="18" charset="0"/>
                          </a:rPr>
                          <m:t>𝑥</m:t>
                        </m:r>
                      </m:e>
                    </m:d>
                  </m:oMath>
                </a14:m>
                <a:endParaRPr lang="zh-CN" altLang="en-US" sz="2000" dirty="0">
                  <a:solidFill>
                    <a:srgbClr val="0070C0"/>
                  </a:solidFill>
                </a:endParaRPr>
              </a:p>
            </p:txBody>
          </p:sp>
        </mc:Choice>
        <mc:Fallback xmlns="">
          <p:sp>
            <p:nvSpPr>
              <p:cNvPr id="69" name="文本框 68">
                <a:extLst>
                  <a:ext uri="{FF2B5EF4-FFF2-40B4-BE49-F238E27FC236}">
                    <a16:creationId xmlns:a16="http://schemas.microsoft.com/office/drawing/2014/main" id="{032E69C0-FFF3-4A6C-A60C-6C4C86815644}"/>
                  </a:ext>
                </a:extLst>
              </p:cNvPr>
              <p:cNvSpPr txBox="1">
                <a:spLocks noRot="1" noChangeAspect="1" noMove="1" noResize="1" noEditPoints="1" noAdjustHandles="1" noChangeArrowheads="1" noChangeShapeType="1" noTextEdit="1"/>
              </p:cNvSpPr>
              <p:nvPr/>
            </p:nvSpPr>
            <p:spPr>
              <a:xfrm>
                <a:off x="1117600" y="1597761"/>
                <a:ext cx="6035040" cy="400110"/>
              </a:xfrm>
              <a:prstGeom prst="rect">
                <a:avLst/>
              </a:prstGeom>
              <a:blipFill>
                <a:blip r:embed="rId3"/>
                <a:stretch>
                  <a:fillRect l="-909"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0" name="文本框 69">
                <a:extLst>
                  <a:ext uri="{FF2B5EF4-FFF2-40B4-BE49-F238E27FC236}">
                    <a16:creationId xmlns:a16="http://schemas.microsoft.com/office/drawing/2014/main" id="{4CD88A61-9BF8-4F4E-BBFB-28BB0B23613F}"/>
                  </a:ext>
                </a:extLst>
              </p:cNvPr>
              <p:cNvSpPr txBox="1"/>
              <p:nvPr/>
            </p:nvSpPr>
            <p:spPr>
              <a:xfrm>
                <a:off x="1117600" y="2153606"/>
                <a:ext cx="6908800" cy="400431"/>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r>
                      <a:rPr lang="zh-CN" altLang="en-US" sz="2000" i="1" smtClean="0">
                        <a:solidFill>
                          <a:srgbClr val="0070C0"/>
                        </a:solidFill>
                        <a:latin typeface="Cambria Math" panose="02040503050406030204" pitchFamily="18" charset="0"/>
                      </a:rPr>
                      <m:t>若</m:t>
                    </m:r>
                    <m:r>
                      <a:rPr lang="en-US" altLang="zh-CN" sz="2000" b="0" i="1" smtClean="0">
                        <a:solidFill>
                          <a:srgbClr val="0070C0"/>
                        </a:solidFill>
                        <a:latin typeface="Cambria Math" panose="02040503050406030204" pitchFamily="18" charset="0"/>
                      </a:rPr>
                      <m:t> </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𝑠</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𝑡</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且</m:t>
                    </m:r>
                  </m:oMath>
                </a14:m>
                <a:r>
                  <a:rPr lang="zh-CN" altLang="en-US" sz="2000" dirty="0">
                    <a:solidFill>
                      <a:srgbClr val="0070C0"/>
                    </a:solidFill>
                  </a:rPr>
                  <a:t>边缘分布不同：</a:t>
                </a:r>
              </a:p>
            </p:txBody>
          </p:sp>
        </mc:Choice>
        <mc:Fallback xmlns="">
          <p:sp>
            <p:nvSpPr>
              <p:cNvPr id="70" name="文本框 69">
                <a:extLst>
                  <a:ext uri="{FF2B5EF4-FFF2-40B4-BE49-F238E27FC236}">
                    <a16:creationId xmlns:a16="http://schemas.microsoft.com/office/drawing/2014/main" id="{4CD88A61-9BF8-4F4E-BBFB-28BB0B23613F}"/>
                  </a:ext>
                </a:extLst>
              </p:cNvPr>
              <p:cNvSpPr txBox="1">
                <a:spLocks noRot="1" noChangeAspect="1" noMove="1" noResize="1" noEditPoints="1" noAdjustHandles="1" noChangeArrowheads="1" noChangeShapeType="1" noTextEdit="1"/>
              </p:cNvSpPr>
              <p:nvPr/>
            </p:nvSpPr>
            <p:spPr>
              <a:xfrm>
                <a:off x="1117600" y="2153606"/>
                <a:ext cx="6908800" cy="400431"/>
              </a:xfrm>
              <a:prstGeom prst="rect">
                <a:avLst/>
              </a:prstGeom>
              <a:blipFill>
                <a:blip r:embed="rId4"/>
                <a:stretch>
                  <a:fillRect l="-794"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a:extLst>
                  <a:ext uri="{FF2B5EF4-FFF2-40B4-BE49-F238E27FC236}">
                    <a16:creationId xmlns:a16="http://schemas.microsoft.com/office/drawing/2014/main" id="{E76467ED-F525-4152-A2B2-4B6112C06F5C}"/>
                  </a:ext>
                </a:extLst>
              </p:cNvPr>
              <p:cNvSpPr txBox="1"/>
              <p:nvPr/>
            </p:nvSpPr>
            <p:spPr>
              <a:xfrm>
                <a:off x="1696720" y="2709772"/>
                <a:ext cx="6908800" cy="400431"/>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𝑠</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en-US" altLang="zh-CN" sz="2000" i="1" dirty="0" smtClean="0">
                        <a:solidFill>
                          <a:srgbClr val="0070C0"/>
                        </a:solidFill>
                        <a:latin typeface="Cambria Math" panose="02040503050406030204" pitchFamily="18" charset="0"/>
                        <a:ea typeface="Cambria Math" panose="02040503050406030204" pitchFamily="18" charset="0"/>
                      </a:rPr>
                      <m:t>≠</m:t>
                    </m:r>
                  </m:oMath>
                </a14:m>
                <a:r>
                  <a:rPr lang="en-US" altLang="zh-CN" sz="2000" dirty="0">
                    <a:solidFill>
                      <a:srgbClr val="0070C0"/>
                    </a:solidFill>
                  </a:rPr>
                  <a:t> </a:t>
                </a:r>
                <a14:m>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𝑡</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 </m:t>
                    </m:r>
                    <m:r>
                      <a:rPr lang="zh-CN" altLang="en-US" sz="2000" i="1">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采用边缘分布自适应方法</m:t>
                    </m:r>
                  </m:oMath>
                </a14:m>
                <a:r>
                  <a:rPr lang="zh-CN" altLang="en-US" sz="2000" dirty="0">
                    <a:solidFill>
                      <a:srgbClr val="0070C0"/>
                    </a:solidFill>
                  </a:rPr>
                  <a:t>：</a:t>
                </a:r>
              </a:p>
            </p:txBody>
          </p:sp>
        </mc:Choice>
        <mc:Fallback xmlns="">
          <p:sp>
            <p:nvSpPr>
              <p:cNvPr id="73" name="文本框 72">
                <a:extLst>
                  <a:ext uri="{FF2B5EF4-FFF2-40B4-BE49-F238E27FC236}">
                    <a16:creationId xmlns:a16="http://schemas.microsoft.com/office/drawing/2014/main" id="{E76467ED-F525-4152-A2B2-4B6112C06F5C}"/>
                  </a:ext>
                </a:extLst>
              </p:cNvPr>
              <p:cNvSpPr txBox="1">
                <a:spLocks noRot="1" noChangeAspect="1" noMove="1" noResize="1" noEditPoints="1" noAdjustHandles="1" noChangeArrowheads="1" noChangeShapeType="1" noTextEdit="1"/>
              </p:cNvSpPr>
              <p:nvPr/>
            </p:nvSpPr>
            <p:spPr>
              <a:xfrm>
                <a:off x="1696720" y="2709772"/>
                <a:ext cx="6908800" cy="400431"/>
              </a:xfrm>
              <a:prstGeom prst="rect">
                <a:avLst/>
              </a:prstGeom>
              <a:blipFill>
                <a:blip r:embed="rId5"/>
                <a:stretch>
                  <a:fillRect l="-794" t="-7692" b="-2923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文本框 73">
                <a:extLst>
                  <a:ext uri="{FF2B5EF4-FFF2-40B4-BE49-F238E27FC236}">
                    <a16:creationId xmlns:a16="http://schemas.microsoft.com/office/drawing/2014/main" id="{5862D735-AFE2-434B-9FC8-45780509E99E}"/>
                  </a:ext>
                </a:extLst>
              </p:cNvPr>
              <p:cNvSpPr txBox="1"/>
              <p:nvPr/>
            </p:nvSpPr>
            <p:spPr>
              <a:xfrm>
                <a:off x="1117600" y="3265938"/>
                <a:ext cx="6908800" cy="400431"/>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r>
                      <a:rPr lang="zh-CN" altLang="en-US" sz="2000" i="1" smtClean="0">
                        <a:solidFill>
                          <a:srgbClr val="0070C0"/>
                        </a:solidFill>
                        <a:latin typeface="Cambria Math" panose="02040503050406030204" pitchFamily="18" charset="0"/>
                      </a:rPr>
                      <m:t>若</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𝑠</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𝑡</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且条件</m:t>
                    </m:r>
                  </m:oMath>
                </a14:m>
                <a:r>
                  <a:rPr lang="zh-CN" altLang="en-US" sz="2000" dirty="0">
                    <a:solidFill>
                      <a:srgbClr val="0070C0"/>
                    </a:solidFill>
                  </a:rPr>
                  <a:t>分布不同：</a:t>
                </a:r>
              </a:p>
            </p:txBody>
          </p:sp>
        </mc:Choice>
        <mc:Fallback xmlns="">
          <p:sp>
            <p:nvSpPr>
              <p:cNvPr id="74" name="文本框 73">
                <a:extLst>
                  <a:ext uri="{FF2B5EF4-FFF2-40B4-BE49-F238E27FC236}">
                    <a16:creationId xmlns:a16="http://schemas.microsoft.com/office/drawing/2014/main" id="{5862D735-AFE2-434B-9FC8-45780509E99E}"/>
                  </a:ext>
                </a:extLst>
              </p:cNvPr>
              <p:cNvSpPr txBox="1">
                <a:spLocks noRot="1" noChangeAspect="1" noMove="1" noResize="1" noEditPoints="1" noAdjustHandles="1" noChangeArrowheads="1" noChangeShapeType="1" noTextEdit="1"/>
              </p:cNvSpPr>
              <p:nvPr/>
            </p:nvSpPr>
            <p:spPr>
              <a:xfrm>
                <a:off x="1117600" y="3265938"/>
                <a:ext cx="6908800" cy="400431"/>
              </a:xfrm>
              <a:prstGeom prst="rect">
                <a:avLst/>
              </a:prstGeom>
              <a:blipFill>
                <a:blip r:embed="rId6"/>
                <a:stretch>
                  <a:fillRect l="-794"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a:extLst>
                  <a:ext uri="{FF2B5EF4-FFF2-40B4-BE49-F238E27FC236}">
                    <a16:creationId xmlns:a16="http://schemas.microsoft.com/office/drawing/2014/main" id="{C7C0AC35-3159-486E-B8B7-D964D49C1842}"/>
                  </a:ext>
                </a:extLst>
              </p:cNvPr>
              <p:cNvSpPr txBox="1"/>
              <p:nvPr/>
            </p:nvSpPr>
            <p:spPr>
              <a:xfrm>
                <a:off x="1696720" y="3822104"/>
                <a:ext cx="6908800" cy="400431"/>
              </a:xfrm>
              <a:prstGeom prst="rect">
                <a:avLst/>
              </a:prstGeom>
              <a:noFill/>
            </p:spPr>
            <p:txBody>
              <a:bodyPr wrap="square">
                <a:spAutoFit/>
              </a:bodyPr>
              <a:lstStyle/>
              <a:p>
                <a:pPr marL="342900" indent="-342900">
                  <a:buFont typeface="Arial" panose="020B0604020202020204" pitchFamily="34" charset="0"/>
                  <a:buChar char="•"/>
                </a:pPr>
                <a14:m>
                  <m:oMath xmlns:m="http://schemas.openxmlformats.org/officeDocument/2006/math">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𝑠</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m:t>
                    </m:r>
                    <m:sSub>
                      <m:sSubPr>
                        <m:ctrlPr>
                          <a:rPr lang="en-US" altLang="zh-CN" sz="2000" i="1" smtClean="0">
                            <a:solidFill>
                              <a:srgbClr val="0070C0"/>
                            </a:solidFill>
                            <a:latin typeface="Cambria Math" panose="02040503050406030204" pitchFamily="18" charset="0"/>
                          </a:rPr>
                        </m:ctrlPr>
                      </m:sSubPr>
                      <m:e>
                        <m:r>
                          <a:rPr lang="zh-CN" altLang="en-US" sz="2000" b="0" i="1" smtClean="0">
                            <a:solidFill>
                              <a:srgbClr val="0070C0"/>
                            </a:solidFill>
                            <a:latin typeface="Cambria Math" panose="02040503050406030204" pitchFamily="18" charset="0"/>
                          </a:rPr>
                          <m:t>𝑃</m:t>
                        </m:r>
                      </m:e>
                      <m:sub>
                        <m:r>
                          <a:rPr lang="en-US" altLang="zh-CN" sz="2000" b="0" i="1" smtClean="0">
                            <a:solidFill>
                              <a:srgbClr val="0070C0"/>
                            </a:solidFill>
                            <a:latin typeface="Cambria Math" panose="02040503050406030204" pitchFamily="18" charset="0"/>
                          </a:rPr>
                          <m:t>𝑡</m:t>
                        </m:r>
                      </m:sub>
                    </m:sSub>
                    <m:r>
                      <a:rPr lang="zh-CN" altLang="en-US" sz="2000" b="0" i="1" smtClean="0">
                        <a:solidFill>
                          <a:srgbClr val="0070C0"/>
                        </a:solidFill>
                        <a:latin typeface="Cambria Math" panose="02040503050406030204" pitchFamily="18" charset="0"/>
                      </a:rPr>
                      <m:t> </m:t>
                    </m:r>
                    <m:r>
                      <a:rPr lang="en-US" altLang="zh-CN" sz="2000" b="0" i="1">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𝑦</m:t>
                    </m:r>
                    <m:r>
                      <a:rPr lang="en-US" altLang="zh-CN" sz="2000" b="0" i="1" dirty="0" smtClean="0">
                        <a:solidFill>
                          <a:srgbClr val="0070C0"/>
                        </a:solidFill>
                        <a:latin typeface="Cambria Math" panose="02040503050406030204" pitchFamily="18" charset="0"/>
                      </a:rPr>
                      <m:t>|</m:t>
                    </m:r>
                    <m:r>
                      <a:rPr lang="en-US" altLang="zh-CN" sz="2000" b="0" i="1" dirty="0" smtClean="0">
                        <a:solidFill>
                          <a:srgbClr val="0070C0"/>
                        </a:solidFill>
                        <a:latin typeface="Cambria Math" panose="02040503050406030204" pitchFamily="18" charset="0"/>
                      </a:rPr>
                      <m:t>𝑥</m:t>
                    </m:r>
                    <m:r>
                      <a:rPr lang="en-US" altLang="zh-CN" sz="2000" b="0" i="1">
                        <a:solidFill>
                          <a:srgbClr val="0070C0"/>
                        </a:solidFill>
                        <a:latin typeface="Cambria Math" panose="02040503050406030204" pitchFamily="18" charset="0"/>
                      </a:rPr>
                      <m:t>) </m:t>
                    </m:r>
                    <m:r>
                      <a:rPr lang="zh-CN" altLang="en-US" sz="2000" i="1">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采用条件分布分布自适应方法</m:t>
                    </m:r>
                  </m:oMath>
                </a14:m>
                <a:r>
                  <a:rPr lang="zh-CN" altLang="en-US" sz="2000" dirty="0">
                    <a:solidFill>
                      <a:srgbClr val="0070C0"/>
                    </a:solidFill>
                  </a:rPr>
                  <a:t>：</a:t>
                </a:r>
              </a:p>
            </p:txBody>
          </p:sp>
        </mc:Choice>
        <mc:Fallback xmlns="">
          <p:sp>
            <p:nvSpPr>
              <p:cNvPr id="75" name="文本框 74">
                <a:extLst>
                  <a:ext uri="{FF2B5EF4-FFF2-40B4-BE49-F238E27FC236}">
                    <a16:creationId xmlns:a16="http://schemas.microsoft.com/office/drawing/2014/main" id="{C7C0AC35-3159-486E-B8B7-D964D49C1842}"/>
                  </a:ext>
                </a:extLst>
              </p:cNvPr>
              <p:cNvSpPr txBox="1">
                <a:spLocks noRot="1" noChangeAspect="1" noMove="1" noResize="1" noEditPoints="1" noAdjustHandles="1" noChangeArrowheads="1" noChangeShapeType="1" noTextEdit="1"/>
              </p:cNvSpPr>
              <p:nvPr/>
            </p:nvSpPr>
            <p:spPr>
              <a:xfrm>
                <a:off x="1696720" y="3822104"/>
                <a:ext cx="6908800" cy="400431"/>
              </a:xfrm>
              <a:prstGeom prst="rect">
                <a:avLst/>
              </a:prstGeom>
              <a:blipFill>
                <a:blip r:embed="rId7"/>
                <a:stretch>
                  <a:fillRect l="-794" t="-7576" b="-27273"/>
                </a:stretch>
              </a:blipFill>
            </p:spPr>
            <p:txBody>
              <a:bodyPr/>
              <a:lstStyle/>
              <a:p>
                <a:r>
                  <a:rPr lang="zh-CN" altLang="en-US">
                    <a:noFill/>
                  </a:rPr>
                  <a:t> </a:t>
                </a:r>
              </a:p>
            </p:txBody>
          </p:sp>
        </mc:Fallback>
      </mc:AlternateContent>
      <p:pic>
        <p:nvPicPr>
          <p:cNvPr id="76" name="图片 75">
            <a:extLst>
              <a:ext uri="{FF2B5EF4-FFF2-40B4-BE49-F238E27FC236}">
                <a16:creationId xmlns:a16="http://schemas.microsoft.com/office/drawing/2014/main" id="{6248317A-8362-4E49-A258-1A6A82A2973F}"/>
              </a:ext>
            </a:extLst>
          </p:cNvPr>
          <p:cNvPicPr>
            <a:picLocks noChangeAspect="1"/>
          </p:cNvPicPr>
          <p:nvPr/>
        </p:nvPicPr>
        <p:blipFill>
          <a:blip r:embed="rId8"/>
          <a:stretch>
            <a:fillRect/>
          </a:stretch>
        </p:blipFill>
        <p:spPr>
          <a:xfrm>
            <a:off x="1399223" y="4378270"/>
            <a:ext cx="6495098" cy="1809206"/>
          </a:xfrm>
          <a:prstGeom prst="rect">
            <a:avLst/>
          </a:prstGeom>
        </p:spPr>
      </p:pic>
      <p:sp>
        <p:nvSpPr>
          <p:cNvPr id="78" name="文本框 77">
            <a:extLst>
              <a:ext uri="{FF2B5EF4-FFF2-40B4-BE49-F238E27FC236}">
                <a16:creationId xmlns:a16="http://schemas.microsoft.com/office/drawing/2014/main" id="{7066B0A8-D117-403A-86C1-35A0F7B11560}"/>
              </a:ext>
            </a:extLst>
          </p:cNvPr>
          <p:cNvSpPr txBox="1"/>
          <p:nvPr/>
        </p:nvSpPr>
        <p:spPr>
          <a:xfrm>
            <a:off x="7894321" y="4990485"/>
            <a:ext cx="4572000" cy="584775"/>
          </a:xfrm>
          <a:prstGeom prst="rect">
            <a:avLst/>
          </a:prstGeom>
          <a:noFill/>
        </p:spPr>
        <p:txBody>
          <a:bodyPr wrap="square">
            <a:spAutoFit/>
          </a:bodyPr>
          <a:lstStyle/>
          <a:p>
            <a:r>
              <a:rPr lang="zh-CN" altLang="en-US" sz="1600" dirty="0"/>
              <a:t>（</a:t>
            </a:r>
            <a:r>
              <a:rPr lang="en-US" altLang="zh-CN" sz="1600" dirty="0"/>
              <a:t>Yu et al. Transfer learning with dynamic adversarial adaptation network. ICDM 2019.</a:t>
            </a:r>
            <a:r>
              <a:rPr lang="zh-CN" altLang="en-US" sz="1600" dirty="0"/>
              <a:t>）</a:t>
            </a:r>
          </a:p>
        </p:txBody>
      </p:sp>
    </p:spTree>
    <p:extLst>
      <p:ext uri="{BB962C8B-B14F-4D97-AF65-F5344CB8AC3E}">
        <p14:creationId xmlns:p14="http://schemas.microsoft.com/office/powerpoint/2010/main" val="28844080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迁移学习的核心思路：</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4" name="文本框 13">
            <a:extLst>
              <a:ext uri="{FF2B5EF4-FFF2-40B4-BE49-F238E27FC236}">
                <a16:creationId xmlns:a16="http://schemas.microsoft.com/office/drawing/2014/main" id="{69463909-B89F-4F2E-8BB3-7FD92B5D98BF}"/>
              </a:ext>
            </a:extLst>
          </p:cNvPr>
          <p:cNvSpPr txBox="1"/>
          <p:nvPr/>
        </p:nvSpPr>
        <p:spPr>
          <a:xfrm>
            <a:off x="904240" y="1872750"/>
            <a:ext cx="8087360" cy="400110"/>
          </a:xfrm>
          <a:prstGeom prst="rect">
            <a:avLst/>
          </a:prstGeom>
          <a:noFill/>
        </p:spPr>
        <p:txBody>
          <a:bodyPr wrap="square">
            <a:spAutoFit/>
          </a:bodyPr>
          <a:lstStyle/>
          <a:p>
            <a:pPr marL="342900" indent="-342900">
              <a:buFont typeface="Wingdings" panose="05000000000000000000" pitchFamily="2" charset="2"/>
              <a:buChar char="l"/>
            </a:pPr>
            <a:r>
              <a:rPr lang="zh-CN" altLang="en-US" sz="2000" b="1" dirty="0">
                <a:solidFill>
                  <a:srgbClr val="00B050"/>
                </a:solidFill>
              </a:rPr>
              <a:t>找到源域和目标域之间的差异性，并将整体工作归结为两方面</a:t>
            </a:r>
            <a:endParaRPr lang="en-US" altLang="zh-CN" sz="2000" b="1" dirty="0">
              <a:solidFill>
                <a:srgbClr val="00B050"/>
              </a:solidFill>
            </a:endParaRPr>
          </a:p>
        </p:txBody>
      </p:sp>
      <p:sp>
        <p:nvSpPr>
          <p:cNvPr id="16" name="文本框 15">
            <a:extLst>
              <a:ext uri="{FF2B5EF4-FFF2-40B4-BE49-F238E27FC236}">
                <a16:creationId xmlns:a16="http://schemas.microsoft.com/office/drawing/2014/main" id="{BCBC4011-7A8D-467F-8A4B-0C519A8330A0}"/>
              </a:ext>
            </a:extLst>
          </p:cNvPr>
          <p:cNvSpPr txBox="1"/>
          <p:nvPr/>
        </p:nvSpPr>
        <p:spPr>
          <a:xfrm>
            <a:off x="1513840" y="2502654"/>
            <a:ext cx="8432800" cy="96071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t>一是度量两个领域的相似性，不仅定性地告诉我们它们是否相似，更定量地给出相似程度</a:t>
            </a:r>
            <a:endParaRPr lang="en-US" altLang="zh-CN" sz="2000" dirty="0"/>
          </a:p>
        </p:txBody>
      </p:sp>
      <p:sp>
        <p:nvSpPr>
          <p:cNvPr id="17" name="文本框 16">
            <a:extLst>
              <a:ext uri="{FF2B5EF4-FFF2-40B4-BE49-F238E27FC236}">
                <a16:creationId xmlns:a16="http://schemas.microsoft.com/office/drawing/2014/main" id="{97874E77-73BE-4CD2-821E-42AA003BFB13}"/>
              </a:ext>
            </a:extLst>
          </p:cNvPr>
          <p:cNvSpPr txBox="1"/>
          <p:nvPr/>
        </p:nvSpPr>
        <p:spPr>
          <a:xfrm>
            <a:off x="1513840" y="3693160"/>
            <a:ext cx="8432800" cy="960712"/>
          </a:xfrm>
          <a:prstGeom prst="rect">
            <a:avLst/>
          </a:prstGeom>
          <a:noFill/>
        </p:spPr>
        <p:txBody>
          <a:bodyPr wrap="square">
            <a:spAutoFit/>
          </a:bodyPr>
          <a:lstStyle/>
          <a:p>
            <a:pPr marL="342900" indent="-342900">
              <a:lnSpc>
                <a:spcPct val="150000"/>
              </a:lnSpc>
              <a:buFont typeface="Wingdings" panose="05000000000000000000" pitchFamily="2" charset="2"/>
              <a:buChar char="Ø"/>
            </a:pPr>
            <a:r>
              <a:rPr lang="zh-CN" altLang="en-US" sz="2000" dirty="0"/>
              <a:t>二是以度量为准则，通过我们所要采用的学习手段，增大两个领域之间的相似性，完成迁移学习。</a:t>
            </a:r>
            <a:endParaRPr lang="en-US" altLang="zh-CN" sz="2000" dirty="0"/>
          </a:p>
        </p:txBody>
      </p:sp>
    </p:spTree>
    <p:extLst>
      <p:ext uri="{BB962C8B-B14F-4D97-AF65-F5344CB8AC3E}">
        <p14:creationId xmlns:p14="http://schemas.microsoft.com/office/powerpoint/2010/main" val="27605105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dirty="0">
                <a:solidFill>
                  <a:srgbClr val="0070C0"/>
                </a:solidFill>
                <a:latin typeface="Source Sans Pro" panose="020B0604020202020204" pitchFamily="34" charset="0"/>
                <a:ea typeface="微软雅黑"/>
              </a:rPr>
              <a:t>迁移学习的统一数学表征</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8" name="文本框 7">
            <a:extLst>
              <a:ext uri="{FF2B5EF4-FFF2-40B4-BE49-F238E27FC236}">
                <a16:creationId xmlns:a16="http://schemas.microsoft.com/office/drawing/2014/main" id="{57BCDC45-9550-4A9D-B929-A0C853262857}"/>
              </a:ext>
            </a:extLst>
          </p:cNvPr>
          <p:cNvSpPr txBox="1"/>
          <p:nvPr/>
        </p:nvSpPr>
        <p:spPr>
          <a:xfrm>
            <a:off x="640080" y="1623199"/>
            <a:ext cx="7945120" cy="369332"/>
          </a:xfrm>
          <a:prstGeom prst="rect">
            <a:avLst/>
          </a:prstGeom>
          <a:noFill/>
        </p:spPr>
        <p:txBody>
          <a:bodyPr wrap="square">
            <a:spAutoFit/>
          </a:bodyPr>
          <a:lstStyle/>
          <a:p>
            <a:pPr marL="285750" indent="-285750">
              <a:buFont typeface="Wingdings" panose="05000000000000000000" pitchFamily="2" charset="2"/>
              <a:buChar char="l"/>
            </a:pPr>
            <a:r>
              <a:rPr lang="zh-CN" altLang="en-US" sz="1800" b="1" dirty="0">
                <a:solidFill>
                  <a:srgbClr val="00B050"/>
                </a:solidFill>
              </a:rPr>
              <a:t>从机器学习的最小化经验风险准则（</a:t>
            </a:r>
            <a:r>
              <a:rPr lang="en-US" altLang="zh-CN" sz="1800" b="1" dirty="0">
                <a:solidFill>
                  <a:srgbClr val="00B050"/>
                </a:solidFill>
              </a:rPr>
              <a:t>ERM</a:t>
            </a:r>
            <a:r>
              <a:rPr lang="zh-CN" altLang="en-US" sz="1800" b="1" dirty="0">
                <a:solidFill>
                  <a:srgbClr val="00B050"/>
                </a:solidFill>
              </a:rPr>
              <a:t>）出发</a:t>
            </a:r>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E7907547-2AF5-4A68-91D7-40D968356F9B}"/>
                  </a:ext>
                </a:extLst>
              </p:cNvPr>
              <p:cNvSpPr txBox="1"/>
              <p:nvPr/>
            </p:nvSpPr>
            <p:spPr>
              <a:xfrm>
                <a:off x="1493520" y="2084864"/>
                <a:ext cx="5075557" cy="392608"/>
              </a:xfrm>
              <a:prstGeom prst="rect">
                <a:avLst/>
              </a:prstGeom>
              <a:noFill/>
            </p:spPr>
            <p:txBody>
              <a:bodyPr wrap="none" lIns="0" tIns="0" rIns="0" bIns="0" rtlCol="0">
                <a:spAutoFit/>
              </a:bodyPr>
              <a:lstStyle/>
              <a:p>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arg</m:t>
                        </m:r>
                      </m:fName>
                      <m:e>
                        <m:sSub>
                          <m:sSubPr>
                            <m:ctrlPr>
                              <a:rPr lang="en-US" altLang="zh-CN" b="0" i="1" smtClean="0">
                                <a:latin typeface="Cambria Math" panose="02040503050406030204" pitchFamily="18" charset="0"/>
                                <a:ea typeface="Cambria Math" panose="02040503050406030204" pitchFamily="18" charset="0"/>
                              </a:rPr>
                            </m:ctrlPr>
                          </m:sSubPr>
                          <m:e>
                            <m:r>
                              <m:rPr>
                                <m:sty m:val="p"/>
                              </m:rPr>
                              <a:rPr lang="en-US" altLang="zh-CN" b="0" i="0" smtClean="0">
                                <a:latin typeface="Cambria Math" panose="02040503050406030204" pitchFamily="18" charset="0"/>
                                <a:ea typeface="Cambria Math" panose="02040503050406030204" pitchFamily="18" charset="0"/>
                              </a:rPr>
                              <m:t>min</m:t>
                            </m:r>
                          </m:e>
                          <m:sub>
                            <m:r>
                              <a:rPr lang="en-US" altLang="zh-CN" b="0" i="1" smtClean="0">
                                <a:latin typeface="Cambria Math" panose="02040503050406030204" pitchFamily="18" charset="0"/>
                                <a:ea typeface="Cambria Math" panose="02040503050406030204" pitchFamily="18" charset="0"/>
                              </a:rPr>
                              <m:t>𝑓</m:t>
                            </m:r>
                          </m:sub>
                        </m:sSub>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r>
                              <a:rPr lang="en-US" altLang="zh-CN" b="0" i="1" smtClean="0">
                                <a:latin typeface="Cambria Math" panose="02040503050406030204" pitchFamily="18" charset="0"/>
                                <a:ea typeface="Cambria Math" panose="02040503050406030204" pitchFamily="18" charset="0"/>
                              </a:rPr>
                              <m:t>𝑚</m:t>
                            </m:r>
                          </m:den>
                        </m:f>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r>
                              <a:rPr lang="en-US" altLang="zh-CN" b="0" i="1" smtClean="0">
                                <a:latin typeface="Cambria Math" panose="02040503050406030204" pitchFamily="18" charset="0"/>
                                <a:ea typeface="Cambria Math" panose="02040503050406030204" pitchFamily="18" charset="0"/>
                              </a:rPr>
                              <m:t>𝑚</m:t>
                            </m:r>
                          </m:sup>
                          <m:e>
                            <m:r>
                              <a:rPr lang="en-US" altLang="zh-CN" b="0" i="1" smtClean="0">
                                <a:latin typeface="Cambria Math" panose="02040503050406030204" pitchFamily="18" charset="0"/>
                                <a:ea typeface="Cambria Math" panose="02040503050406030204" pitchFamily="18" charset="0"/>
                              </a:rPr>
                              <m:t>𝐿</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𝑦</m:t>
                                    </m:r>
                                  </m:e>
                                  <m:sub>
                                    <m:r>
                                      <a:rPr lang="en-US" altLang="zh-CN" b="0" i="1" smtClean="0">
                                        <a:latin typeface="Cambria Math" panose="02040503050406030204" pitchFamily="18" charset="0"/>
                                        <a:ea typeface="Cambria Math" panose="02040503050406030204" pitchFamily="18" charset="0"/>
                                      </a:rPr>
                                      <m:t>𝑖</m:t>
                                    </m:r>
                                  </m:sub>
                                </m:sSub>
                              </m:e>
                            </m:d>
                          </m:e>
                        </m:nary>
                      </m:e>
                    </m:func>
                  </m:oMath>
                </a14:m>
                <a:r>
                  <a:rPr lang="zh-CN" altLang="en-US" dirty="0">
                    <a:latin typeface="+mn-ea"/>
                  </a:rPr>
                  <a:t> </a:t>
                </a:r>
                <a:r>
                  <a:rPr lang="en-US" altLang="zh-CN" dirty="0">
                    <a:latin typeface="+mn-ea"/>
                  </a:rPr>
                  <a:t>, </a:t>
                </a:r>
                <a14:m>
                  <m:oMath xmlns:m="http://schemas.openxmlformats.org/officeDocument/2006/math">
                    <m:r>
                      <a:rPr lang="en-US" altLang="zh-CN" b="0" i="1" smtClean="0">
                        <a:latin typeface="Cambria Math" panose="02040503050406030204" pitchFamily="18" charset="0"/>
                      </a:rPr>
                      <m:t>𝐿</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e>
                    </m:d>
                    <m:r>
                      <a:rPr lang="zh-CN" altLang="en-US" i="1">
                        <a:latin typeface="Cambria Math" panose="02040503050406030204" pitchFamily="18" charset="0"/>
                      </a:rPr>
                      <m:t>是</m:t>
                    </m:r>
                  </m:oMath>
                </a14:m>
                <a:r>
                  <a:rPr lang="zh-CN" altLang="en-US" dirty="0">
                    <a:latin typeface="+mn-ea"/>
                  </a:rPr>
                  <a:t>损失函数</a:t>
                </a:r>
              </a:p>
            </p:txBody>
          </p:sp>
        </mc:Choice>
        <mc:Fallback xmlns="">
          <p:sp>
            <p:nvSpPr>
              <p:cNvPr id="6" name="文本框 5">
                <a:extLst>
                  <a:ext uri="{FF2B5EF4-FFF2-40B4-BE49-F238E27FC236}">
                    <a16:creationId xmlns:a16="http://schemas.microsoft.com/office/drawing/2014/main" id="{E7907547-2AF5-4A68-91D7-40D968356F9B}"/>
                  </a:ext>
                </a:extLst>
              </p:cNvPr>
              <p:cNvSpPr txBox="1">
                <a:spLocks noRot="1" noChangeAspect="1" noMove="1" noResize="1" noEditPoints="1" noAdjustHandles="1" noChangeArrowheads="1" noChangeShapeType="1" noTextEdit="1"/>
              </p:cNvSpPr>
              <p:nvPr/>
            </p:nvSpPr>
            <p:spPr>
              <a:xfrm>
                <a:off x="1493520" y="2084864"/>
                <a:ext cx="5075557" cy="392608"/>
              </a:xfrm>
              <a:prstGeom prst="rect">
                <a:avLst/>
              </a:prstGeom>
              <a:blipFill>
                <a:blip r:embed="rId2"/>
                <a:stretch>
                  <a:fillRect l="-2161" t="-109375" r="-2041" b="-175000"/>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27000FC2-CDAA-43A9-88EF-3286F188B8FB}"/>
              </a:ext>
            </a:extLst>
          </p:cNvPr>
          <p:cNvSpPr txBox="1"/>
          <p:nvPr/>
        </p:nvSpPr>
        <p:spPr>
          <a:xfrm>
            <a:off x="640080" y="2569805"/>
            <a:ext cx="7945120" cy="369332"/>
          </a:xfrm>
          <a:prstGeom prst="rect">
            <a:avLst/>
          </a:prstGeom>
          <a:noFill/>
        </p:spPr>
        <p:txBody>
          <a:bodyPr wrap="square">
            <a:spAutoFit/>
          </a:bodyPr>
          <a:lstStyle/>
          <a:p>
            <a:pPr marL="285750" indent="-285750">
              <a:buFont typeface="Wingdings" panose="05000000000000000000" pitchFamily="2" charset="2"/>
              <a:buChar char="l"/>
            </a:pPr>
            <a:r>
              <a:rPr lang="zh-CN" altLang="en-US" b="1" dirty="0">
                <a:solidFill>
                  <a:srgbClr val="00B050"/>
                </a:solidFill>
              </a:rPr>
              <a:t>使用一些方法来减少域差异，得到迁移学习的统一表征</a:t>
            </a:r>
            <a:endParaRPr lang="zh-CN" altLang="en-US" dirty="0"/>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4F3C5B0-3601-41F9-B34E-AF22421F43A6}"/>
                  </a:ext>
                </a:extLst>
              </p:cNvPr>
              <p:cNvSpPr txBox="1"/>
              <p:nvPr/>
            </p:nvSpPr>
            <p:spPr>
              <a:xfrm>
                <a:off x="1493520" y="3031470"/>
                <a:ext cx="5433795" cy="77893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𝑓</m:t>
                          </m:r>
                        </m:e>
                        <m:sup>
                          <m:r>
                            <a:rPr lang="en-US" altLang="zh-CN" b="0" i="1" smtClean="0">
                              <a:latin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func>
                        <m:funcPr>
                          <m:ctrlPr>
                            <a:rPr lang="en-US" altLang="zh-CN" b="0" i="1" smtClean="0">
                              <a:latin typeface="Cambria Math" panose="02040503050406030204" pitchFamily="18" charset="0"/>
                              <a:ea typeface="Cambria Math" panose="02040503050406030204" pitchFamily="18" charset="0"/>
                            </a:rPr>
                          </m:ctrlPr>
                        </m:funcPr>
                        <m:fName>
                          <m:r>
                            <m:rPr>
                              <m:sty m:val="p"/>
                            </m:rPr>
                            <a:rPr lang="en-US" altLang="zh-CN" b="0" i="0" smtClean="0">
                              <a:latin typeface="Cambria Math" panose="02040503050406030204" pitchFamily="18" charset="0"/>
                              <a:ea typeface="Cambria Math" panose="02040503050406030204" pitchFamily="18" charset="0"/>
                            </a:rPr>
                            <m:t>arg</m:t>
                          </m:r>
                        </m:fName>
                        <m:e>
                          <m:func>
                            <m:funcPr>
                              <m:ctrlPr>
                                <a:rPr lang="en-US" altLang="zh-CN" b="0" i="1" smtClean="0">
                                  <a:latin typeface="Cambria Math" panose="02040503050406030204" pitchFamily="18" charset="0"/>
                                  <a:ea typeface="Cambria Math" panose="02040503050406030204" pitchFamily="18" charset="0"/>
                                </a:rPr>
                              </m:ctrlPr>
                            </m:funcPr>
                            <m:fName>
                              <m:limLow>
                                <m:limLowPr>
                                  <m:ctrlPr>
                                    <a:rPr lang="en-US" altLang="zh-CN" b="0" i="1" smtClean="0">
                                      <a:latin typeface="Cambria Math" panose="02040503050406030204" pitchFamily="18" charset="0"/>
                                      <a:ea typeface="Cambria Math" panose="02040503050406030204" pitchFamily="18" charset="0"/>
                                    </a:rPr>
                                  </m:ctrlPr>
                                </m:limLowPr>
                                <m:e>
                                  <m:r>
                                    <m:rPr>
                                      <m:sty m:val="p"/>
                                    </m:rPr>
                                    <a:rPr lang="en-US" altLang="zh-CN" b="0" i="0" smtClean="0">
                                      <a:latin typeface="Cambria Math" panose="02040503050406030204" pitchFamily="18" charset="0"/>
                                      <a:ea typeface="Cambria Math" panose="02040503050406030204" pitchFamily="18" charset="0"/>
                                    </a:rPr>
                                    <m:t>min</m:t>
                                  </m:r>
                                </m:e>
                                <m:lim>
                                  <m:r>
                                    <a:rPr lang="en-US" altLang="zh-CN" b="0" i="1" smtClean="0">
                                      <a:latin typeface="Cambria Math" panose="02040503050406030204" pitchFamily="18" charset="0"/>
                                      <a:ea typeface="Cambria Math" panose="02040503050406030204" pitchFamily="18" charset="0"/>
                                    </a:rPr>
                                    <m:t>𝑓</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ℋ</m:t>
                                  </m:r>
                                </m:lim>
                              </m:limLow>
                            </m:fName>
                            <m:e>
                              <m:f>
                                <m:fPr>
                                  <m:ctrlPr>
                                    <a:rPr lang="en-US" altLang="zh-CN" b="0" i="1" smtClean="0">
                                      <a:latin typeface="Cambria Math" panose="02040503050406030204" pitchFamily="18" charset="0"/>
                                      <a:ea typeface="Cambria Math" panose="02040503050406030204" pitchFamily="18" charset="0"/>
                                    </a:rPr>
                                  </m:ctrlPr>
                                </m:fPr>
                                <m:num>
                                  <m:r>
                                    <a:rPr lang="en-US" altLang="zh-CN" b="0" i="1" smtClean="0">
                                      <a:latin typeface="Cambria Math" panose="02040503050406030204" pitchFamily="18" charset="0"/>
                                      <a:ea typeface="Cambria Math" panose="02040503050406030204" pitchFamily="18" charset="0"/>
                                    </a:rPr>
                                    <m:t>1</m:t>
                                  </m:r>
                                </m:num>
                                <m:den>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𝑠</m:t>
                                      </m:r>
                                    </m:sub>
                                  </m:sSub>
                                </m:den>
                              </m:f>
                              <m:nary>
                                <m:naryPr>
                                  <m:chr m:val="∑"/>
                                  <m:ctrlPr>
                                    <a:rPr lang="en-US" altLang="zh-CN" b="0" i="1" smtClean="0">
                                      <a:latin typeface="Cambria Math" panose="02040503050406030204" pitchFamily="18" charset="0"/>
                                      <a:ea typeface="Cambria Math" panose="02040503050406030204" pitchFamily="18" charset="0"/>
                                    </a:rPr>
                                  </m:ctrlPr>
                                </m:naryPr>
                                <m:sub>
                                  <m:r>
                                    <m:rPr>
                                      <m:brk m:alnAt="23"/>
                                    </m:rPr>
                                    <a:rPr lang="en-US" altLang="zh-CN" b="0" i="1" smtClean="0">
                                      <a:latin typeface="Cambria Math" panose="02040503050406030204" pitchFamily="18" charset="0"/>
                                      <a:ea typeface="Cambria Math" panose="02040503050406030204" pitchFamily="18" charset="0"/>
                                    </a:rPr>
                                    <m:t>𝑖</m:t>
                                  </m:r>
                                  <m:r>
                                    <a:rPr lang="en-US" altLang="zh-CN" b="0" i="1" smtClean="0">
                                      <a:latin typeface="Cambria Math" panose="02040503050406030204" pitchFamily="18" charset="0"/>
                                      <a:ea typeface="Cambria Math" panose="02040503050406030204" pitchFamily="18" charset="0"/>
                                    </a:rPr>
                                    <m:t>=1</m:t>
                                  </m:r>
                                </m:sub>
                                <m:sup>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𝑁</m:t>
                                      </m:r>
                                    </m:e>
                                    <m:sub>
                                      <m:r>
                                        <a:rPr lang="en-US" altLang="zh-CN" b="0" i="1" smtClean="0">
                                          <a:latin typeface="Cambria Math" panose="02040503050406030204" pitchFamily="18" charset="0"/>
                                          <a:ea typeface="Cambria Math" panose="02040503050406030204" pitchFamily="18" charset="0"/>
                                        </a:rPr>
                                        <m:t>𝑠</m:t>
                                      </m:r>
                                    </m:sub>
                                  </m:sSub>
                                </m:sup>
                                <m:e>
                                  <m:r>
                                    <a:rPr lang="en-US" altLang="zh-CN" b="0" i="1" smtClean="0">
                                      <a:latin typeface="Cambria Math" panose="02040503050406030204" pitchFamily="18" charset="0"/>
                                      <a:ea typeface="Cambria Math" panose="02040503050406030204" pitchFamily="18" charset="0"/>
                                    </a:rPr>
                                    <m:t>𝐿</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𝑣</m:t>
                                          </m:r>
                                        </m:e>
                                        <m:sub>
                                          <m:r>
                                            <a:rPr lang="en-US" altLang="zh-CN" b="0" i="1" smtClean="0">
                                              <a:latin typeface="Cambria Math" panose="02040503050406030204" pitchFamily="18" charset="0"/>
                                              <a:ea typeface="Cambria Math" panose="02040503050406030204" pitchFamily="18" charset="0"/>
                                            </a:rPr>
                                            <m:t>𝑖</m:t>
                                          </m:r>
                                        </m:sub>
                                      </m:sSub>
                                      <m:r>
                                        <a:rPr lang="en-US" altLang="zh-CN" b="0" i="1" smtClean="0">
                                          <a:latin typeface="Cambria Math" panose="02040503050406030204" pitchFamily="18" charset="0"/>
                                          <a:ea typeface="Cambria Math" panose="02040503050406030204" pitchFamily="18" charset="0"/>
                                        </a:rPr>
                                        <m:t>𝑓</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𝑖</m:t>
                                              </m:r>
                                            </m:sub>
                                          </m:sSub>
                                        </m:e>
                                      </m:d>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𝑦</m:t>
                                          </m:r>
                                        </m:e>
                                        <m:sub>
                                          <m:r>
                                            <a:rPr lang="en-US" altLang="zh-CN" b="0" i="1" smtClean="0">
                                              <a:latin typeface="Cambria Math" panose="02040503050406030204" pitchFamily="18" charset="0"/>
                                              <a:ea typeface="Cambria Math" panose="02040503050406030204" pitchFamily="18" charset="0"/>
                                            </a:rPr>
                                            <m:t>𝑖</m:t>
                                          </m:r>
                                        </m:sub>
                                      </m:sSub>
                                    </m:e>
                                  </m:d>
                                </m:e>
                              </m:nary>
                            </m:e>
                          </m:func>
                        </m:e>
                      </m:func>
                      <m:r>
                        <a:rPr lang="en-US" altLang="zh-CN" b="0" i="1" smtClean="0">
                          <a:latin typeface="Cambria Math" panose="02040503050406030204" pitchFamily="18" charset="0"/>
                          <a:ea typeface="Cambria Math" panose="02040503050406030204" pitchFamily="18" charset="0"/>
                        </a:rPr>
                        <m:t>+</m:t>
                      </m:r>
                      <m:r>
                        <a:rPr lang="zh-CN" altLang="en-US" b="0" i="1" smtClean="0">
                          <a:latin typeface="Cambria Math" panose="02040503050406030204" pitchFamily="18" charset="0"/>
                          <a:ea typeface="Cambria Math" panose="02040503050406030204" pitchFamily="18" charset="0"/>
                        </a:rPr>
                        <m:t>𝜆</m:t>
                      </m:r>
                      <m:r>
                        <a:rPr lang="en-US" altLang="zh-CN" b="0" i="1" smtClean="0">
                          <a:latin typeface="Cambria Math" panose="02040503050406030204" pitchFamily="18" charset="0"/>
                          <a:ea typeface="Cambria Math" panose="02040503050406030204" pitchFamily="18" charset="0"/>
                        </a:rPr>
                        <m:t>𝑅</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𝑇</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𝑠</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𝑡</m:t>
                                  </m:r>
                                </m:sub>
                              </m:sSub>
                            </m:e>
                          </m:d>
                        </m:e>
                      </m:d>
                    </m:oMath>
                  </m:oMathPara>
                </a14:m>
                <a:endParaRPr lang="zh-CN" altLang="en-US" dirty="0">
                  <a:latin typeface="+mn-ea"/>
                </a:endParaRPr>
              </a:p>
            </p:txBody>
          </p:sp>
        </mc:Choice>
        <mc:Fallback xmlns="">
          <p:sp>
            <p:nvSpPr>
              <p:cNvPr id="18" name="文本框 17">
                <a:extLst>
                  <a:ext uri="{FF2B5EF4-FFF2-40B4-BE49-F238E27FC236}">
                    <a16:creationId xmlns:a16="http://schemas.microsoft.com/office/drawing/2014/main" id="{A4F3C5B0-3601-41F9-B34E-AF22421F43A6}"/>
                  </a:ext>
                </a:extLst>
              </p:cNvPr>
              <p:cNvSpPr txBox="1">
                <a:spLocks noRot="1" noChangeAspect="1" noMove="1" noResize="1" noEditPoints="1" noAdjustHandles="1" noChangeArrowheads="1" noChangeShapeType="1" noTextEdit="1"/>
              </p:cNvSpPr>
              <p:nvPr/>
            </p:nvSpPr>
            <p:spPr>
              <a:xfrm>
                <a:off x="1493520" y="3031470"/>
                <a:ext cx="5433795" cy="778931"/>
              </a:xfrm>
              <a:prstGeom prst="rect">
                <a:avLst/>
              </a:prstGeom>
              <a:blipFill>
                <a:blip r:embed="rId3"/>
                <a:stretch>
                  <a:fillRect/>
                </a:stretch>
              </a:blipFill>
            </p:spPr>
            <p:txBody>
              <a:bodyPr/>
              <a:lstStyle/>
              <a:p>
                <a:r>
                  <a:rPr lang="zh-CN" altLang="en-US">
                    <a:noFill/>
                  </a:rPr>
                  <a:t> </a:t>
                </a:r>
              </a:p>
            </p:txBody>
          </p:sp>
        </mc:Fallback>
      </mc:AlternateContent>
      <p:sp>
        <p:nvSpPr>
          <p:cNvPr id="19" name="文本框 18">
            <a:extLst>
              <a:ext uri="{FF2B5EF4-FFF2-40B4-BE49-F238E27FC236}">
                <a16:creationId xmlns:a16="http://schemas.microsoft.com/office/drawing/2014/main" id="{877A82A1-C0E9-4CF6-A178-DDF663737B7D}"/>
              </a:ext>
            </a:extLst>
          </p:cNvPr>
          <p:cNvSpPr txBox="1"/>
          <p:nvPr/>
        </p:nvSpPr>
        <p:spPr>
          <a:xfrm>
            <a:off x="1493520" y="4055134"/>
            <a:ext cx="794512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t>其中：</a:t>
            </a:r>
            <a:endParaRPr lang="zh-CN" altLang="en-US" dirty="0"/>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A7A8FF51-B273-4959-8153-F446DBD2FE82}"/>
                  </a:ext>
                </a:extLst>
              </p:cNvPr>
              <p:cNvSpPr txBox="1"/>
              <p:nvPr/>
            </p:nvSpPr>
            <p:spPr>
              <a:xfrm>
                <a:off x="2296160" y="4481025"/>
                <a:ext cx="7945120" cy="37427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ea typeface="Cambria Math" panose="02040503050406030204" pitchFamily="18" charset="0"/>
                      </a:rPr>
                      <m:t>∈</m:t>
                    </m:r>
                    <m:sSup>
                      <m:sSupPr>
                        <m:ctrlPr>
                          <a:rPr lang="en-US" altLang="zh-CN" i="1" smtClean="0">
                            <a:solidFill>
                              <a:schemeClr val="tx1"/>
                            </a:solidFill>
                            <a:latin typeface="Cambria Math" panose="02040503050406030204" pitchFamily="18" charset="0"/>
                            <a:ea typeface="Cambria Math" panose="02040503050406030204" pitchFamily="18" charset="0"/>
                          </a:rPr>
                        </m:ctrlPr>
                      </m:sSupPr>
                      <m:e>
                        <m:r>
                          <a:rPr lang="en-US" altLang="zh-CN" b="0" i="1" smtClean="0">
                            <a:solidFill>
                              <a:schemeClr val="tx1"/>
                            </a:solidFill>
                            <a:latin typeface="Cambria Math" panose="02040503050406030204" pitchFamily="18" charset="0"/>
                            <a:ea typeface="Cambria Math" panose="02040503050406030204" pitchFamily="18" charset="0"/>
                          </a:rPr>
                          <m:t>ℝ</m:t>
                        </m:r>
                      </m:e>
                      <m:sup>
                        <m:sSub>
                          <m:sSubPr>
                            <m:ctrlPr>
                              <a:rPr lang="en-US" altLang="zh-CN"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𝑁</m:t>
                            </m:r>
                          </m:e>
                          <m:sub>
                            <m:r>
                              <a:rPr lang="en-US" altLang="zh-CN" b="0" i="1" smtClean="0">
                                <a:solidFill>
                                  <a:schemeClr val="tx1"/>
                                </a:solidFill>
                                <a:latin typeface="Cambria Math" panose="02040503050406030204" pitchFamily="18" charset="0"/>
                                <a:ea typeface="Cambria Math" panose="02040503050406030204" pitchFamily="18" charset="0"/>
                              </a:rPr>
                              <m:t>𝑠</m:t>
                            </m:r>
                          </m:sub>
                        </m:sSub>
                      </m:sup>
                    </m:sSup>
                  </m:oMath>
                </a14:m>
                <a:r>
                  <a:rPr lang="zh-CN" altLang="en-US" dirty="0">
                    <a:solidFill>
                      <a:schemeClr val="tx1"/>
                    </a:solidFill>
                  </a:rPr>
                  <a:t>，</a:t>
                </a:r>
                <a:r>
                  <a:rPr lang="en-US" altLang="zh-CN" dirty="0">
                    <a:solidFill>
                      <a:schemeClr val="tx1"/>
                    </a:solidFill>
                  </a:rPr>
                  <a:t> </a:t>
                </a:r>
                <a14:m>
                  <m:oMath xmlns:m="http://schemas.openxmlformats.org/officeDocument/2006/math">
                    <m:sSub>
                      <m:sSubPr>
                        <m:ctrlPr>
                          <a:rPr lang="en-US" altLang="zh-CN" i="1" smtClean="0">
                            <a:solidFill>
                              <a:schemeClr val="tx1"/>
                            </a:solidFill>
                            <a:latin typeface="Cambria Math" panose="02040503050406030204" pitchFamily="18" charset="0"/>
                          </a:rPr>
                        </m:ctrlPr>
                      </m:sSubPr>
                      <m:e>
                        <m:r>
                          <a:rPr lang="en-US" altLang="zh-CN" b="0" i="1" smtClean="0">
                            <a:solidFill>
                              <a:schemeClr val="tx1"/>
                            </a:solidFill>
                            <a:latin typeface="Cambria Math" panose="02040503050406030204" pitchFamily="18" charset="0"/>
                          </a:rPr>
                          <m:t>𝑣</m:t>
                        </m:r>
                      </m:e>
                      <m:sub>
                        <m:r>
                          <a:rPr lang="en-US" altLang="zh-CN" b="0" i="1" smtClean="0">
                            <a:solidFill>
                              <a:schemeClr val="tx1"/>
                            </a:solidFill>
                            <a:latin typeface="Cambria Math" panose="02040503050406030204" pitchFamily="18" charset="0"/>
                          </a:rPr>
                          <m:t>𝑖</m:t>
                        </m:r>
                      </m:sub>
                    </m:sSub>
                    <m:r>
                      <a:rPr lang="en-US" altLang="zh-CN" b="0" i="1" smtClean="0">
                        <a:solidFill>
                          <a:schemeClr val="tx1"/>
                        </a:solidFill>
                        <a:latin typeface="Cambria Math" panose="02040503050406030204" pitchFamily="18" charset="0"/>
                        <a:ea typeface="Cambria Math" panose="02040503050406030204" pitchFamily="18" charset="0"/>
                      </a:rPr>
                      <m:t>∈[0,1]</m:t>
                    </m:r>
                  </m:oMath>
                </a14:m>
                <a:r>
                  <a:rPr lang="zh-CN" altLang="en-US" dirty="0">
                    <a:solidFill>
                      <a:schemeClr val="tx1"/>
                    </a:solidFill>
                  </a:rPr>
                  <a:t>。</a:t>
                </a:r>
                <a:r>
                  <a:rPr lang="en-US" altLang="zh-CN" dirty="0">
                    <a:solidFill>
                      <a:schemeClr val="tx1"/>
                    </a:solidFill>
                    <a:ea typeface="Cambria Math" panose="02040503050406030204" pitchFamily="18" charset="0"/>
                  </a:rPr>
                  <a:t> </a:t>
                </a:r>
                <a14:m>
                  <m:oMath xmlns:m="http://schemas.openxmlformats.org/officeDocument/2006/math">
                    <m:sSub>
                      <m:sSubPr>
                        <m:ctrlPr>
                          <a:rPr lang="en-US" altLang="zh-CN" i="1" smtClean="0">
                            <a:solidFill>
                              <a:schemeClr val="tx1"/>
                            </a:solidFill>
                            <a:latin typeface="Cambria Math" panose="02040503050406030204" pitchFamily="18" charset="0"/>
                            <a:ea typeface="Cambria Math" panose="02040503050406030204" pitchFamily="18" charset="0"/>
                          </a:rPr>
                        </m:ctrlPr>
                      </m:sSubPr>
                      <m:e>
                        <m:r>
                          <a:rPr lang="en-US" altLang="zh-CN" b="0" i="1" smtClean="0">
                            <a:solidFill>
                              <a:schemeClr val="tx1"/>
                            </a:solidFill>
                            <a:latin typeface="Cambria Math" panose="02040503050406030204" pitchFamily="18" charset="0"/>
                            <a:ea typeface="Cambria Math" panose="02040503050406030204" pitchFamily="18" charset="0"/>
                          </a:rPr>
                          <m:t>𝑁</m:t>
                        </m:r>
                      </m:e>
                      <m:sub>
                        <m:r>
                          <a:rPr lang="en-US" altLang="zh-CN" b="0" i="1" smtClean="0">
                            <a:solidFill>
                              <a:schemeClr val="tx1"/>
                            </a:solidFill>
                            <a:latin typeface="Cambria Math" panose="02040503050406030204" pitchFamily="18" charset="0"/>
                            <a:ea typeface="Cambria Math" panose="02040503050406030204" pitchFamily="18" charset="0"/>
                          </a:rPr>
                          <m:t>𝑠</m:t>
                        </m:r>
                      </m:sub>
                    </m:sSub>
                  </m:oMath>
                </a14:m>
                <a:r>
                  <a:rPr lang="zh-CN" altLang="en-US" dirty="0">
                    <a:solidFill>
                      <a:schemeClr val="tx1"/>
                    </a:solidFill>
                  </a:rPr>
                  <a:t>为源域样本的数量</a:t>
                </a:r>
              </a:p>
            </p:txBody>
          </p:sp>
        </mc:Choice>
        <mc:Fallback xmlns="">
          <p:sp>
            <p:nvSpPr>
              <p:cNvPr id="20" name="文本框 19">
                <a:extLst>
                  <a:ext uri="{FF2B5EF4-FFF2-40B4-BE49-F238E27FC236}">
                    <a16:creationId xmlns:a16="http://schemas.microsoft.com/office/drawing/2014/main" id="{A7A8FF51-B273-4959-8153-F446DBD2FE82}"/>
                  </a:ext>
                </a:extLst>
              </p:cNvPr>
              <p:cNvSpPr txBox="1">
                <a:spLocks noRot="1" noChangeAspect="1" noMove="1" noResize="1" noEditPoints="1" noAdjustHandles="1" noChangeArrowheads="1" noChangeShapeType="1" noTextEdit="1"/>
              </p:cNvSpPr>
              <p:nvPr/>
            </p:nvSpPr>
            <p:spPr>
              <a:xfrm>
                <a:off x="2296160" y="4481025"/>
                <a:ext cx="7945120" cy="374270"/>
              </a:xfrm>
              <a:prstGeom prst="rect">
                <a:avLst/>
              </a:prstGeom>
              <a:blipFill>
                <a:blip r:embed="rId4"/>
                <a:stretch>
                  <a:fillRect l="-537" t="-8197" b="-245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C414A7D-9DF1-471A-AE06-F3842ECD8B23}"/>
                  </a:ext>
                </a:extLst>
              </p:cNvPr>
              <p:cNvSpPr txBox="1"/>
              <p:nvPr/>
            </p:nvSpPr>
            <p:spPr>
              <a:xfrm>
                <a:off x="2296160" y="5001740"/>
                <a:ext cx="7945120" cy="374270"/>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altLang="zh-CN" b="0" i="1" smtClean="0">
                        <a:solidFill>
                          <a:schemeClr val="tx1"/>
                        </a:solidFill>
                        <a:latin typeface="Cambria Math" panose="02040503050406030204" pitchFamily="18" charset="0"/>
                      </a:rPr>
                      <m:t>𝑇</m:t>
                    </m:r>
                  </m:oMath>
                </a14:m>
                <a:r>
                  <a:rPr lang="zh-CN" altLang="en-US" dirty="0">
                    <a:solidFill>
                      <a:schemeClr val="tx1"/>
                    </a:solidFill>
                  </a:rPr>
                  <a:t>为作用于</a:t>
                </a:r>
                <a:r>
                  <a:rPr lang="zh-CN" altLang="en-US" dirty="0"/>
                  <a:t>源域和目标域上的特征变换函数</a:t>
                </a:r>
                <a:endParaRPr lang="zh-CN" altLang="en-US" dirty="0">
                  <a:solidFill>
                    <a:schemeClr val="tx1"/>
                  </a:solidFill>
                </a:endParaRPr>
              </a:p>
            </p:txBody>
          </p:sp>
        </mc:Choice>
        <mc:Fallback xmlns="">
          <p:sp>
            <p:nvSpPr>
              <p:cNvPr id="21" name="文本框 20">
                <a:extLst>
                  <a:ext uri="{FF2B5EF4-FFF2-40B4-BE49-F238E27FC236}">
                    <a16:creationId xmlns:a16="http://schemas.microsoft.com/office/drawing/2014/main" id="{AC414A7D-9DF1-471A-AE06-F3842ECD8B23}"/>
                  </a:ext>
                </a:extLst>
              </p:cNvPr>
              <p:cNvSpPr txBox="1">
                <a:spLocks noRot="1" noChangeAspect="1" noMove="1" noResize="1" noEditPoints="1" noAdjustHandles="1" noChangeArrowheads="1" noChangeShapeType="1" noTextEdit="1"/>
              </p:cNvSpPr>
              <p:nvPr/>
            </p:nvSpPr>
            <p:spPr>
              <a:xfrm>
                <a:off x="2296160" y="5001740"/>
                <a:ext cx="7945120" cy="374270"/>
              </a:xfrm>
              <a:prstGeom prst="rect">
                <a:avLst/>
              </a:prstGeom>
              <a:blipFill>
                <a:blip r:embed="rId5"/>
                <a:stretch>
                  <a:fillRect l="-537" t="-8065" b="-2258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19D94C19-FF2E-47B6-9C45-E45413C80790}"/>
                  </a:ext>
                </a:extLst>
              </p:cNvPr>
              <p:cNvSpPr txBox="1"/>
              <p:nvPr/>
            </p:nvSpPr>
            <p:spPr>
              <a:xfrm>
                <a:off x="2296160" y="5522455"/>
                <a:ext cx="8727440" cy="404983"/>
              </a:xfrm>
              <a:prstGeom prst="rect">
                <a:avLst/>
              </a:prstGeom>
              <a:noFill/>
            </p:spPr>
            <p:txBody>
              <a:bodyPr wrap="square">
                <a:spAutoFit/>
              </a:bodyPr>
              <a:lstStyle/>
              <a:p>
                <a:pPr marL="285750" indent="-285750">
                  <a:buFont typeface="Arial" panose="020B0604020202020204" pitchFamily="34" charset="0"/>
                  <a:buChar char="•"/>
                </a:pPr>
                <a14:m>
                  <m:oMath xmlns:m="http://schemas.openxmlformats.org/officeDocument/2006/math">
                    <m:r>
                      <a:rPr lang="en-US" altLang="zh-CN" b="0" i="1" smtClean="0">
                        <a:latin typeface="Cambria Math" panose="02040503050406030204" pitchFamily="18" charset="0"/>
                        <a:ea typeface="Cambria Math" panose="02040503050406030204" pitchFamily="18" charset="0"/>
                      </a:rPr>
                      <m:t>𝑅</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𝑇</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𝑠</m:t>
                                </m:r>
                              </m:sub>
                            </m:sSub>
                          </m:e>
                        </m:d>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𝑇</m:t>
                        </m:r>
                        <m:d>
                          <m:dPr>
                            <m:ctrlPr>
                              <a:rPr lang="en-US" altLang="zh-CN" b="0" i="1" smtClean="0">
                                <a:latin typeface="Cambria Math" panose="02040503050406030204" pitchFamily="18" charset="0"/>
                                <a:ea typeface="Cambria Math" panose="02040503050406030204" pitchFamily="18" charset="0"/>
                              </a:rPr>
                            </m:ctrlPr>
                          </m:dPr>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𝐷</m:t>
                                </m:r>
                              </m:e>
                              <m:sub>
                                <m:r>
                                  <a:rPr lang="en-US" altLang="zh-CN" b="0" i="1" smtClean="0">
                                    <a:latin typeface="Cambria Math" panose="02040503050406030204" pitchFamily="18" charset="0"/>
                                    <a:ea typeface="Cambria Math" panose="02040503050406030204" pitchFamily="18" charset="0"/>
                                  </a:rPr>
                                  <m:t>𝑡</m:t>
                                </m:r>
                              </m:sub>
                            </m:sSub>
                          </m:e>
                        </m:d>
                      </m:e>
                    </m:d>
                  </m:oMath>
                </a14:m>
                <a:r>
                  <a:rPr lang="zh-CN" altLang="en-US" dirty="0">
                    <a:solidFill>
                      <a:schemeClr val="tx1"/>
                    </a:solidFill>
                  </a:rPr>
                  <a:t>为</a:t>
                </a:r>
                <a:r>
                  <a:rPr lang="zh-CN" altLang="en-US" dirty="0">
                    <a:solidFill>
                      <a:srgbClr val="FF0000"/>
                    </a:solidFill>
                  </a:rPr>
                  <a:t>迁移正则化项</a:t>
                </a:r>
                <a:r>
                  <a:rPr lang="zh-CN" altLang="en-US" dirty="0">
                    <a:solidFill>
                      <a:schemeClr val="tx1"/>
                    </a:solidFill>
                  </a:rPr>
                  <a:t>，用于定量衡量源域和目标域之间的分布</a:t>
                </a:r>
                <a:r>
                  <a:rPr lang="zh-CN" altLang="en-US" dirty="0"/>
                  <a:t>距离</a:t>
                </a:r>
                <a:endParaRPr lang="zh-CN" altLang="en-US" dirty="0">
                  <a:solidFill>
                    <a:schemeClr val="tx1"/>
                  </a:solidFill>
                </a:endParaRPr>
              </a:p>
            </p:txBody>
          </p:sp>
        </mc:Choice>
        <mc:Fallback>
          <p:sp>
            <p:nvSpPr>
              <p:cNvPr id="22" name="文本框 21">
                <a:extLst>
                  <a:ext uri="{FF2B5EF4-FFF2-40B4-BE49-F238E27FC236}">
                    <a16:creationId xmlns:a16="http://schemas.microsoft.com/office/drawing/2014/main" id="{19D94C19-FF2E-47B6-9C45-E45413C80790}"/>
                  </a:ext>
                </a:extLst>
              </p:cNvPr>
              <p:cNvSpPr txBox="1">
                <a:spLocks noRot="1" noChangeAspect="1" noMove="1" noResize="1" noEditPoints="1" noAdjustHandles="1" noChangeArrowheads="1" noChangeShapeType="1" noTextEdit="1"/>
              </p:cNvSpPr>
              <p:nvPr/>
            </p:nvSpPr>
            <p:spPr>
              <a:xfrm>
                <a:off x="2296160" y="5522455"/>
                <a:ext cx="8727440" cy="404983"/>
              </a:xfrm>
              <a:prstGeom prst="rect">
                <a:avLst/>
              </a:prstGeom>
              <a:blipFill>
                <a:blip r:embed="rId6"/>
                <a:stretch>
                  <a:fillRect l="-436" b="-18182"/>
                </a:stretch>
              </a:blipFill>
            </p:spPr>
            <p:txBody>
              <a:bodyPr/>
              <a:lstStyle/>
              <a:p>
                <a:r>
                  <a:rPr lang="en-CN">
                    <a:noFill/>
                  </a:rPr>
                  <a:t> </a:t>
                </a:r>
              </a:p>
            </p:txBody>
          </p:sp>
        </mc:Fallback>
      </mc:AlternateContent>
    </p:spTree>
    <p:extLst>
      <p:ext uri="{BB962C8B-B14F-4D97-AF65-F5344CB8AC3E}">
        <p14:creationId xmlns:p14="http://schemas.microsoft.com/office/powerpoint/2010/main" val="32061484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dirty="0">
                <a:solidFill>
                  <a:srgbClr val="0070C0"/>
                </a:solidFill>
                <a:latin typeface="Source Sans Pro" panose="020B0604020202020204" pitchFamily="34" charset="0"/>
                <a:ea typeface="微软雅黑"/>
              </a:rPr>
              <a:t>迁移学习方法分类</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4" name="内容占位符 2">
            <a:extLst>
              <a:ext uri="{FF2B5EF4-FFF2-40B4-BE49-F238E27FC236}">
                <a16:creationId xmlns:a16="http://schemas.microsoft.com/office/drawing/2014/main" id="{A1EEECAB-87B1-4CCF-8B39-233183BEB492}"/>
              </a:ext>
            </a:extLst>
          </p:cNvPr>
          <p:cNvSpPr txBox="1">
            <a:spLocks/>
          </p:cNvSpPr>
          <p:nvPr/>
        </p:nvSpPr>
        <p:spPr>
          <a:xfrm>
            <a:off x="721360" y="1570105"/>
            <a:ext cx="10515600" cy="46656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00B050"/>
                </a:solidFill>
                <a:latin typeface="+mn-ea"/>
              </a:rPr>
              <a:t>三种基本的迁移学习类型</a:t>
            </a:r>
          </a:p>
        </p:txBody>
      </p:sp>
      <mc:AlternateContent xmlns:mc="http://schemas.openxmlformats.org/markup-compatibility/2006" xmlns:a14="http://schemas.microsoft.com/office/drawing/2010/main">
        <mc:Choice Requires="a14">
          <p:graphicFrame>
            <p:nvGraphicFramePr>
              <p:cNvPr id="16" name="图示 15">
                <a:extLst>
                  <a:ext uri="{FF2B5EF4-FFF2-40B4-BE49-F238E27FC236}">
                    <a16:creationId xmlns:a16="http://schemas.microsoft.com/office/drawing/2014/main" id="{ACF9057B-29FC-49B6-AF5A-8DF52A9E634E}"/>
                  </a:ext>
                </a:extLst>
              </p:cNvPr>
              <p:cNvGraphicFramePr/>
              <p:nvPr>
                <p:extLst>
                  <p:ext uri="{D42A27DB-BD31-4B8C-83A1-F6EECF244321}">
                    <p14:modId xmlns:p14="http://schemas.microsoft.com/office/powerpoint/2010/main" val="247365930"/>
                  </p:ext>
                </p:extLst>
              </p:nvPr>
            </p:nvGraphicFramePr>
            <p:xfrm>
              <a:off x="1937385" y="2092433"/>
              <a:ext cx="7740650" cy="402740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16" name="图示 15">
                <a:extLst>
                  <a:ext uri="{FF2B5EF4-FFF2-40B4-BE49-F238E27FC236}">
                    <a16:creationId xmlns:a16="http://schemas.microsoft.com/office/drawing/2014/main" id="{ACF9057B-29FC-49B6-AF5A-8DF52A9E634E}"/>
                  </a:ext>
                </a:extLst>
              </p:cNvPr>
              <p:cNvGraphicFramePr/>
              <p:nvPr>
                <p:extLst>
                  <p:ext uri="{D42A27DB-BD31-4B8C-83A1-F6EECF244321}">
                    <p14:modId xmlns:p14="http://schemas.microsoft.com/office/powerpoint/2010/main" val="247365930"/>
                  </p:ext>
                </p:extLst>
              </p:nvPr>
            </p:nvGraphicFramePr>
            <p:xfrm>
              <a:off x="1937385" y="2092433"/>
              <a:ext cx="7740650" cy="4027406"/>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C577D3E-A24E-4CE7-8091-5268F4F13D17}"/>
                  </a:ext>
                </a:extLst>
              </p:cNvPr>
              <p:cNvSpPr txBox="1"/>
              <p:nvPr/>
            </p:nvSpPr>
            <p:spPr>
              <a:xfrm>
                <a:off x="4419600" y="575796"/>
                <a:ext cx="6096000" cy="95782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2000" i="1" smtClean="0">
                              <a:latin typeface="Cambria Math" panose="02040503050406030204" pitchFamily="18" charset="0"/>
                            </a:rPr>
                          </m:ctrlPr>
                        </m:sSupPr>
                        <m:e>
                          <m:r>
                            <a:rPr lang="en-US" altLang="zh-CN" sz="2000" b="0" i="1" smtClean="0">
                              <a:latin typeface="Cambria Math" panose="02040503050406030204" pitchFamily="18" charset="0"/>
                            </a:rPr>
                            <m:t>𝑓</m:t>
                          </m:r>
                        </m:e>
                        <m:sup>
                          <m:r>
                            <a:rPr lang="en-US" altLang="zh-CN" sz="2000" b="0" i="1" smtClean="0">
                              <a:latin typeface="Cambria Math" panose="02040503050406030204" pitchFamily="18" charset="0"/>
                            </a:rPr>
                            <m:t>∗</m:t>
                          </m:r>
                        </m:sup>
                      </m:sSup>
                      <m:r>
                        <a:rPr lang="en-US" altLang="zh-CN" sz="2000" i="1">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arg</m:t>
                          </m:r>
                        </m:fName>
                        <m:e>
                          <m:func>
                            <m:funcPr>
                              <m:ctrlPr>
                                <a:rPr lang="en-US" altLang="zh-CN" sz="2000" b="0" i="1" smtClean="0">
                                  <a:latin typeface="Cambria Math" panose="02040503050406030204" pitchFamily="18" charset="0"/>
                                  <a:ea typeface="Cambria Math" panose="02040503050406030204" pitchFamily="18" charset="0"/>
                                </a:rPr>
                              </m:ctrlPr>
                            </m:funcPr>
                            <m:fName>
                              <m:limLow>
                                <m:limLowPr>
                                  <m:ctrlPr>
                                    <a:rPr lang="en-US" altLang="zh-CN" sz="2000" b="0" i="1" smtClean="0">
                                      <a:latin typeface="Cambria Math" panose="02040503050406030204" pitchFamily="18" charset="0"/>
                                      <a:ea typeface="Cambria Math" panose="02040503050406030204" pitchFamily="18" charset="0"/>
                                    </a:rPr>
                                  </m:ctrlPr>
                                </m:limLowPr>
                                <m:e>
                                  <m:r>
                                    <m:rPr>
                                      <m:sty m:val="p"/>
                                    </m:rPr>
                                    <a:rPr lang="en-US" altLang="zh-CN" sz="2000" b="0" i="0" smtClean="0">
                                      <a:latin typeface="Cambria Math" panose="02040503050406030204" pitchFamily="18" charset="0"/>
                                      <a:ea typeface="Cambria Math" panose="02040503050406030204" pitchFamily="18" charset="0"/>
                                    </a:rPr>
                                    <m:t>min</m:t>
                                  </m:r>
                                </m:e>
                                <m:lim>
                                  <m:r>
                                    <a:rPr lang="en-US" altLang="zh-CN" sz="2000" b="0" i="1" smtClean="0">
                                      <a:latin typeface="Cambria Math" panose="02040503050406030204" pitchFamily="18" charset="0"/>
                                      <a:ea typeface="Cambria Math" panose="02040503050406030204" pitchFamily="18" charset="0"/>
                                    </a:rPr>
                                    <m:t>𝑓</m:t>
                                  </m:r>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ℋ</m:t>
                                  </m:r>
                                </m:lim>
                              </m:limLow>
                            </m:fName>
                            <m:e>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𝑁</m:t>
                                      </m:r>
                                    </m:e>
                                    <m:sub>
                                      <m:r>
                                        <a:rPr lang="en-US" altLang="zh-CN" sz="2000" b="0" i="1" smtClean="0">
                                          <a:latin typeface="Cambria Math" panose="02040503050406030204" pitchFamily="18" charset="0"/>
                                          <a:ea typeface="Cambria Math" panose="02040503050406030204" pitchFamily="18" charset="0"/>
                                        </a:rPr>
                                        <m:t>𝑠</m:t>
                                      </m:r>
                                    </m:sub>
                                  </m:sSub>
                                </m:den>
                              </m:f>
                              <m:nary>
                                <m:naryPr>
                                  <m:chr m:val="∑"/>
                                  <m:ctrlPr>
                                    <a:rPr lang="en-US" altLang="zh-CN" sz="2000" b="0" i="1" smtClean="0">
                                      <a:latin typeface="Cambria Math" panose="02040503050406030204" pitchFamily="18" charset="0"/>
                                      <a:ea typeface="Cambria Math" panose="02040503050406030204" pitchFamily="18" charset="0"/>
                                    </a:rPr>
                                  </m:ctrlPr>
                                </m:naryPr>
                                <m:sub>
                                  <m:r>
                                    <m:rPr>
                                      <m:brk m:alnAt="23"/>
                                    </m:rPr>
                                    <a:rPr lang="en-US" altLang="zh-CN" sz="2000" b="0" i="1" smtClean="0">
                                      <a:latin typeface="Cambria Math" panose="02040503050406030204" pitchFamily="18" charset="0"/>
                                      <a:ea typeface="Cambria Math" panose="02040503050406030204" pitchFamily="18" charset="0"/>
                                    </a:rPr>
                                    <m:t>𝑖</m:t>
                                  </m:r>
                                  <m:r>
                                    <a:rPr lang="en-US" altLang="zh-CN" sz="2000" b="0" i="1" smtClean="0">
                                      <a:latin typeface="Cambria Math" panose="02040503050406030204" pitchFamily="18" charset="0"/>
                                      <a:ea typeface="Cambria Math" panose="02040503050406030204" pitchFamily="18" charset="0"/>
                                    </a:rPr>
                                    <m:t>=1</m:t>
                                  </m:r>
                                </m:sub>
                                <m:sup>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𝑁</m:t>
                                      </m:r>
                                    </m:e>
                                    <m:sub>
                                      <m:r>
                                        <a:rPr lang="en-US" altLang="zh-CN" sz="2000" b="0" i="1" smtClean="0">
                                          <a:latin typeface="Cambria Math" panose="02040503050406030204" pitchFamily="18" charset="0"/>
                                          <a:ea typeface="Cambria Math" panose="02040503050406030204" pitchFamily="18" charset="0"/>
                                        </a:rPr>
                                        <m:t>𝑠</m:t>
                                      </m:r>
                                    </m:sub>
                                  </m:sSub>
                                </m:sup>
                                <m:e>
                                  <m:r>
                                    <a:rPr lang="en-US" altLang="zh-CN" sz="2000" b="0" i="1" smtClean="0">
                                      <a:latin typeface="Cambria Math" panose="02040503050406030204" pitchFamily="18" charset="0"/>
                                      <a:ea typeface="Cambria Math" panose="02040503050406030204" pitchFamily="18" charset="0"/>
                                    </a:rPr>
                                    <m:t>𝐿</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𝑣</m:t>
                                          </m:r>
                                        </m:e>
                                        <m:sub>
                                          <m:r>
                                            <a:rPr lang="en-US" altLang="zh-CN" sz="2000" b="0" i="1" smtClean="0">
                                              <a:latin typeface="Cambria Math" panose="02040503050406030204" pitchFamily="18" charset="0"/>
                                              <a:ea typeface="Cambria Math" panose="02040503050406030204" pitchFamily="18" charset="0"/>
                                            </a:rPr>
                                            <m:t>𝑖</m:t>
                                          </m:r>
                                        </m:sub>
                                      </m:sSub>
                                      <m:r>
                                        <a:rPr lang="en-US" altLang="zh-CN" sz="2000" b="0" i="1" smtClean="0">
                                          <a:latin typeface="Cambria Math" panose="02040503050406030204" pitchFamily="18" charset="0"/>
                                          <a:ea typeface="Cambria Math" panose="02040503050406030204" pitchFamily="18" charset="0"/>
                                        </a:rPr>
                                        <m:t>𝑓</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𝑥</m:t>
                                              </m:r>
                                            </m:e>
                                            <m:sub>
                                              <m:r>
                                                <a:rPr lang="en-US" altLang="zh-CN" sz="2000" b="0" i="1" smtClean="0">
                                                  <a:latin typeface="Cambria Math" panose="02040503050406030204" pitchFamily="18" charset="0"/>
                                                  <a:ea typeface="Cambria Math" panose="02040503050406030204" pitchFamily="18" charset="0"/>
                                                </a:rPr>
                                                <m:t>𝑖</m:t>
                                              </m:r>
                                            </m:sub>
                                          </m:sSub>
                                        </m:e>
                                      </m:d>
                                      <m:r>
                                        <a:rPr lang="en-US" altLang="zh-CN" sz="2000" b="0" i="1" smtClean="0">
                                          <a:latin typeface="Cambria Math" panose="02040503050406030204" pitchFamily="18" charset="0"/>
                                          <a:ea typeface="Cambria Math" panose="02040503050406030204" pitchFamily="18" charset="0"/>
                                        </a:rPr>
                                        <m:t>,</m:t>
                                      </m:r>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𝑦</m:t>
                                          </m:r>
                                        </m:e>
                                        <m:sub>
                                          <m:r>
                                            <a:rPr lang="en-US" altLang="zh-CN" sz="2000" b="0" i="1" smtClean="0">
                                              <a:latin typeface="Cambria Math" panose="02040503050406030204" pitchFamily="18" charset="0"/>
                                              <a:ea typeface="Cambria Math" panose="02040503050406030204" pitchFamily="18" charset="0"/>
                                            </a:rPr>
                                            <m:t>𝑖</m:t>
                                          </m:r>
                                        </m:sub>
                                      </m:sSub>
                                    </m:e>
                                  </m:d>
                                </m:e>
                              </m:nary>
                            </m:e>
                          </m:func>
                        </m:e>
                      </m:func>
                      <m:r>
                        <a:rPr lang="en-US" altLang="zh-CN" sz="2000" b="0" i="1" smtClean="0">
                          <a:latin typeface="Cambria Math" panose="02040503050406030204" pitchFamily="18" charset="0"/>
                          <a:ea typeface="Cambria Math" panose="02040503050406030204" pitchFamily="18" charset="0"/>
                        </a:rPr>
                        <m:t>+</m:t>
                      </m:r>
                      <m:r>
                        <a:rPr lang="zh-CN" altLang="en-US" sz="2000" b="0" i="1" smtClean="0">
                          <a:latin typeface="Cambria Math" panose="02040503050406030204" pitchFamily="18" charset="0"/>
                          <a:ea typeface="Cambria Math" panose="02040503050406030204" pitchFamily="18" charset="0"/>
                        </a:rPr>
                        <m:t>𝜆</m:t>
                      </m:r>
                      <m:r>
                        <a:rPr lang="en-US" altLang="zh-CN" sz="2000" b="0" i="1" smtClean="0">
                          <a:latin typeface="Cambria Math" panose="02040503050406030204" pitchFamily="18" charset="0"/>
                          <a:ea typeface="Cambria Math" panose="02040503050406030204" pitchFamily="18" charset="0"/>
                        </a:rPr>
                        <m:t>𝑅</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𝑇</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𝐷</m:t>
                                  </m:r>
                                </m:e>
                                <m:sub>
                                  <m:r>
                                    <a:rPr lang="en-US" altLang="zh-CN" sz="2000" b="0" i="1" smtClean="0">
                                      <a:latin typeface="Cambria Math" panose="02040503050406030204" pitchFamily="18" charset="0"/>
                                      <a:ea typeface="Cambria Math" panose="02040503050406030204" pitchFamily="18" charset="0"/>
                                    </a:rPr>
                                    <m:t>𝑠</m:t>
                                  </m:r>
                                </m:sub>
                              </m:sSub>
                            </m:e>
                          </m:d>
                          <m:r>
                            <a:rPr lang="en-US" altLang="zh-CN" sz="2000" b="0" i="1" smtClean="0">
                              <a:latin typeface="Cambria Math" panose="02040503050406030204" pitchFamily="18" charset="0"/>
                              <a:ea typeface="Cambria Math" panose="02040503050406030204" pitchFamily="18" charset="0"/>
                            </a:rPr>
                            <m:t>,</m:t>
                          </m:r>
                          <m:r>
                            <a:rPr lang="en-US" altLang="zh-CN" sz="2000" b="0" i="1" smtClean="0">
                              <a:latin typeface="Cambria Math" panose="02040503050406030204" pitchFamily="18" charset="0"/>
                              <a:ea typeface="Cambria Math" panose="02040503050406030204" pitchFamily="18" charset="0"/>
                            </a:rPr>
                            <m:t>𝑇</m:t>
                          </m:r>
                          <m:d>
                            <m:dPr>
                              <m:ctrlPr>
                                <a:rPr lang="en-US" altLang="zh-CN" sz="2000" b="0" i="1" smtClean="0">
                                  <a:latin typeface="Cambria Math" panose="02040503050406030204" pitchFamily="18" charset="0"/>
                                  <a:ea typeface="Cambria Math" panose="02040503050406030204" pitchFamily="18" charset="0"/>
                                </a:rPr>
                              </m:ctrlPr>
                            </m:dPr>
                            <m:e>
                              <m:sSub>
                                <m:sSubPr>
                                  <m:ctrlPr>
                                    <a:rPr lang="en-US" altLang="zh-CN" sz="2000" b="0" i="1" smtClean="0">
                                      <a:latin typeface="Cambria Math" panose="02040503050406030204" pitchFamily="18" charset="0"/>
                                      <a:ea typeface="Cambria Math" panose="02040503050406030204" pitchFamily="18" charset="0"/>
                                    </a:rPr>
                                  </m:ctrlPr>
                                </m:sSubPr>
                                <m:e>
                                  <m:r>
                                    <a:rPr lang="en-US" altLang="zh-CN" sz="2000" b="0" i="1" smtClean="0">
                                      <a:latin typeface="Cambria Math" panose="02040503050406030204" pitchFamily="18" charset="0"/>
                                      <a:ea typeface="Cambria Math" panose="02040503050406030204" pitchFamily="18" charset="0"/>
                                    </a:rPr>
                                    <m:t>𝐷</m:t>
                                  </m:r>
                                </m:e>
                                <m:sub>
                                  <m:r>
                                    <a:rPr lang="en-US" altLang="zh-CN" sz="2000" b="0" i="1" smtClean="0">
                                      <a:latin typeface="Cambria Math" panose="02040503050406030204" pitchFamily="18" charset="0"/>
                                      <a:ea typeface="Cambria Math" panose="02040503050406030204" pitchFamily="18" charset="0"/>
                                    </a:rPr>
                                    <m:t>𝑡</m:t>
                                  </m:r>
                                </m:sub>
                              </m:sSub>
                            </m:e>
                          </m:d>
                        </m:e>
                      </m:d>
                    </m:oMath>
                  </m:oMathPara>
                </a14:m>
                <a:endParaRPr lang="zh-CN" altLang="en-US" sz="2000" dirty="0">
                  <a:latin typeface="+mn-ea"/>
                </a:endParaRPr>
              </a:p>
            </p:txBody>
          </p:sp>
        </mc:Choice>
        <mc:Fallback xmlns="">
          <p:sp>
            <p:nvSpPr>
              <p:cNvPr id="17" name="文本框 16">
                <a:extLst>
                  <a:ext uri="{FF2B5EF4-FFF2-40B4-BE49-F238E27FC236}">
                    <a16:creationId xmlns:a16="http://schemas.microsoft.com/office/drawing/2014/main" id="{8C577D3E-A24E-4CE7-8091-5268F4F13D17}"/>
                  </a:ext>
                </a:extLst>
              </p:cNvPr>
              <p:cNvSpPr txBox="1">
                <a:spLocks noRot="1" noChangeAspect="1" noMove="1" noResize="1" noEditPoints="1" noAdjustHandles="1" noChangeArrowheads="1" noChangeShapeType="1" noTextEdit="1"/>
              </p:cNvSpPr>
              <p:nvPr/>
            </p:nvSpPr>
            <p:spPr>
              <a:xfrm>
                <a:off x="4419600" y="575796"/>
                <a:ext cx="6096000" cy="957826"/>
              </a:xfrm>
              <a:prstGeom prst="rect">
                <a:avLst/>
              </a:prstGeom>
              <a:blipFill>
                <a:blip r:embed="rId11"/>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690464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基于样本的迁移方法：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4100" name="Picture 4">
            <a:extLst>
              <a:ext uri="{FF2B5EF4-FFF2-40B4-BE49-F238E27FC236}">
                <a16:creationId xmlns:a16="http://schemas.microsoft.com/office/drawing/2014/main" id="{F702471E-9DBE-410E-9920-E7277C0B04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5830" y="2466294"/>
            <a:ext cx="926121" cy="909024"/>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F286538C-B93B-425E-9DC0-226EBEE6F6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5830" y="3844638"/>
            <a:ext cx="790081" cy="1021080"/>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71EDC13D-4831-47E4-84C7-25F0701508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92352" y="2437888"/>
            <a:ext cx="1286476" cy="96583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a:extLst>
              <a:ext uri="{FF2B5EF4-FFF2-40B4-BE49-F238E27FC236}">
                <a16:creationId xmlns:a16="http://schemas.microsoft.com/office/drawing/2014/main" id="{19855DB3-24DB-437E-A3AC-D51310A17F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175" y="2339235"/>
            <a:ext cx="926120" cy="125396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2">
            <a:extLst>
              <a:ext uri="{FF2B5EF4-FFF2-40B4-BE49-F238E27FC236}">
                <a16:creationId xmlns:a16="http://schemas.microsoft.com/office/drawing/2014/main" id="{02F8199B-9223-44CF-9774-BAD49EAB00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43440" y="3844638"/>
            <a:ext cx="1286476" cy="96583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a:extLst>
              <a:ext uri="{FF2B5EF4-FFF2-40B4-BE49-F238E27FC236}">
                <a16:creationId xmlns:a16="http://schemas.microsoft.com/office/drawing/2014/main" id="{CD4F1A6D-7A66-40B2-A0FA-B6400425E9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8234" y="2557119"/>
            <a:ext cx="1038324" cy="818199"/>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BF5214C2-6F72-4535-8843-27AF41CC9983}"/>
              </a:ext>
            </a:extLst>
          </p:cNvPr>
          <p:cNvPicPr>
            <a:picLocks noChangeAspect="1"/>
          </p:cNvPicPr>
          <p:nvPr/>
        </p:nvPicPr>
        <p:blipFill>
          <a:blip r:embed="rId7"/>
          <a:stretch>
            <a:fillRect/>
          </a:stretch>
        </p:blipFill>
        <p:spPr>
          <a:xfrm>
            <a:off x="3268234" y="3888492"/>
            <a:ext cx="1038324" cy="878126"/>
          </a:xfrm>
          <a:prstGeom prst="rect">
            <a:avLst/>
          </a:prstGeom>
        </p:spPr>
      </p:pic>
      <p:pic>
        <p:nvPicPr>
          <p:cNvPr id="22" name="Picture 16">
            <a:extLst>
              <a:ext uri="{FF2B5EF4-FFF2-40B4-BE49-F238E27FC236}">
                <a16:creationId xmlns:a16="http://schemas.microsoft.com/office/drawing/2014/main" id="{2D1B481C-B355-4003-8A34-843BC9F264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78175" y="3844638"/>
            <a:ext cx="926120" cy="1253966"/>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0CA263AA-AD91-4DEE-BFBF-598A8BDFF03B}"/>
              </a:ext>
            </a:extLst>
          </p:cNvPr>
          <p:cNvSpPr txBox="1"/>
          <p:nvPr/>
        </p:nvSpPr>
        <p:spPr>
          <a:xfrm>
            <a:off x="777240" y="1583233"/>
            <a:ext cx="8260434"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solidFill>
                  <a:srgbClr val="00B050"/>
                </a:solidFill>
              </a:rPr>
              <a:t>核心思想：增大源域样本中与目标域样本差异度小的比重</a:t>
            </a:r>
            <a:endParaRPr lang="zh-CN" altLang="en-US" sz="2000" b="1" dirty="0"/>
          </a:p>
        </p:txBody>
      </p:sp>
      <p:sp>
        <p:nvSpPr>
          <p:cNvPr id="26" name="文本框 25">
            <a:extLst>
              <a:ext uri="{FF2B5EF4-FFF2-40B4-BE49-F238E27FC236}">
                <a16:creationId xmlns:a16="http://schemas.microsoft.com/office/drawing/2014/main" id="{74C9D8DB-3466-47B9-B311-7ECE8D89F8CD}"/>
              </a:ext>
            </a:extLst>
          </p:cNvPr>
          <p:cNvSpPr txBox="1"/>
          <p:nvPr/>
        </p:nvSpPr>
        <p:spPr>
          <a:xfrm>
            <a:off x="3552178" y="2014199"/>
            <a:ext cx="754380" cy="369332"/>
          </a:xfrm>
          <a:prstGeom prst="rect">
            <a:avLst/>
          </a:prstGeom>
          <a:noFill/>
        </p:spPr>
        <p:txBody>
          <a:bodyPr wrap="square">
            <a:spAutoFit/>
          </a:bodyPr>
          <a:lstStyle/>
          <a:p>
            <a:r>
              <a:rPr lang="zh-CN" altLang="en-US" dirty="0"/>
              <a:t>源域</a:t>
            </a:r>
          </a:p>
        </p:txBody>
      </p:sp>
      <p:sp>
        <p:nvSpPr>
          <p:cNvPr id="27" name="文本框 26">
            <a:extLst>
              <a:ext uri="{FF2B5EF4-FFF2-40B4-BE49-F238E27FC236}">
                <a16:creationId xmlns:a16="http://schemas.microsoft.com/office/drawing/2014/main" id="{BCAB23BA-4AB6-4135-8AF2-A1894602BF0E}"/>
              </a:ext>
            </a:extLst>
          </p:cNvPr>
          <p:cNvSpPr txBox="1"/>
          <p:nvPr/>
        </p:nvSpPr>
        <p:spPr>
          <a:xfrm>
            <a:off x="7678174" y="2014199"/>
            <a:ext cx="1029181" cy="369332"/>
          </a:xfrm>
          <a:prstGeom prst="rect">
            <a:avLst/>
          </a:prstGeom>
          <a:noFill/>
        </p:spPr>
        <p:txBody>
          <a:bodyPr wrap="square">
            <a:spAutoFit/>
          </a:bodyPr>
          <a:lstStyle/>
          <a:p>
            <a:r>
              <a:rPr lang="zh-CN" altLang="en-US" dirty="0"/>
              <a:t>目标域</a:t>
            </a:r>
          </a:p>
        </p:txBody>
      </p:sp>
      <p:cxnSp>
        <p:nvCxnSpPr>
          <p:cNvPr id="9" name="直接箭头连接符 8">
            <a:extLst>
              <a:ext uri="{FF2B5EF4-FFF2-40B4-BE49-F238E27FC236}">
                <a16:creationId xmlns:a16="http://schemas.microsoft.com/office/drawing/2014/main" id="{BBDB529A-CE66-45C0-B570-DE84AA0AFF0E}"/>
              </a:ext>
            </a:extLst>
          </p:cNvPr>
          <p:cNvCxnSpPr>
            <a:stCxn id="26" idx="3"/>
            <a:endCxn id="27" idx="1"/>
          </p:cNvCxnSpPr>
          <p:nvPr/>
        </p:nvCxnSpPr>
        <p:spPr>
          <a:xfrm>
            <a:off x="4306558" y="2198865"/>
            <a:ext cx="337161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5959D98C-F2F6-4FBE-AEBE-126B2AC21742}"/>
              </a:ext>
            </a:extLst>
          </p:cNvPr>
          <p:cNvCxnSpPr>
            <a:cxnSpLocks/>
          </p:cNvCxnSpPr>
          <p:nvPr/>
        </p:nvCxnSpPr>
        <p:spPr>
          <a:xfrm>
            <a:off x="6638278" y="3590104"/>
            <a:ext cx="82701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5CC08FC4-6EF9-417B-8D4D-BCECC4ECE10B}"/>
              </a:ext>
            </a:extLst>
          </p:cNvPr>
          <p:cNvGrpSpPr/>
          <p:nvPr/>
        </p:nvGrpSpPr>
        <p:grpSpPr>
          <a:xfrm>
            <a:off x="3756770" y="5250273"/>
            <a:ext cx="549788" cy="879190"/>
            <a:chOff x="1854974" y="5224665"/>
            <a:chExt cx="205203" cy="633605"/>
          </a:xfrm>
        </p:grpSpPr>
        <p:cxnSp>
          <p:nvCxnSpPr>
            <p:cNvPr id="23" name="直接连接符 22">
              <a:extLst>
                <a:ext uri="{FF2B5EF4-FFF2-40B4-BE49-F238E27FC236}">
                  <a16:creationId xmlns:a16="http://schemas.microsoft.com/office/drawing/2014/main" id="{DB71D939-43FD-4111-B3B0-A96DD9B28D92}"/>
                </a:ext>
              </a:extLst>
            </p:cNvPr>
            <p:cNvCxnSpPr>
              <a:cxnSpLocks/>
            </p:cNvCxnSpPr>
            <p:nvPr/>
          </p:nvCxnSpPr>
          <p:spPr>
            <a:xfrm flipH="1">
              <a:off x="1854978" y="5224665"/>
              <a:ext cx="205199" cy="316802"/>
            </a:xfrm>
            <a:prstGeom prst="line">
              <a:avLst/>
            </a:prstGeom>
            <a:ln w="158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C300BFE6-EB2B-4C11-B028-08131AA7BF69}"/>
                </a:ext>
              </a:extLst>
            </p:cNvPr>
            <p:cNvCxnSpPr>
              <a:cxnSpLocks/>
            </p:cNvCxnSpPr>
            <p:nvPr/>
          </p:nvCxnSpPr>
          <p:spPr>
            <a:xfrm flipH="1" flipV="1">
              <a:off x="1854974" y="5541468"/>
              <a:ext cx="205199" cy="316802"/>
            </a:xfrm>
            <a:prstGeom prst="line">
              <a:avLst/>
            </a:prstGeom>
            <a:ln w="15875"/>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50" name="文本框 49">
                <a:extLst>
                  <a:ext uri="{FF2B5EF4-FFF2-40B4-BE49-F238E27FC236}">
                    <a16:creationId xmlns:a16="http://schemas.microsoft.com/office/drawing/2014/main" id="{BD2EE091-C004-49C7-92EF-51B2DE1B1719}"/>
                  </a:ext>
                </a:extLst>
              </p:cNvPr>
              <p:cNvSpPr txBox="1"/>
              <p:nvPr/>
            </p:nvSpPr>
            <p:spPr>
              <a:xfrm>
                <a:off x="4306558" y="5098604"/>
                <a:ext cx="6096000" cy="400110"/>
              </a:xfrm>
              <a:prstGeom prst="rect">
                <a:avLst/>
              </a:prstGeom>
              <a:noFill/>
            </p:spPr>
            <p:txBody>
              <a:bodyPr wrap="square">
                <a:spAutoFit/>
              </a:bodyPr>
              <a:lstStyle/>
              <a:p>
                <a:r>
                  <a:rPr lang="zh-CN" altLang="zh-CN" sz="2000" dirty="0">
                    <a:effectLst/>
                    <a:latin typeface="微软雅黑" panose="020B0503020204020204" pitchFamily="34" charset="-122"/>
                    <a:ea typeface="微软雅黑" panose="020B0503020204020204" pitchFamily="34" charset="-122"/>
                    <a:cs typeface="Times New Roman" panose="02020603050405020304" pitchFamily="18" charset="0"/>
                  </a:rPr>
                  <a:t>样本选择法</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 </m:t>
                        </m:r>
                      </m:sub>
                    </m:sSub>
                    <m:r>
                      <a:rPr lang="en-US" altLang="zh-CN" sz="2000" b="0" i="1" smtClean="0">
                        <a:latin typeface="Cambria Math" panose="02040503050406030204" pitchFamily="18" charset="0"/>
                        <a:ea typeface="Cambria Math" panose="02040503050406030204" pitchFamily="18" charset="0"/>
                      </a:rPr>
                      <m:t>∈</m:t>
                    </m:r>
                    <m:d>
                      <m:dPr>
                        <m:begChr m:val="{"/>
                        <m:endChr m:val="}"/>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0,1</m:t>
                        </m:r>
                      </m:e>
                    </m:d>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50" name="文本框 49">
                <a:extLst>
                  <a:ext uri="{FF2B5EF4-FFF2-40B4-BE49-F238E27FC236}">
                    <a16:creationId xmlns:a16="http://schemas.microsoft.com/office/drawing/2014/main" id="{BD2EE091-C004-49C7-92EF-51B2DE1B1719}"/>
                  </a:ext>
                </a:extLst>
              </p:cNvPr>
              <p:cNvSpPr txBox="1">
                <a:spLocks noRot="1" noChangeAspect="1" noMove="1" noResize="1" noEditPoints="1" noAdjustHandles="1" noChangeArrowheads="1" noChangeShapeType="1" noTextEdit="1"/>
              </p:cNvSpPr>
              <p:nvPr/>
            </p:nvSpPr>
            <p:spPr>
              <a:xfrm>
                <a:off x="4306558" y="5098604"/>
                <a:ext cx="6096000" cy="400110"/>
              </a:xfrm>
              <a:prstGeom prst="rect">
                <a:avLst/>
              </a:prstGeom>
              <a:blipFill>
                <a:blip r:embed="rId8"/>
                <a:stretch>
                  <a:fillRect l="-1000"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58AD07B8-EFC1-4AD6-9C4A-BC383414C864}"/>
                  </a:ext>
                </a:extLst>
              </p:cNvPr>
              <p:cNvSpPr txBox="1"/>
              <p:nvPr/>
            </p:nvSpPr>
            <p:spPr>
              <a:xfrm>
                <a:off x="4306558" y="5871190"/>
                <a:ext cx="6096000" cy="400110"/>
              </a:xfrm>
              <a:prstGeom prst="rect">
                <a:avLst/>
              </a:prstGeom>
              <a:noFill/>
            </p:spPr>
            <p:txBody>
              <a:bodyPr wrap="square">
                <a:spAutoFit/>
              </a:bodyPr>
              <a:lstStyle/>
              <a:p>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权重自适应法</a:t>
                </a:r>
                <a:r>
                  <a:rPr lang="zh-CN" altLang="en-US" sz="20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dirty="0"/>
                  <a:t> </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 </m:t>
                        </m:r>
                      </m:sub>
                    </m:sSub>
                    <m:r>
                      <a:rPr lang="en-US" altLang="zh-CN" sz="2000" b="0" i="1" smtClean="0">
                        <a:latin typeface="Cambria Math" panose="02040503050406030204" pitchFamily="18" charset="0"/>
                        <a:ea typeface="Cambria Math" panose="02040503050406030204" pitchFamily="18" charset="0"/>
                      </a:rPr>
                      <m:t>∈[0,1]</m:t>
                    </m:r>
                  </m:oMath>
                </a14:m>
                <a:endParaRPr lang="zh-CN" altLang="en-US" sz="2000" dirty="0">
                  <a:latin typeface="微软雅黑" panose="020B0503020204020204" pitchFamily="34" charset="-122"/>
                  <a:ea typeface="微软雅黑" panose="020B0503020204020204" pitchFamily="34" charset="-122"/>
                </a:endParaRPr>
              </a:p>
            </p:txBody>
          </p:sp>
        </mc:Choice>
        <mc:Fallback xmlns="">
          <p:sp>
            <p:nvSpPr>
              <p:cNvPr id="51" name="文本框 50">
                <a:extLst>
                  <a:ext uri="{FF2B5EF4-FFF2-40B4-BE49-F238E27FC236}">
                    <a16:creationId xmlns:a16="http://schemas.microsoft.com/office/drawing/2014/main" id="{58AD07B8-EFC1-4AD6-9C4A-BC383414C864}"/>
                  </a:ext>
                </a:extLst>
              </p:cNvPr>
              <p:cNvSpPr txBox="1">
                <a:spLocks noRot="1" noChangeAspect="1" noMove="1" noResize="1" noEditPoints="1" noAdjustHandles="1" noChangeArrowheads="1" noChangeShapeType="1" noTextEdit="1"/>
              </p:cNvSpPr>
              <p:nvPr/>
            </p:nvSpPr>
            <p:spPr>
              <a:xfrm>
                <a:off x="4306558" y="5871190"/>
                <a:ext cx="6096000" cy="400110"/>
              </a:xfrm>
              <a:prstGeom prst="rect">
                <a:avLst/>
              </a:prstGeom>
              <a:blipFill>
                <a:blip r:embed="rId9"/>
                <a:stretch>
                  <a:fillRect l="-1000" t="-7576"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2" name="文本框 51">
                <a:extLst>
                  <a:ext uri="{FF2B5EF4-FFF2-40B4-BE49-F238E27FC236}">
                    <a16:creationId xmlns:a16="http://schemas.microsoft.com/office/drawing/2014/main" id="{324A519B-E557-4308-AFB7-D97A2DA3EE15}"/>
                  </a:ext>
                </a:extLst>
              </p:cNvPr>
              <p:cNvSpPr txBox="1"/>
              <p:nvPr/>
            </p:nvSpPr>
            <p:spPr>
              <a:xfrm>
                <a:off x="1142346" y="5471080"/>
                <a:ext cx="2819210" cy="400110"/>
              </a:xfrm>
              <a:prstGeom prst="rect">
                <a:avLst/>
              </a:prstGeom>
              <a:noFill/>
            </p:spPr>
            <p:txBody>
              <a:bodyPr wrap="square">
                <a:spAutoFit/>
              </a:bodyPr>
              <a:lstStyle/>
              <a:p>
                <a:r>
                  <a:rPr lang="zh-CN" altLang="en-US" sz="2000" dirty="0">
                    <a:effectLst/>
                    <a:latin typeface="+mn-ea"/>
                    <a:cs typeface="Times New Roman" panose="02020603050405020304" pitchFamily="18" charset="0"/>
                  </a:rPr>
                  <a:t>根据</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 </m:t>
                        </m:r>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r>
                          <a:rPr lang="en-US" altLang="zh-CN" sz="2000" b="0" i="1" smtClean="0">
                            <a:latin typeface="Cambria Math" panose="02040503050406030204" pitchFamily="18" charset="0"/>
                          </a:rPr>
                          <m:t> </m:t>
                        </m:r>
                      </m:sub>
                    </m:sSub>
                  </m:oMath>
                </a14:m>
                <a:r>
                  <a:rPr lang="zh-CN" altLang="en-US" sz="2000" dirty="0">
                    <a:latin typeface="+mn-ea"/>
                  </a:rPr>
                  <a:t>取值范围划分</a:t>
                </a:r>
              </a:p>
            </p:txBody>
          </p:sp>
        </mc:Choice>
        <mc:Fallback xmlns="">
          <p:sp>
            <p:nvSpPr>
              <p:cNvPr id="52" name="文本框 51">
                <a:extLst>
                  <a:ext uri="{FF2B5EF4-FFF2-40B4-BE49-F238E27FC236}">
                    <a16:creationId xmlns:a16="http://schemas.microsoft.com/office/drawing/2014/main" id="{324A519B-E557-4308-AFB7-D97A2DA3EE15}"/>
                  </a:ext>
                </a:extLst>
              </p:cNvPr>
              <p:cNvSpPr txBox="1">
                <a:spLocks noRot="1" noChangeAspect="1" noMove="1" noResize="1" noEditPoints="1" noAdjustHandles="1" noChangeArrowheads="1" noChangeShapeType="1" noTextEdit="1"/>
              </p:cNvSpPr>
              <p:nvPr/>
            </p:nvSpPr>
            <p:spPr>
              <a:xfrm>
                <a:off x="1142346" y="5471080"/>
                <a:ext cx="2819210" cy="400110"/>
              </a:xfrm>
              <a:prstGeom prst="rect">
                <a:avLst/>
              </a:prstGeom>
              <a:blipFill>
                <a:blip r:embed="rId10"/>
                <a:stretch>
                  <a:fillRect l="-2160" t="-7576" b="-2575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91196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4108"/>
                                        </p:tgtEl>
                                      </p:cBhvr>
                                      <p:by x="150000" y="150000"/>
                                    </p:animScale>
                                  </p:childTnLst>
                                </p:cTn>
                              </p:par>
                              <p:par>
                                <p:cTn id="7" presetID="6" presetClass="emph" presetSubtype="0" fill="hold" nodeType="withEffect">
                                  <p:stCondLst>
                                    <p:cond delay="0"/>
                                  </p:stCondLst>
                                  <p:childTnLst>
                                    <p:animScale>
                                      <p:cBhvr>
                                        <p:cTn id="8"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基于特征的迁移方法：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24" name="文本框 23">
            <a:extLst>
              <a:ext uri="{FF2B5EF4-FFF2-40B4-BE49-F238E27FC236}">
                <a16:creationId xmlns:a16="http://schemas.microsoft.com/office/drawing/2014/main" id="{0CA263AA-AD91-4DEE-BFBF-598A8BDFF03B}"/>
              </a:ext>
            </a:extLst>
          </p:cNvPr>
          <p:cNvSpPr txBox="1"/>
          <p:nvPr/>
        </p:nvSpPr>
        <p:spPr>
          <a:xfrm>
            <a:off x="809137" y="1889233"/>
            <a:ext cx="10822881" cy="96071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70C0"/>
                </a:solidFill>
              </a:rPr>
              <a:t>将源域和目标域的差异性视为两个域内样本数据的概率分布的差异性进行研究，根据采用显式或隐式的距离度量分为两类</a:t>
            </a:r>
          </a:p>
        </p:txBody>
      </p:sp>
      <p:sp>
        <p:nvSpPr>
          <p:cNvPr id="25" name="文本框 24">
            <a:extLst>
              <a:ext uri="{FF2B5EF4-FFF2-40B4-BE49-F238E27FC236}">
                <a16:creationId xmlns:a16="http://schemas.microsoft.com/office/drawing/2014/main" id="{81824A7D-2A7A-4473-8D0B-9863B7476B47}"/>
              </a:ext>
            </a:extLst>
          </p:cNvPr>
          <p:cNvSpPr txBox="1"/>
          <p:nvPr/>
        </p:nvSpPr>
        <p:spPr>
          <a:xfrm>
            <a:off x="1337044" y="3349784"/>
            <a:ext cx="10061058" cy="96071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t>显式度量：由预定义好的距离公式产生的度量，具有特定形式，常用的距离度量有欧式距离、闵可夫斯基距离、马氏距离、余弦相似度等</a:t>
            </a:r>
          </a:p>
        </p:txBody>
      </p:sp>
      <p:sp>
        <p:nvSpPr>
          <p:cNvPr id="28" name="文本框 27">
            <a:extLst>
              <a:ext uri="{FF2B5EF4-FFF2-40B4-BE49-F238E27FC236}">
                <a16:creationId xmlns:a16="http://schemas.microsoft.com/office/drawing/2014/main" id="{A97BAC52-5C9F-4819-834D-B2396FD7C2C5}"/>
              </a:ext>
            </a:extLst>
          </p:cNvPr>
          <p:cNvSpPr txBox="1"/>
          <p:nvPr/>
        </p:nvSpPr>
        <p:spPr>
          <a:xfrm>
            <a:off x="1337044" y="4722259"/>
            <a:ext cx="10061058" cy="96071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2000" dirty="0"/>
              <a:t>隐式度量：并非预先定义好的，而是可以在数据中动态学习的、更适合数据分布的度量</a:t>
            </a:r>
          </a:p>
        </p:txBody>
      </p:sp>
    </p:spTree>
    <p:extLst>
      <p:ext uri="{BB962C8B-B14F-4D97-AF65-F5344CB8AC3E}">
        <p14:creationId xmlns:p14="http://schemas.microsoft.com/office/powerpoint/2010/main" val="18030674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基于特征的迁移方法：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7" name="文本框 6">
            <a:extLst>
              <a:ext uri="{FF2B5EF4-FFF2-40B4-BE49-F238E27FC236}">
                <a16:creationId xmlns:a16="http://schemas.microsoft.com/office/drawing/2014/main" id="{431876BB-BDC4-4868-A79E-8BE3A97533DC}"/>
              </a:ext>
            </a:extLst>
          </p:cNvPr>
          <p:cNvSpPr txBox="1"/>
          <p:nvPr/>
        </p:nvSpPr>
        <p:spPr>
          <a:xfrm>
            <a:off x="809137" y="1676582"/>
            <a:ext cx="10822881" cy="45621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b="1" dirty="0">
                <a:solidFill>
                  <a:srgbClr val="00B050"/>
                </a:solidFill>
              </a:rPr>
              <a:t>迁移学习中使用最广泛的距离度量之一 </a:t>
            </a:r>
            <a:r>
              <a:rPr lang="en-US" altLang="zh-CN" b="1" dirty="0">
                <a:solidFill>
                  <a:srgbClr val="00B050"/>
                </a:solidFill>
              </a:rPr>
              <a:t>—— </a:t>
            </a:r>
            <a:r>
              <a:rPr lang="zh-CN" altLang="en-US" b="1" dirty="0">
                <a:solidFill>
                  <a:srgbClr val="00B050"/>
                </a:solidFill>
              </a:rPr>
              <a:t>最大均值差异（</a:t>
            </a:r>
            <a:r>
              <a:rPr lang="en-US" altLang="zh-CN" b="1" dirty="0">
                <a:solidFill>
                  <a:srgbClr val="00B050"/>
                </a:solidFill>
              </a:rPr>
              <a:t>Maximum Mean Discrepancy</a:t>
            </a:r>
            <a:r>
              <a:rPr lang="zh-CN" altLang="en-US" b="1" dirty="0">
                <a:solidFill>
                  <a:srgbClr val="00B050"/>
                </a:solidFill>
              </a:rPr>
              <a:t>，</a:t>
            </a:r>
            <a:r>
              <a:rPr lang="en-US" altLang="zh-CN" b="1" dirty="0">
                <a:solidFill>
                  <a:srgbClr val="00B050"/>
                </a:solidFill>
              </a:rPr>
              <a:t>MMD</a:t>
            </a:r>
            <a:r>
              <a:rPr lang="zh-CN" altLang="en-US" b="1" dirty="0">
                <a:solidFill>
                  <a:srgbClr val="00B050"/>
                </a:solidFill>
              </a:rPr>
              <a:t>）</a:t>
            </a:r>
          </a:p>
        </p:txBody>
      </p:sp>
      <p:pic>
        <p:nvPicPr>
          <p:cNvPr id="9" name="图片 8">
            <a:extLst>
              <a:ext uri="{FF2B5EF4-FFF2-40B4-BE49-F238E27FC236}">
                <a16:creationId xmlns:a16="http://schemas.microsoft.com/office/drawing/2014/main" id="{22101D74-B3EB-4EDF-B4F1-41919E9913FA}"/>
              </a:ext>
            </a:extLst>
          </p:cNvPr>
          <p:cNvPicPr>
            <a:picLocks noChangeAspect="1"/>
          </p:cNvPicPr>
          <p:nvPr/>
        </p:nvPicPr>
        <p:blipFill>
          <a:blip r:embed="rId2"/>
          <a:stretch>
            <a:fillRect/>
          </a:stretch>
        </p:blipFill>
        <p:spPr>
          <a:xfrm>
            <a:off x="2985406" y="2371191"/>
            <a:ext cx="5346979" cy="1286407"/>
          </a:xfrm>
          <a:prstGeom prst="rect">
            <a:avLst/>
          </a:prstGeom>
        </p:spPr>
      </p:pic>
      <p:sp>
        <p:nvSpPr>
          <p:cNvPr id="10" name="矩形 9">
            <a:extLst>
              <a:ext uri="{FF2B5EF4-FFF2-40B4-BE49-F238E27FC236}">
                <a16:creationId xmlns:a16="http://schemas.microsoft.com/office/drawing/2014/main" id="{B12D1725-5014-4EB5-8170-8E979BC4AB5A}"/>
              </a:ext>
            </a:extLst>
          </p:cNvPr>
          <p:cNvSpPr/>
          <p:nvPr/>
        </p:nvSpPr>
        <p:spPr>
          <a:xfrm>
            <a:off x="2696276" y="5535157"/>
            <a:ext cx="7836097" cy="400110"/>
          </a:xfrm>
          <a:prstGeom prst="rect">
            <a:avLst/>
          </a:prstGeom>
        </p:spPr>
        <p:txBody>
          <a:bodyPr wrap="square">
            <a:spAutoFit/>
          </a:bodyPr>
          <a:lstStyle/>
          <a:p>
            <a:r>
              <a:rPr lang="zh-CN" altLang="en-US" sz="2000" dirty="0">
                <a:solidFill>
                  <a:schemeClr val="accent1"/>
                </a:solidFill>
                <a:latin typeface="+mn-ea"/>
              </a:rPr>
              <a:t>直观解释：计算两个集合中样本的特征变换后分布之前的距离</a:t>
            </a:r>
            <a:endParaRPr lang="zh-CN" altLang="en-US" sz="2000" dirty="0"/>
          </a:p>
        </p:txBody>
      </p:sp>
      <p:cxnSp>
        <p:nvCxnSpPr>
          <p:cNvPr id="11" name="直接连接符 10">
            <a:extLst>
              <a:ext uri="{FF2B5EF4-FFF2-40B4-BE49-F238E27FC236}">
                <a16:creationId xmlns:a16="http://schemas.microsoft.com/office/drawing/2014/main" id="{5FF54528-E82A-4694-B3EF-1D7829B999F1}"/>
              </a:ext>
            </a:extLst>
          </p:cNvPr>
          <p:cNvCxnSpPr>
            <a:cxnSpLocks/>
          </p:cNvCxnSpPr>
          <p:nvPr/>
        </p:nvCxnSpPr>
        <p:spPr>
          <a:xfrm>
            <a:off x="5861970" y="3314041"/>
            <a:ext cx="75235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219B2EB-FD7A-45F0-85BE-7AADD2F58E76}"/>
              </a:ext>
            </a:extLst>
          </p:cNvPr>
          <p:cNvCxnSpPr>
            <a:cxnSpLocks/>
          </p:cNvCxnSpPr>
          <p:nvPr/>
        </p:nvCxnSpPr>
        <p:spPr>
          <a:xfrm>
            <a:off x="4255201" y="3314041"/>
            <a:ext cx="7155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C43EA80-209F-4218-8513-BC0428323948}"/>
              </a:ext>
            </a:extLst>
          </p:cNvPr>
          <p:cNvCxnSpPr>
            <a:cxnSpLocks/>
          </p:cNvCxnSpPr>
          <p:nvPr/>
        </p:nvCxnSpPr>
        <p:spPr>
          <a:xfrm>
            <a:off x="4370949" y="3385918"/>
            <a:ext cx="0" cy="4739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40CB5AB6-BD67-4479-9E93-993CA017C201}"/>
                  </a:ext>
                </a:extLst>
              </p:cNvPr>
              <p:cNvSpPr/>
              <p:nvPr/>
            </p:nvSpPr>
            <p:spPr>
              <a:xfrm>
                <a:off x="2413959" y="3910301"/>
                <a:ext cx="2285434" cy="400110"/>
              </a:xfrm>
              <a:prstGeom prst="rect">
                <a:avLst/>
              </a:prstGeom>
            </p:spPr>
            <p:txBody>
              <a:bodyPr wrap="none">
                <a:spAutoFit/>
              </a:bodyPr>
              <a:lstStyle/>
              <a:p>
                <a14:m>
                  <m:oMath xmlns:m="http://schemas.openxmlformats.org/officeDocument/2006/math">
                    <m:r>
                      <a:rPr lang="en-US" altLang="zh-CN" sz="2000" b="0" i="1" smtClean="0">
                        <a:latin typeface="Cambria Math" panose="02040503050406030204" pitchFamily="18" charset="0"/>
                      </a:rPr>
                      <m:t>𝐴</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𝐵</m:t>
                    </m:r>
                  </m:oMath>
                </a14:m>
                <a:r>
                  <a:rPr lang="en-US" altLang="zh-CN" sz="2000" dirty="0">
                    <a:latin typeface="+mn-ea"/>
                  </a:rPr>
                  <a:t>: </a:t>
                </a:r>
                <a:r>
                  <a:rPr lang="zh-CN" altLang="en-US" sz="2000" dirty="0">
                    <a:latin typeface="+mn-ea"/>
                  </a:rPr>
                  <a:t>两个样本集合</a:t>
                </a:r>
              </a:p>
            </p:txBody>
          </p:sp>
        </mc:Choice>
        <mc:Fallback xmlns="">
          <p:sp>
            <p:nvSpPr>
              <p:cNvPr id="15" name="矩形 14">
                <a:extLst>
                  <a:ext uri="{FF2B5EF4-FFF2-40B4-BE49-F238E27FC236}">
                    <a16:creationId xmlns:a16="http://schemas.microsoft.com/office/drawing/2014/main" id="{40CB5AB6-BD67-4479-9E93-993CA017C201}"/>
                  </a:ext>
                </a:extLst>
              </p:cNvPr>
              <p:cNvSpPr>
                <a:spLocks noRot="1" noChangeAspect="1" noMove="1" noResize="1" noEditPoints="1" noAdjustHandles="1" noChangeArrowheads="1" noChangeShapeType="1" noTextEdit="1"/>
              </p:cNvSpPr>
              <p:nvPr/>
            </p:nvSpPr>
            <p:spPr>
              <a:xfrm>
                <a:off x="2413959" y="3910301"/>
                <a:ext cx="2285434" cy="400110"/>
              </a:xfrm>
              <a:prstGeom prst="rect">
                <a:avLst/>
              </a:prstGeom>
              <a:blipFill>
                <a:blip r:embed="rId3"/>
                <a:stretch>
                  <a:fillRect t="-7576" r="-2667" b="-25758"/>
                </a:stretch>
              </a:blipFill>
            </p:spPr>
            <p:txBody>
              <a:bodyPr/>
              <a:lstStyle/>
              <a:p>
                <a:r>
                  <a:rPr lang="zh-CN" altLang="en-US">
                    <a:noFill/>
                  </a:rPr>
                  <a:t> </a:t>
                </a:r>
              </a:p>
            </p:txBody>
          </p:sp>
        </mc:Fallback>
      </mc:AlternateContent>
      <p:cxnSp>
        <p:nvCxnSpPr>
          <p:cNvPr id="16" name="直接箭头连接符 15">
            <a:extLst>
              <a:ext uri="{FF2B5EF4-FFF2-40B4-BE49-F238E27FC236}">
                <a16:creationId xmlns:a16="http://schemas.microsoft.com/office/drawing/2014/main" id="{ABEDC763-1047-455B-BC9A-2554B29C1A40}"/>
              </a:ext>
            </a:extLst>
          </p:cNvPr>
          <p:cNvCxnSpPr>
            <a:cxnSpLocks/>
          </p:cNvCxnSpPr>
          <p:nvPr/>
        </p:nvCxnSpPr>
        <p:spPr>
          <a:xfrm>
            <a:off x="6214997" y="3385918"/>
            <a:ext cx="0" cy="4739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5E7B68D0-495F-4CEE-8089-54F53A66AFC9}"/>
                  </a:ext>
                </a:extLst>
              </p:cNvPr>
              <p:cNvSpPr/>
              <p:nvPr/>
            </p:nvSpPr>
            <p:spPr>
              <a:xfrm>
                <a:off x="4767576" y="3910301"/>
                <a:ext cx="2240037" cy="400110"/>
              </a:xfrm>
              <a:prstGeom prst="rect">
                <a:avLst/>
              </a:prstGeom>
            </p:spPr>
            <p:txBody>
              <a:bodyPr wrap="none">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𝑎</m:t>
                        </m:r>
                      </m:e>
                      <m:sub>
                        <m:r>
                          <a:rPr lang="en-US" altLang="zh-CN" sz="2000" b="0" i="1" smtClean="0">
                            <a:latin typeface="Cambria Math" panose="02040503050406030204" pitchFamily="18" charset="0"/>
                          </a:rPr>
                          <m:t>𝑖</m:t>
                        </m:r>
                      </m:sub>
                    </m:sSub>
                  </m:oMath>
                </a14:m>
                <a:r>
                  <a:rPr lang="en-US" altLang="zh-CN" sz="2000" dirty="0"/>
                  <a:t>: </a:t>
                </a:r>
                <a:r>
                  <a:rPr lang="zh-CN" altLang="en-US" sz="2000" dirty="0"/>
                  <a:t>集合</a:t>
                </a:r>
                <a14:m>
                  <m:oMath xmlns:m="http://schemas.openxmlformats.org/officeDocument/2006/math">
                    <m:r>
                      <a:rPr lang="en-US" altLang="zh-CN" sz="2000" i="1">
                        <a:latin typeface="Cambria Math" panose="02040503050406030204" pitchFamily="18" charset="0"/>
                      </a:rPr>
                      <m:t>𝐴</m:t>
                    </m:r>
                  </m:oMath>
                </a14:m>
                <a:r>
                  <a:rPr lang="zh-CN" altLang="en-US" sz="2000" dirty="0"/>
                  <a:t>中的样本</a:t>
                </a:r>
              </a:p>
            </p:txBody>
          </p:sp>
        </mc:Choice>
        <mc:Fallback xmlns="">
          <p:sp>
            <p:nvSpPr>
              <p:cNvPr id="17" name="矩形 16">
                <a:extLst>
                  <a:ext uri="{FF2B5EF4-FFF2-40B4-BE49-F238E27FC236}">
                    <a16:creationId xmlns:a16="http://schemas.microsoft.com/office/drawing/2014/main" id="{5E7B68D0-495F-4CEE-8089-54F53A66AFC9}"/>
                  </a:ext>
                </a:extLst>
              </p:cNvPr>
              <p:cNvSpPr>
                <a:spLocks noRot="1" noChangeAspect="1" noMove="1" noResize="1" noEditPoints="1" noAdjustHandles="1" noChangeArrowheads="1" noChangeShapeType="1" noTextEdit="1"/>
              </p:cNvSpPr>
              <p:nvPr/>
            </p:nvSpPr>
            <p:spPr>
              <a:xfrm>
                <a:off x="4767576" y="3910301"/>
                <a:ext cx="2240037" cy="400110"/>
              </a:xfrm>
              <a:prstGeom prst="rect">
                <a:avLst/>
              </a:prstGeom>
              <a:blipFill>
                <a:blip r:embed="rId4"/>
                <a:stretch>
                  <a:fillRect t="-7576" r="-2717"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805DFA77-C864-47F3-9F8E-0017CD864608}"/>
                  </a:ext>
                </a:extLst>
              </p:cNvPr>
              <p:cNvSpPr/>
              <p:nvPr/>
            </p:nvSpPr>
            <p:spPr>
              <a:xfrm>
                <a:off x="4767576" y="4440499"/>
                <a:ext cx="2030428" cy="400110"/>
              </a:xfrm>
              <a:prstGeom prst="rect">
                <a:avLst/>
              </a:prstGeom>
            </p:spPr>
            <p:txBody>
              <a:bodyPr wrap="none">
                <a:spAutoFit/>
              </a:bodyPr>
              <a:lstStyle/>
              <a:p>
                <a14:m>
                  <m:oMath xmlns:m="http://schemas.openxmlformats.org/officeDocument/2006/math">
                    <m:r>
                      <a:rPr lang="zh-CN" altLang="en-US" sz="2000" i="1" smtClean="0">
                        <a:latin typeface="Cambria Math" panose="02040503050406030204" pitchFamily="18" charset="0"/>
                      </a:rPr>
                      <m:t>𝜙</m:t>
                    </m:r>
                  </m:oMath>
                </a14:m>
                <a:r>
                  <a:rPr lang="en-US" altLang="zh-CN" sz="2000" dirty="0"/>
                  <a:t>: </a:t>
                </a:r>
                <a:r>
                  <a:rPr lang="zh-CN" altLang="en-US" sz="2000" dirty="0"/>
                  <a:t>特征映射函数</a:t>
                </a:r>
              </a:p>
            </p:txBody>
          </p:sp>
        </mc:Choice>
        <mc:Fallback xmlns="">
          <p:sp>
            <p:nvSpPr>
              <p:cNvPr id="18" name="矩形 17">
                <a:extLst>
                  <a:ext uri="{FF2B5EF4-FFF2-40B4-BE49-F238E27FC236}">
                    <a16:creationId xmlns:a16="http://schemas.microsoft.com/office/drawing/2014/main" id="{805DFA77-C864-47F3-9F8E-0017CD864608}"/>
                  </a:ext>
                </a:extLst>
              </p:cNvPr>
              <p:cNvSpPr>
                <a:spLocks noRot="1" noChangeAspect="1" noMove="1" noResize="1" noEditPoints="1" noAdjustHandles="1" noChangeArrowheads="1" noChangeShapeType="1" noTextEdit="1"/>
              </p:cNvSpPr>
              <p:nvPr/>
            </p:nvSpPr>
            <p:spPr>
              <a:xfrm>
                <a:off x="4767576" y="4440499"/>
                <a:ext cx="2030428" cy="400110"/>
              </a:xfrm>
              <a:prstGeom prst="rect">
                <a:avLst/>
              </a:prstGeom>
              <a:blipFill>
                <a:blip r:embed="rId5"/>
                <a:stretch>
                  <a:fillRect l="-1201" t="-7576" r="-3003"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B2A839CD-BC59-4DC7-A335-7265583CE3A9}"/>
                  </a:ext>
                </a:extLst>
              </p:cNvPr>
              <p:cNvSpPr/>
              <p:nvPr/>
            </p:nvSpPr>
            <p:spPr>
              <a:xfrm>
                <a:off x="4767576" y="4970697"/>
                <a:ext cx="2508251" cy="400110"/>
              </a:xfrm>
              <a:prstGeom prst="rect">
                <a:avLst/>
              </a:prstGeom>
            </p:spPr>
            <p:txBody>
              <a:bodyPr wrap="none">
                <a:spAutoFit/>
              </a:bodyPr>
              <a:lstStyle/>
              <a:p>
                <a14:m>
                  <m:oMath xmlns:m="http://schemas.openxmlformats.org/officeDocument/2006/math">
                    <m:r>
                      <a:rPr lang="zh-CN" altLang="en-US" sz="2000" i="1">
                        <a:latin typeface="Cambria Math" panose="02040503050406030204" pitchFamily="18" charset="0"/>
                      </a:rPr>
                      <m:t>𝜙</m:t>
                    </m:r>
                    <m:d>
                      <m:dPr>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e>
                    </m:d>
                  </m:oMath>
                </a14:m>
                <a:r>
                  <a:rPr lang="en-US" altLang="zh-CN" sz="2000" dirty="0"/>
                  <a:t>:  </a:t>
                </a:r>
                <a:r>
                  <a:rPr lang="zh-CN" altLang="en-US" sz="2000" dirty="0"/>
                  <a:t>样本</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𝑎</m:t>
                        </m:r>
                      </m:e>
                      <m:sub>
                        <m:r>
                          <a:rPr lang="en-US" altLang="zh-CN" sz="2000" i="1">
                            <a:latin typeface="Cambria Math" panose="02040503050406030204" pitchFamily="18" charset="0"/>
                          </a:rPr>
                          <m:t>𝑖</m:t>
                        </m:r>
                      </m:sub>
                    </m:sSub>
                  </m:oMath>
                </a14:m>
                <a:r>
                  <a:rPr lang="zh-CN" altLang="en-US" sz="2000" dirty="0"/>
                  <a:t>的特征</a:t>
                </a:r>
              </a:p>
            </p:txBody>
          </p:sp>
        </mc:Choice>
        <mc:Fallback xmlns="">
          <p:sp>
            <p:nvSpPr>
              <p:cNvPr id="19" name="矩形 18">
                <a:extLst>
                  <a:ext uri="{FF2B5EF4-FFF2-40B4-BE49-F238E27FC236}">
                    <a16:creationId xmlns:a16="http://schemas.microsoft.com/office/drawing/2014/main" id="{B2A839CD-BC59-4DC7-A335-7265583CE3A9}"/>
                  </a:ext>
                </a:extLst>
              </p:cNvPr>
              <p:cNvSpPr>
                <a:spLocks noRot="1" noChangeAspect="1" noMove="1" noResize="1" noEditPoints="1" noAdjustHandles="1" noChangeArrowheads="1" noChangeShapeType="1" noTextEdit="1"/>
              </p:cNvSpPr>
              <p:nvPr/>
            </p:nvSpPr>
            <p:spPr>
              <a:xfrm>
                <a:off x="4767576" y="4970697"/>
                <a:ext cx="2508251" cy="400110"/>
              </a:xfrm>
              <a:prstGeom prst="rect">
                <a:avLst/>
              </a:prstGeom>
              <a:blipFill>
                <a:blip r:embed="rId6"/>
                <a:stretch>
                  <a:fillRect l="-971" t="-7576" r="-1942" b="-25758"/>
                </a:stretch>
              </a:blipFill>
            </p:spPr>
            <p:txBody>
              <a:bodyPr/>
              <a:lstStyle/>
              <a:p>
                <a:r>
                  <a:rPr lang="zh-CN" altLang="en-US">
                    <a:noFill/>
                  </a:rPr>
                  <a:t> </a:t>
                </a:r>
              </a:p>
            </p:txBody>
          </p:sp>
        </mc:Fallback>
      </mc:AlternateContent>
      <p:cxnSp>
        <p:nvCxnSpPr>
          <p:cNvPr id="20" name="直接箭头连接符 19">
            <a:extLst>
              <a:ext uri="{FF2B5EF4-FFF2-40B4-BE49-F238E27FC236}">
                <a16:creationId xmlns:a16="http://schemas.microsoft.com/office/drawing/2014/main" id="{F546FBBF-AD3D-46DF-B0F2-433428153C15}"/>
              </a:ext>
            </a:extLst>
          </p:cNvPr>
          <p:cNvCxnSpPr>
            <a:cxnSpLocks/>
          </p:cNvCxnSpPr>
          <p:nvPr/>
        </p:nvCxnSpPr>
        <p:spPr>
          <a:xfrm>
            <a:off x="7866629" y="3385918"/>
            <a:ext cx="0" cy="4739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C1D84C50-2B85-4F7B-83AE-AEB06954E5AF}"/>
              </a:ext>
            </a:extLst>
          </p:cNvPr>
          <p:cNvCxnSpPr>
            <a:cxnSpLocks/>
          </p:cNvCxnSpPr>
          <p:nvPr/>
        </p:nvCxnSpPr>
        <p:spPr>
          <a:xfrm>
            <a:off x="7247382" y="3314041"/>
            <a:ext cx="752355"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33A1239F-957F-43D3-8265-E06A4BFC0E34}"/>
                  </a:ext>
                </a:extLst>
              </p:cNvPr>
              <p:cNvSpPr/>
              <p:nvPr/>
            </p:nvSpPr>
            <p:spPr>
              <a:xfrm>
                <a:off x="7534796" y="3910301"/>
                <a:ext cx="2237472" cy="424796"/>
              </a:xfrm>
              <a:prstGeom prst="rect">
                <a:avLst/>
              </a:prstGeom>
            </p:spPr>
            <p:txBody>
              <a:bodyPr wrap="none">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𝑏</m:t>
                        </m:r>
                      </m:e>
                      <m:sub>
                        <m:r>
                          <a:rPr lang="en-US" altLang="zh-CN" sz="2000" b="0" i="1" smtClean="0">
                            <a:latin typeface="Cambria Math" panose="02040503050406030204" pitchFamily="18" charset="0"/>
                          </a:rPr>
                          <m:t>𝑗</m:t>
                        </m:r>
                      </m:sub>
                    </m:sSub>
                  </m:oMath>
                </a14:m>
                <a:r>
                  <a:rPr lang="en-US" altLang="zh-CN" sz="2000" dirty="0"/>
                  <a:t>: </a:t>
                </a:r>
                <a:r>
                  <a:rPr lang="zh-CN" altLang="en-US" sz="2000" dirty="0"/>
                  <a:t>集合</a:t>
                </a:r>
                <a14:m>
                  <m:oMath xmlns:m="http://schemas.openxmlformats.org/officeDocument/2006/math">
                    <m:r>
                      <a:rPr lang="en-US" altLang="zh-CN" sz="2000" b="0" i="1" smtClean="0">
                        <a:latin typeface="Cambria Math" panose="02040503050406030204" pitchFamily="18" charset="0"/>
                      </a:rPr>
                      <m:t>𝐵</m:t>
                    </m:r>
                  </m:oMath>
                </a14:m>
                <a:r>
                  <a:rPr lang="zh-CN" altLang="en-US" sz="2000" dirty="0"/>
                  <a:t>中的样本</a:t>
                </a:r>
              </a:p>
            </p:txBody>
          </p:sp>
        </mc:Choice>
        <mc:Fallback xmlns="">
          <p:sp>
            <p:nvSpPr>
              <p:cNvPr id="22" name="矩形 21">
                <a:extLst>
                  <a:ext uri="{FF2B5EF4-FFF2-40B4-BE49-F238E27FC236}">
                    <a16:creationId xmlns:a16="http://schemas.microsoft.com/office/drawing/2014/main" id="{33A1239F-957F-43D3-8265-E06A4BFC0E34}"/>
                  </a:ext>
                </a:extLst>
              </p:cNvPr>
              <p:cNvSpPr>
                <a:spLocks noRot="1" noChangeAspect="1" noMove="1" noResize="1" noEditPoints="1" noAdjustHandles="1" noChangeArrowheads="1" noChangeShapeType="1" noTextEdit="1"/>
              </p:cNvSpPr>
              <p:nvPr/>
            </p:nvSpPr>
            <p:spPr>
              <a:xfrm>
                <a:off x="7534796" y="3910301"/>
                <a:ext cx="2237472" cy="424796"/>
              </a:xfrm>
              <a:prstGeom prst="rect">
                <a:avLst/>
              </a:prstGeom>
              <a:blipFill>
                <a:blip r:embed="rId7"/>
                <a:stretch>
                  <a:fillRect t="-7143" r="-2452" b="-18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701DE008-A31A-4E4E-9543-4653846DC9C1}"/>
                  </a:ext>
                </a:extLst>
              </p:cNvPr>
              <p:cNvSpPr/>
              <p:nvPr/>
            </p:nvSpPr>
            <p:spPr>
              <a:xfrm>
                <a:off x="7534796" y="4440499"/>
                <a:ext cx="2512483" cy="446917"/>
              </a:xfrm>
              <a:prstGeom prst="rect">
                <a:avLst/>
              </a:prstGeom>
            </p:spPr>
            <p:txBody>
              <a:bodyPr wrap="none">
                <a:spAutoFit/>
              </a:bodyPr>
              <a:lstStyle/>
              <a:p>
                <a14:m>
                  <m:oMath xmlns:m="http://schemas.openxmlformats.org/officeDocument/2006/math">
                    <m:r>
                      <a:rPr lang="zh-CN" altLang="en-US" sz="2000" i="1">
                        <a:latin typeface="Cambria Math" panose="02040503050406030204" pitchFamily="18" charset="0"/>
                      </a:rPr>
                      <m:t>𝜙</m:t>
                    </m:r>
                    <m:d>
                      <m:dPr>
                        <m:ctrlPr>
                          <a:rPr lang="en-US" altLang="zh-CN" sz="2000" i="1" smtClean="0">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𝑗</m:t>
                            </m:r>
                          </m:sub>
                        </m:sSub>
                      </m:e>
                    </m:d>
                  </m:oMath>
                </a14:m>
                <a:r>
                  <a:rPr lang="en-US" altLang="zh-CN" sz="2000" dirty="0"/>
                  <a:t>:  </a:t>
                </a:r>
                <a:r>
                  <a:rPr lang="zh-CN" altLang="en-US" sz="2000" dirty="0"/>
                  <a:t>样本</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𝑏</m:t>
                        </m:r>
                      </m:e>
                      <m:sub>
                        <m:r>
                          <a:rPr lang="en-US" altLang="zh-CN" sz="2000" i="1">
                            <a:latin typeface="Cambria Math" panose="02040503050406030204" pitchFamily="18" charset="0"/>
                          </a:rPr>
                          <m:t>𝑗</m:t>
                        </m:r>
                      </m:sub>
                    </m:sSub>
                  </m:oMath>
                </a14:m>
                <a:r>
                  <a:rPr lang="zh-CN" altLang="en-US" sz="2000" dirty="0"/>
                  <a:t>的特征</a:t>
                </a:r>
              </a:p>
            </p:txBody>
          </p:sp>
        </mc:Choice>
        <mc:Fallback xmlns="">
          <p:sp>
            <p:nvSpPr>
              <p:cNvPr id="23" name="矩形 22">
                <a:extLst>
                  <a:ext uri="{FF2B5EF4-FFF2-40B4-BE49-F238E27FC236}">
                    <a16:creationId xmlns:a16="http://schemas.microsoft.com/office/drawing/2014/main" id="{701DE008-A31A-4E4E-9543-4653846DC9C1}"/>
                  </a:ext>
                </a:extLst>
              </p:cNvPr>
              <p:cNvSpPr>
                <a:spLocks noRot="1" noChangeAspect="1" noMove="1" noResize="1" noEditPoints="1" noAdjustHandles="1" noChangeArrowheads="1" noChangeShapeType="1" noTextEdit="1"/>
              </p:cNvSpPr>
              <p:nvPr/>
            </p:nvSpPr>
            <p:spPr>
              <a:xfrm>
                <a:off x="7534796" y="4440499"/>
                <a:ext cx="2512483" cy="446917"/>
              </a:xfrm>
              <a:prstGeom prst="rect">
                <a:avLst/>
              </a:prstGeom>
              <a:blipFill>
                <a:blip r:embed="rId8"/>
                <a:stretch>
                  <a:fillRect l="-971" t="-2703" r="-1456" b="-1621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793044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基于特征的迁移方法：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24" name="文本框 23">
            <a:extLst>
              <a:ext uri="{FF2B5EF4-FFF2-40B4-BE49-F238E27FC236}">
                <a16:creationId xmlns:a16="http://schemas.microsoft.com/office/drawing/2014/main" id="{04DEEFB9-235D-4F5D-9DD7-E4AEE1EFE9A5}"/>
              </a:ext>
            </a:extLst>
          </p:cNvPr>
          <p:cNvSpPr txBox="1"/>
          <p:nvPr/>
        </p:nvSpPr>
        <p:spPr>
          <a:xfrm>
            <a:off x="667193" y="1704567"/>
            <a:ext cx="6097772"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dirty="0">
                <a:solidFill>
                  <a:srgbClr val="00B050"/>
                </a:solidFill>
              </a:rPr>
              <a:t>基于特征的迁移方法优化目标：</a:t>
            </a:r>
            <a:endParaRPr lang="zh-CN" altLang="en-US" sz="2000" dirty="0">
              <a:solidFill>
                <a:srgbClr val="00B050"/>
              </a:solidFill>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BEB812B1-4CB8-45FA-BC73-AD41C6CA252D}"/>
                  </a:ext>
                </a:extLst>
              </p:cNvPr>
              <p:cNvSpPr txBox="1"/>
              <p:nvPr/>
            </p:nvSpPr>
            <p:spPr>
              <a:xfrm>
                <a:off x="996802" y="2104677"/>
                <a:ext cx="6097772" cy="87126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en-US" altLang="zh-CN" sz="1800" i="1" smtClean="0">
                              <a:latin typeface="Cambria Math" panose="02040503050406030204" pitchFamily="18" charset="0"/>
                            </a:rPr>
                          </m:ctrlPr>
                        </m:sSupPr>
                        <m:e>
                          <m:r>
                            <a:rPr lang="en-US" altLang="zh-CN" sz="1800" b="0" i="1" smtClean="0">
                              <a:latin typeface="Cambria Math" panose="02040503050406030204" pitchFamily="18" charset="0"/>
                            </a:rPr>
                            <m:t>𝑓</m:t>
                          </m:r>
                        </m:e>
                        <m:sup>
                          <m:r>
                            <a:rPr lang="en-US" altLang="zh-CN" sz="1800" b="0" i="1" smtClean="0">
                              <a:latin typeface="Cambria Math" panose="02040503050406030204" pitchFamily="18" charset="0"/>
                            </a:rPr>
                            <m:t>∗</m:t>
                          </m:r>
                        </m:sup>
                      </m:sSup>
                      <m:r>
                        <a:rPr lang="en-US" altLang="zh-CN" sz="1800" i="1">
                          <a:latin typeface="Cambria Math" panose="02040503050406030204" pitchFamily="18" charset="0"/>
                          <a:ea typeface="Cambria Math" panose="02040503050406030204" pitchFamily="18" charset="0"/>
                        </a:rPr>
                        <m:t>=</m:t>
                      </m:r>
                      <m:func>
                        <m:funcPr>
                          <m:ctrlPr>
                            <a:rPr lang="en-US" altLang="zh-CN" sz="1800" b="0" i="1" smtClean="0">
                              <a:latin typeface="Cambria Math" panose="02040503050406030204" pitchFamily="18" charset="0"/>
                              <a:ea typeface="Cambria Math" panose="02040503050406030204" pitchFamily="18" charset="0"/>
                            </a:rPr>
                          </m:ctrlPr>
                        </m:funcPr>
                        <m:fName>
                          <m:r>
                            <m:rPr>
                              <m:sty m:val="p"/>
                            </m:rPr>
                            <a:rPr lang="en-US" altLang="zh-CN" sz="1800" b="0" i="0" smtClean="0">
                              <a:latin typeface="Cambria Math" panose="02040503050406030204" pitchFamily="18" charset="0"/>
                              <a:ea typeface="Cambria Math" panose="02040503050406030204" pitchFamily="18" charset="0"/>
                            </a:rPr>
                            <m:t>arg</m:t>
                          </m:r>
                        </m:fName>
                        <m:e>
                          <m:func>
                            <m:funcPr>
                              <m:ctrlPr>
                                <a:rPr lang="en-US" altLang="zh-CN" sz="1800" b="0" i="1" smtClean="0">
                                  <a:latin typeface="Cambria Math" panose="02040503050406030204" pitchFamily="18" charset="0"/>
                                  <a:ea typeface="Cambria Math" panose="02040503050406030204" pitchFamily="18" charset="0"/>
                                </a:rPr>
                              </m:ctrlPr>
                            </m:funcPr>
                            <m:fName>
                              <m:limLow>
                                <m:limLowPr>
                                  <m:ctrlPr>
                                    <a:rPr lang="en-US" altLang="zh-CN" sz="1800" b="0" i="1" smtClean="0">
                                      <a:latin typeface="Cambria Math" panose="02040503050406030204" pitchFamily="18" charset="0"/>
                                      <a:ea typeface="Cambria Math" panose="02040503050406030204" pitchFamily="18" charset="0"/>
                                    </a:rPr>
                                  </m:ctrlPr>
                                </m:limLowPr>
                                <m:e>
                                  <m:r>
                                    <m:rPr>
                                      <m:sty m:val="p"/>
                                    </m:rPr>
                                    <a:rPr lang="en-US" altLang="zh-CN" sz="1800" b="0" i="0" smtClean="0">
                                      <a:latin typeface="Cambria Math" panose="02040503050406030204" pitchFamily="18" charset="0"/>
                                      <a:ea typeface="Cambria Math" panose="02040503050406030204" pitchFamily="18" charset="0"/>
                                    </a:rPr>
                                    <m:t>min</m:t>
                                  </m:r>
                                </m:e>
                                <m:lim>
                                  <m:r>
                                    <a:rPr lang="en-US" altLang="zh-CN" sz="1800" b="0" i="1" smtClean="0">
                                      <a:latin typeface="Cambria Math" panose="02040503050406030204" pitchFamily="18" charset="0"/>
                                      <a:ea typeface="Cambria Math" panose="02040503050406030204" pitchFamily="18" charset="0"/>
                                    </a:rPr>
                                    <m:t>𝑓</m:t>
                                  </m:r>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ℋ</m:t>
                                  </m:r>
                                </m:lim>
                              </m:limLow>
                            </m:fName>
                            <m:e>
                              <m:f>
                                <m:fPr>
                                  <m:ctrlPr>
                                    <a:rPr lang="en-US" altLang="zh-CN" sz="1800" b="0" i="1" smtClean="0">
                                      <a:latin typeface="Cambria Math" panose="02040503050406030204" pitchFamily="18" charset="0"/>
                                      <a:ea typeface="Cambria Math" panose="02040503050406030204" pitchFamily="18" charset="0"/>
                                    </a:rPr>
                                  </m:ctrlPr>
                                </m:fPr>
                                <m:num>
                                  <m:r>
                                    <a:rPr lang="en-US" altLang="zh-CN" sz="1800" b="0" i="1" smtClean="0">
                                      <a:latin typeface="Cambria Math" panose="02040503050406030204" pitchFamily="18" charset="0"/>
                                      <a:ea typeface="Cambria Math" panose="02040503050406030204" pitchFamily="18" charset="0"/>
                                    </a:rPr>
                                    <m:t>1</m:t>
                                  </m:r>
                                </m:num>
                                <m:den>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𝑁</m:t>
                                      </m:r>
                                    </m:e>
                                    <m:sub>
                                      <m:r>
                                        <a:rPr lang="en-US" altLang="zh-CN" sz="1800" b="0" i="1" smtClean="0">
                                          <a:latin typeface="Cambria Math" panose="02040503050406030204" pitchFamily="18" charset="0"/>
                                          <a:ea typeface="Cambria Math" panose="02040503050406030204" pitchFamily="18" charset="0"/>
                                        </a:rPr>
                                        <m:t>𝑠</m:t>
                                      </m:r>
                                    </m:sub>
                                  </m:sSub>
                                </m:den>
                              </m:f>
                              <m:nary>
                                <m:naryPr>
                                  <m:chr m:val="∑"/>
                                  <m:ctrlPr>
                                    <a:rPr lang="en-US" altLang="zh-CN" sz="1800" b="0" i="1" smtClean="0">
                                      <a:latin typeface="Cambria Math" panose="02040503050406030204" pitchFamily="18" charset="0"/>
                                      <a:ea typeface="Cambria Math" panose="02040503050406030204" pitchFamily="18" charset="0"/>
                                    </a:rPr>
                                  </m:ctrlPr>
                                </m:naryPr>
                                <m:sub>
                                  <m:r>
                                    <m:rPr>
                                      <m:brk m:alnAt="23"/>
                                    </m:rPr>
                                    <a:rPr lang="en-US" altLang="zh-CN" sz="1800" b="0" i="1" smtClean="0">
                                      <a:latin typeface="Cambria Math" panose="02040503050406030204" pitchFamily="18" charset="0"/>
                                      <a:ea typeface="Cambria Math" panose="02040503050406030204" pitchFamily="18" charset="0"/>
                                    </a:rPr>
                                    <m:t>𝑖</m:t>
                                  </m:r>
                                  <m:r>
                                    <a:rPr lang="en-US" altLang="zh-CN" sz="1800" b="0" i="1" smtClean="0">
                                      <a:latin typeface="Cambria Math" panose="02040503050406030204" pitchFamily="18" charset="0"/>
                                      <a:ea typeface="Cambria Math" panose="02040503050406030204" pitchFamily="18" charset="0"/>
                                    </a:rPr>
                                    <m:t>=1</m:t>
                                  </m:r>
                                </m:sub>
                                <m:sup>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𝑁</m:t>
                                      </m:r>
                                    </m:e>
                                    <m:sub>
                                      <m:r>
                                        <a:rPr lang="en-US" altLang="zh-CN" sz="1800" b="0" i="1" smtClean="0">
                                          <a:latin typeface="Cambria Math" panose="02040503050406030204" pitchFamily="18" charset="0"/>
                                          <a:ea typeface="Cambria Math" panose="02040503050406030204" pitchFamily="18" charset="0"/>
                                        </a:rPr>
                                        <m:t>𝑠</m:t>
                                      </m:r>
                                    </m:sub>
                                  </m:sSub>
                                </m:sup>
                                <m:e>
                                  <m:r>
                                    <a:rPr lang="en-US" altLang="zh-CN" sz="1800" b="0" i="1" smtClean="0">
                                      <a:latin typeface="Cambria Math" panose="02040503050406030204" pitchFamily="18" charset="0"/>
                                      <a:ea typeface="Cambria Math" panose="02040503050406030204" pitchFamily="18" charset="0"/>
                                    </a:rPr>
                                    <m:t>𝐿</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𝑓</m:t>
                                      </m:r>
                                      <m:d>
                                        <m:dPr>
                                          <m:ctrlPr>
                                            <a:rPr lang="en-US" altLang="zh-CN" sz="1800" b="0" i="1" smtClean="0">
                                              <a:latin typeface="Cambria Math" panose="02040503050406030204" pitchFamily="18" charset="0"/>
                                              <a:ea typeface="Cambria Math" panose="02040503050406030204" pitchFamily="18" charset="0"/>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𝑥</m:t>
                                              </m:r>
                                            </m:e>
                                            <m:sub>
                                              <m:r>
                                                <a:rPr lang="en-US" altLang="zh-CN" sz="1800" b="0" i="1" smtClean="0">
                                                  <a:latin typeface="Cambria Math" panose="02040503050406030204" pitchFamily="18" charset="0"/>
                                                  <a:ea typeface="Cambria Math" panose="02040503050406030204" pitchFamily="18" charset="0"/>
                                                </a:rPr>
                                                <m:t>𝑖</m:t>
                                              </m:r>
                                            </m:sub>
                                          </m:sSub>
                                        </m:e>
                                      </m:d>
                                      <m:r>
                                        <a:rPr lang="en-US" altLang="zh-CN" sz="1800" b="0" i="1" smtClean="0">
                                          <a:latin typeface="Cambria Math" panose="02040503050406030204" pitchFamily="18" charset="0"/>
                                          <a:ea typeface="Cambria Math" panose="02040503050406030204" pitchFamily="18" charset="0"/>
                                        </a:rPr>
                                        <m:t>,</m:t>
                                      </m:r>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𝑦</m:t>
                                          </m:r>
                                        </m:e>
                                        <m:sub>
                                          <m:r>
                                            <a:rPr lang="en-US" altLang="zh-CN" sz="1800" b="0" i="1" smtClean="0">
                                              <a:latin typeface="Cambria Math" panose="02040503050406030204" pitchFamily="18" charset="0"/>
                                              <a:ea typeface="Cambria Math" panose="02040503050406030204" pitchFamily="18" charset="0"/>
                                            </a:rPr>
                                            <m:t>𝑖</m:t>
                                          </m:r>
                                        </m:sub>
                                      </m:sSub>
                                    </m:e>
                                  </m:d>
                                </m:e>
                              </m:nary>
                            </m:e>
                          </m:func>
                        </m:e>
                      </m:func>
                      <m:r>
                        <a:rPr lang="en-US" altLang="zh-CN" sz="1800" b="0" i="1" smtClean="0">
                          <a:latin typeface="Cambria Math" panose="02040503050406030204" pitchFamily="18" charset="0"/>
                          <a:ea typeface="Cambria Math" panose="02040503050406030204" pitchFamily="18" charset="0"/>
                        </a:rPr>
                        <m:t>+</m:t>
                      </m:r>
                      <m:r>
                        <a:rPr lang="zh-CN" altLang="en-US" sz="1800" b="0" i="1" smtClean="0">
                          <a:latin typeface="Cambria Math" panose="02040503050406030204" pitchFamily="18" charset="0"/>
                          <a:ea typeface="Cambria Math" panose="02040503050406030204" pitchFamily="18" charset="0"/>
                        </a:rPr>
                        <m:t>𝜆</m:t>
                      </m:r>
                      <m:r>
                        <a:rPr lang="en-US" altLang="zh-CN" sz="1800" b="0" i="1" smtClean="0">
                          <a:latin typeface="Cambria Math" panose="02040503050406030204" pitchFamily="18" charset="0"/>
                          <a:ea typeface="Cambria Math" panose="02040503050406030204" pitchFamily="18" charset="0"/>
                        </a:rPr>
                        <m:t>𝑅</m:t>
                      </m:r>
                      <m:d>
                        <m:dPr>
                          <m:ctrlPr>
                            <a:rPr lang="en-US" altLang="zh-CN" sz="1800" b="0" i="1" smtClean="0">
                              <a:latin typeface="Cambria Math" panose="02040503050406030204" pitchFamily="18" charset="0"/>
                              <a:ea typeface="Cambria Math" panose="02040503050406030204" pitchFamily="18" charset="0"/>
                            </a:rPr>
                          </m:ctrlPr>
                        </m:dPr>
                        <m:e>
                          <m:r>
                            <a:rPr lang="en-US" altLang="zh-CN" sz="1800" b="0" i="1" smtClean="0">
                              <a:latin typeface="Cambria Math" panose="02040503050406030204" pitchFamily="18" charset="0"/>
                              <a:ea typeface="Cambria Math" panose="02040503050406030204" pitchFamily="18" charset="0"/>
                            </a:rPr>
                            <m:t>𝑇</m:t>
                          </m:r>
                          <m:d>
                            <m:dPr>
                              <m:ctrlPr>
                                <a:rPr lang="en-US" altLang="zh-CN" sz="1800" b="0" i="1" smtClean="0">
                                  <a:latin typeface="Cambria Math" panose="02040503050406030204" pitchFamily="18" charset="0"/>
                                  <a:ea typeface="Cambria Math" panose="02040503050406030204" pitchFamily="18" charset="0"/>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𝐷</m:t>
                                  </m:r>
                                </m:e>
                                <m:sub>
                                  <m:r>
                                    <a:rPr lang="en-US" altLang="zh-CN" sz="1800" b="0" i="1" smtClean="0">
                                      <a:latin typeface="Cambria Math" panose="02040503050406030204" pitchFamily="18" charset="0"/>
                                      <a:ea typeface="Cambria Math" panose="02040503050406030204" pitchFamily="18" charset="0"/>
                                    </a:rPr>
                                    <m:t>𝑠</m:t>
                                  </m:r>
                                </m:sub>
                              </m:sSub>
                            </m:e>
                          </m:d>
                          <m:r>
                            <a:rPr lang="en-US" altLang="zh-CN" sz="1800" b="0" i="1" smtClean="0">
                              <a:latin typeface="Cambria Math" panose="02040503050406030204" pitchFamily="18" charset="0"/>
                              <a:ea typeface="Cambria Math" panose="02040503050406030204" pitchFamily="18" charset="0"/>
                            </a:rPr>
                            <m:t>,</m:t>
                          </m:r>
                          <m:r>
                            <a:rPr lang="en-US" altLang="zh-CN" sz="1800" b="0" i="1" smtClean="0">
                              <a:latin typeface="Cambria Math" panose="02040503050406030204" pitchFamily="18" charset="0"/>
                              <a:ea typeface="Cambria Math" panose="02040503050406030204" pitchFamily="18" charset="0"/>
                            </a:rPr>
                            <m:t>𝑇</m:t>
                          </m:r>
                          <m:d>
                            <m:dPr>
                              <m:ctrlPr>
                                <a:rPr lang="en-US" altLang="zh-CN" sz="1800" b="0" i="1" smtClean="0">
                                  <a:latin typeface="Cambria Math" panose="02040503050406030204" pitchFamily="18" charset="0"/>
                                  <a:ea typeface="Cambria Math" panose="02040503050406030204" pitchFamily="18" charset="0"/>
                                </a:rPr>
                              </m:ctrlPr>
                            </m:dPr>
                            <m:e>
                              <m:sSub>
                                <m:sSubPr>
                                  <m:ctrlPr>
                                    <a:rPr lang="en-US" altLang="zh-CN" sz="1800" b="0" i="1" smtClean="0">
                                      <a:latin typeface="Cambria Math" panose="02040503050406030204" pitchFamily="18" charset="0"/>
                                      <a:ea typeface="Cambria Math" panose="02040503050406030204" pitchFamily="18" charset="0"/>
                                    </a:rPr>
                                  </m:ctrlPr>
                                </m:sSubPr>
                                <m:e>
                                  <m:r>
                                    <a:rPr lang="en-US" altLang="zh-CN" sz="1800" b="0" i="1" smtClean="0">
                                      <a:latin typeface="Cambria Math" panose="02040503050406030204" pitchFamily="18" charset="0"/>
                                      <a:ea typeface="Cambria Math" panose="02040503050406030204" pitchFamily="18" charset="0"/>
                                    </a:rPr>
                                    <m:t>𝐷</m:t>
                                  </m:r>
                                </m:e>
                                <m:sub>
                                  <m:r>
                                    <a:rPr lang="en-US" altLang="zh-CN" sz="1800" b="0" i="1" smtClean="0">
                                      <a:latin typeface="Cambria Math" panose="02040503050406030204" pitchFamily="18" charset="0"/>
                                      <a:ea typeface="Cambria Math" panose="02040503050406030204" pitchFamily="18" charset="0"/>
                                    </a:rPr>
                                    <m:t>𝑡</m:t>
                                  </m:r>
                                </m:sub>
                              </m:sSub>
                            </m:e>
                          </m:d>
                        </m:e>
                      </m:d>
                    </m:oMath>
                  </m:oMathPara>
                </a14:m>
                <a:endParaRPr lang="zh-CN" altLang="en-US" sz="1800" dirty="0">
                  <a:latin typeface="+mn-ea"/>
                </a:endParaRPr>
              </a:p>
            </p:txBody>
          </p:sp>
        </mc:Choice>
        <mc:Fallback xmlns="">
          <p:sp>
            <p:nvSpPr>
              <p:cNvPr id="25" name="文本框 24">
                <a:extLst>
                  <a:ext uri="{FF2B5EF4-FFF2-40B4-BE49-F238E27FC236}">
                    <a16:creationId xmlns:a16="http://schemas.microsoft.com/office/drawing/2014/main" id="{BEB812B1-4CB8-45FA-BC73-AD41C6CA252D}"/>
                  </a:ext>
                </a:extLst>
              </p:cNvPr>
              <p:cNvSpPr txBox="1">
                <a:spLocks noRot="1" noChangeAspect="1" noMove="1" noResize="1" noEditPoints="1" noAdjustHandles="1" noChangeArrowheads="1" noChangeShapeType="1" noTextEdit="1"/>
              </p:cNvSpPr>
              <p:nvPr/>
            </p:nvSpPr>
            <p:spPr>
              <a:xfrm>
                <a:off x="996802" y="2104677"/>
                <a:ext cx="6097772" cy="871264"/>
              </a:xfrm>
              <a:prstGeom prst="rect">
                <a:avLst/>
              </a:prstGeom>
              <a:blipFill>
                <a:blip r:embed="rId2"/>
                <a:stretch>
                  <a:fillRect/>
                </a:stretch>
              </a:blipFill>
            </p:spPr>
            <p:txBody>
              <a:bodyPr/>
              <a:lstStyle/>
              <a:p>
                <a:r>
                  <a:rPr lang="zh-CN" altLang="en-US">
                    <a:noFill/>
                  </a:rPr>
                  <a:t> </a:t>
                </a:r>
              </a:p>
            </p:txBody>
          </p:sp>
        </mc:Fallback>
      </mc:AlternateContent>
      <p:sp>
        <p:nvSpPr>
          <p:cNvPr id="27" name="文本框 26">
            <a:extLst>
              <a:ext uri="{FF2B5EF4-FFF2-40B4-BE49-F238E27FC236}">
                <a16:creationId xmlns:a16="http://schemas.microsoft.com/office/drawing/2014/main" id="{F2801AE2-DB2F-4294-BF77-66EA8C645124}"/>
              </a:ext>
            </a:extLst>
          </p:cNvPr>
          <p:cNvSpPr txBox="1"/>
          <p:nvPr/>
        </p:nvSpPr>
        <p:spPr>
          <a:xfrm>
            <a:off x="667193" y="3028890"/>
            <a:ext cx="6097772" cy="400110"/>
          </a:xfrm>
          <a:prstGeom prst="rect">
            <a:avLst/>
          </a:prstGeom>
          <a:noFill/>
        </p:spPr>
        <p:txBody>
          <a:bodyPr wrap="square">
            <a:spAutoFit/>
          </a:bodyPr>
          <a:lstStyle/>
          <a:p>
            <a:pPr marL="285750" indent="-285750">
              <a:buFont typeface="Wingdings" panose="05000000000000000000" pitchFamily="2" charset="2"/>
              <a:buChar char="Ø"/>
            </a:pPr>
            <a:r>
              <a:rPr lang="zh-CN" altLang="en-US" sz="2000" b="1" dirty="0">
                <a:solidFill>
                  <a:srgbClr val="00B050"/>
                </a:solidFill>
              </a:rPr>
              <a:t>迁移学习中的概率分布差异方法与假设：</a:t>
            </a:r>
            <a:endParaRPr lang="zh-CN" altLang="en-US" sz="2000" dirty="0">
              <a:solidFill>
                <a:srgbClr val="00B050"/>
              </a:solidFill>
            </a:endParaRPr>
          </a:p>
        </p:txBody>
      </p:sp>
      <mc:AlternateContent xmlns:mc="http://schemas.openxmlformats.org/markup-compatibility/2006" xmlns:a14="http://schemas.microsoft.com/office/drawing/2010/main">
        <mc:Choice Requires="a14">
          <p:graphicFrame>
            <p:nvGraphicFramePr>
              <p:cNvPr id="8" name="表格 27">
                <a:extLst>
                  <a:ext uri="{FF2B5EF4-FFF2-40B4-BE49-F238E27FC236}">
                    <a16:creationId xmlns:a16="http://schemas.microsoft.com/office/drawing/2014/main" id="{ED1EE420-78BE-4A0E-84AB-CA926583D0D3}"/>
                  </a:ext>
                </a:extLst>
              </p:cNvPr>
              <p:cNvGraphicFramePr>
                <a:graphicFrameLocks noGrp="1"/>
              </p:cNvGraphicFramePr>
              <p:nvPr>
                <p:extLst>
                  <p:ext uri="{D42A27DB-BD31-4B8C-83A1-F6EECF244321}">
                    <p14:modId xmlns:p14="http://schemas.microsoft.com/office/powerpoint/2010/main" val="2442292860"/>
                  </p:ext>
                </p:extLst>
              </p:nvPr>
            </p:nvGraphicFramePr>
            <p:xfrm>
              <a:off x="1298353" y="3481949"/>
              <a:ext cx="10450624" cy="1854200"/>
            </p:xfrm>
            <a:graphic>
              <a:graphicData uri="http://schemas.openxmlformats.org/drawingml/2006/table">
                <a:tbl>
                  <a:tblPr firstRow="1" bandRow="1">
                    <a:tableStyleId>{073A0DAA-6AF3-43AB-8588-CEC1D06C72B9}</a:tableStyleId>
                  </a:tblPr>
                  <a:tblGrid>
                    <a:gridCol w="2221024">
                      <a:extLst>
                        <a:ext uri="{9D8B030D-6E8A-4147-A177-3AD203B41FA5}">
                          <a16:colId xmlns:a16="http://schemas.microsoft.com/office/drawing/2014/main" val="3880705146"/>
                        </a:ext>
                      </a:extLst>
                    </a:gridCol>
                    <a:gridCol w="2243470">
                      <a:extLst>
                        <a:ext uri="{9D8B030D-6E8A-4147-A177-3AD203B41FA5}">
                          <a16:colId xmlns:a16="http://schemas.microsoft.com/office/drawing/2014/main" val="1770154369"/>
                        </a:ext>
                      </a:extLst>
                    </a:gridCol>
                    <a:gridCol w="5986130">
                      <a:extLst>
                        <a:ext uri="{9D8B030D-6E8A-4147-A177-3AD203B41FA5}">
                          <a16:colId xmlns:a16="http://schemas.microsoft.com/office/drawing/2014/main" val="2269867313"/>
                        </a:ext>
                      </a:extLst>
                    </a:gridCol>
                  </a:tblGrid>
                  <a:tr h="370840">
                    <a:tc>
                      <a:txBody>
                        <a:bodyPr/>
                        <a:lstStyle/>
                        <a:p>
                          <a:pPr algn="ctr"/>
                          <a:r>
                            <a:rPr lang="zh-CN" altLang="en-US" dirty="0">
                              <a:solidFill>
                                <a:schemeClr val="tx1"/>
                              </a:solidFill>
                            </a:rPr>
                            <a:t>方法</a:t>
                          </a:r>
                        </a:p>
                      </a:txBody>
                      <a:tcPr anchor="ctr">
                        <a:lnL w="12700" cmpd="sng">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假设</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优化目标</a:t>
                          </a:r>
                        </a:p>
                      </a:txBody>
                      <a:tcPr anchor="ctr">
                        <a:lnL w="19050" cap="flat" cmpd="sng" algn="ctr">
                          <a:no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059366"/>
                      </a:ext>
                    </a:extLst>
                  </a:tr>
                  <a:tr h="370840">
                    <a:tc>
                      <a:txBody>
                        <a:bodyPr/>
                        <a:lstStyle/>
                        <a:p>
                          <a:pPr algn="ctr"/>
                          <a:r>
                            <a:rPr lang="zh-CN" altLang="en-US" dirty="0">
                              <a:solidFill>
                                <a:schemeClr val="tx1"/>
                              </a:solidFill>
                            </a:rPr>
                            <a:t>边缘分布自适应</a:t>
                          </a:r>
                        </a:p>
                      </a:txBody>
                      <a:tcPr anchor="ctr">
                        <a:lnL w="12700" cmpd="sng">
                          <a:noFill/>
                        </a:lnL>
                        <a:lnR w="190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min</m:t>
                                    </m:r>
                                  </m:fName>
                                  <m:e>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e>
                                </m:func>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28240628"/>
                      </a:ext>
                    </a:extLst>
                  </a:tr>
                  <a:tr h="370840">
                    <a:tc>
                      <a:txBody>
                        <a:bodyPr/>
                        <a:lstStyle/>
                        <a:p>
                          <a:pPr algn="ctr"/>
                          <a:r>
                            <a:rPr lang="zh-CN" altLang="en-US" dirty="0">
                              <a:solidFill>
                                <a:schemeClr val="tx1"/>
                              </a:solidFill>
                            </a:rPr>
                            <a:t>条件分布自适应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min</m:t>
                                    </m:r>
                                  </m:fName>
                                  <m:e>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e>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e>
                                </m:func>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7016065"/>
                      </a:ext>
                    </a:extLst>
                  </a:tr>
                  <a:tr h="370840">
                    <a:tc>
                      <a:txBody>
                        <a:bodyPr/>
                        <a:lstStyle/>
                        <a:p>
                          <a:pPr algn="ctr"/>
                          <a:r>
                            <a:rPr lang="zh-CN" altLang="en-US" dirty="0">
                              <a:solidFill>
                                <a:schemeClr val="tx1"/>
                              </a:solidFill>
                            </a:rPr>
                            <a:t>联合分布自适应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min</m:t>
                                    </m:r>
                                  </m:fName>
                                  <m:e>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r>
                                      <a:rPr lang="en-US" altLang="zh-CN" sz="1800" b="0" i="1" smtClean="0">
                                        <a:solidFill>
                                          <a:schemeClr val="tx1"/>
                                        </a:solidFill>
                                        <a:latin typeface="Cambria Math" panose="02040503050406030204" pitchFamily="18" charset="0"/>
                                      </a:rPr>
                                      <m:t>+</m:t>
                                    </m:r>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e>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e>
                                </m:func>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9523273"/>
                      </a:ext>
                    </a:extLst>
                  </a:tr>
                  <a:tr h="370840">
                    <a:tc>
                      <a:txBody>
                        <a:bodyPr/>
                        <a:lstStyle/>
                        <a:p>
                          <a:pPr algn="ctr"/>
                          <a:r>
                            <a:rPr lang="zh-CN" altLang="en-US" dirty="0">
                              <a:solidFill>
                                <a:schemeClr val="tx1"/>
                              </a:solidFill>
                            </a:rPr>
                            <a:t>动态分布自适应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ea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r>
                                  <a:rPr lang="en-US" altLang="zh-CN" sz="1800" b="0" i="1">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𝑦</m:t>
                                </m:r>
                                <m:r>
                                  <a:rPr lang="en-US" altLang="zh-CN" sz="1800" b="0" i="1">
                                    <a:solidFill>
                                      <a:schemeClr val="tx1"/>
                                    </a:solidFill>
                                    <a:latin typeface="Cambria Math" panose="02040503050406030204" pitchFamily="18" charset="0"/>
                                  </a:rPr>
                                  <m:t>)</m:t>
                                </m:r>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14:m>
                            <m:oMathPara xmlns:m="http://schemas.openxmlformats.org/officeDocument/2006/math">
                              <m:oMathParaPr>
                                <m:jc m:val="centerGroup"/>
                              </m:oMathParaPr>
                              <m:oMath xmlns:m="http://schemas.openxmlformats.org/officeDocument/2006/math">
                                <m:func>
                                  <m:funcPr>
                                    <m:ctrlPr>
                                      <a:rPr lang="en-US" altLang="zh-CN" b="0" i="1" smtClean="0">
                                        <a:solidFill>
                                          <a:schemeClr val="tx1"/>
                                        </a:solidFill>
                                        <a:latin typeface="Cambria Math" panose="02040503050406030204" pitchFamily="18" charset="0"/>
                                      </a:rPr>
                                    </m:ctrlPr>
                                  </m:funcPr>
                                  <m:fName>
                                    <m:r>
                                      <m:rPr>
                                        <m:sty m:val="p"/>
                                      </m:rPr>
                                      <a:rPr lang="en-US" altLang="zh-CN" b="0" i="0" smtClean="0">
                                        <a:solidFill>
                                          <a:schemeClr val="tx1"/>
                                        </a:solidFill>
                                        <a:latin typeface="Cambria Math" panose="02040503050406030204" pitchFamily="18" charset="0"/>
                                      </a:rPr>
                                      <m:t>min</m:t>
                                    </m:r>
                                    <m:d>
                                      <m:dPr>
                                        <m:ctrlPr>
                                          <a:rPr lang="en-US" altLang="zh-CN" b="0" i="1" smtClean="0">
                                            <a:solidFill>
                                              <a:schemeClr val="tx1"/>
                                            </a:solidFill>
                                            <a:latin typeface="Cambria Math" panose="02040503050406030204" pitchFamily="18" charset="0"/>
                                          </a:rPr>
                                        </m:ctrlPr>
                                      </m:dPr>
                                      <m:e>
                                        <m:r>
                                          <a:rPr lang="en-US" altLang="zh-CN" b="0" i="1" smtClean="0">
                                            <a:solidFill>
                                              <a:schemeClr val="tx1"/>
                                            </a:solidFill>
                                            <a:latin typeface="Cambria Math" panose="02040503050406030204" pitchFamily="18" charset="0"/>
                                          </a:rPr>
                                          <m:t>1−</m:t>
                                        </m:r>
                                        <m:r>
                                          <a:rPr lang="zh-CN" altLang="en-US" b="0" i="1" smtClean="0">
                                            <a:solidFill>
                                              <a:schemeClr val="tx1"/>
                                            </a:solidFill>
                                            <a:latin typeface="Cambria Math" panose="02040503050406030204" pitchFamily="18" charset="0"/>
                                          </a:rPr>
                                          <m:t>𝜇</m:t>
                                        </m:r>
                                      </m:e>
                                    </m:d>
                                  </m:fName>
                                  <m:e>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r>
                                      <a:rPr lang="en-US" altLang="zh-CN" sz="1800" b="0" i="1" smtClean="0">
                                        <a:solidFill>
                                          <a:schemeClr val="tx1"/>
                                        </a:solidFill>
                                        <a:latin typeface="Cambria Math" panose="02040503050406030204" pitchFamily="18" charset="0"/>
                                      </a:rPr>
                                      <m:t>+</m:t>
                                    </m:r>
                                    <m:r>
                                      <a:rPr lang="zh-CN" altLang="en-US" sz="1800" b="0" i="1" smtClean="0">
                                        <a:solidFill>
                                          <a:schemeClr val="tx1"/>
                                        </a:solidFill>
                                        <a:latin typeface="Cambria Math" panose="02040503050406030204" pitchFamily="18" charset="0"/>
                                      </a:rPr>
                                      <m:t>𝜇</m:t>
                                    </m:r>
                                    <m:r>
                                      <a:rPr lang="en-US" altLang="zh-CN" b="0" i="1" smtClean="0">
                                        <a:solidFill>
                                          <a:schemeClr val="tx1"/>
                                        </a:solidFill>
                                        <a:latin typeface="Cambria Math" panose="02040503050406030204" pitchFamily="18" charset="0"/>
                                      </a:rPr>
                                      <m:t>𝑀𝑀𝐷</m:t>
                                    </m:r>
                                    <m:d>
                                      <m:dPr>
                                        <m:ctrlPr>
                                          <a:rPr lang="en-US" altLang="zh-CN" b="0" i="1" smtClean="0">
                                            <a:solidFill>
                                              <a:schemeClr val="tx1"/>
                                            </a:solidFill>
                                            <a:latin typeface="Cambria Math" panose="02040503050406030204" pitchFamily="18" charset="0"/>
                                          </a:rPr>
                                        </m:ctrlPr>
                                      </m:dPr>
                                      <m:e>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𝑠</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r>
                                              <a:rPr lang="en-US" altLang="zh-CN" sz="1800" b="0" i="1" dirty="0" smtClean="0">
                                                <a:solidFill>
                                                  <a:schemeClr val="tx1"/>
                                                </a:solidFill>
                                                <a:latin typeface="Cambria Math" panose="02040503050406030204" pitchFamily="18" charset="0"/>
                                              </a:rPr>
                                              <m:t>|</m:t>
                                            </m:r>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sSub>
                                          <m:sSubPr>
                                            <m:ctrlPr>
                                              <a:rPr lang="en-US" altLang="zh-CN" sz="1800" i="1" smtClean="0">
                                                <a:solidFill>
                                                  <a:schemeClr val="tx1"/>
                                                </a:solidFill>
                                                <a:latin typeface="Cambria Math" panose="02040503050406030204" pitchFamily="18" charset="0"/>
                                              </a:rPr>
                                            </m:ctrlPr>
                                          </m:sSubPr>
                                          <m:e>
                                            <m:r>
                                              <a:rPr lang="zh-CN" altLang="en-US" sz="1800" b="0" i="1" smtClean="0">
                                                <a:solidFill>
                                                  <a:schemeClr val="tx1"/>
                                                </a:solidFill>
                                                <a:latin typeface="Cambria Math" panose="02040503050406030204" pitchFamily="18" charset="0"/>
                                              </a:rPr>
                                              <m:t>𝑃</m:t>
                                            </m:r>
                                          </m:e>
                                          <m:sub>
                                            <m:r>
                                              <a:rPr lang="en-US" altLang="zh-CN" sz="1800" b="0" i="1" smtClean="0">
                                                <a:solidFill>
                                                  <a:schemeClr val="tx1"/>
                                                </a:solidFill>
                                                <a:latin typeface="Cambria Math" panose="02040503050406030204" pitchFamily="18" charset="0"/>
                                              </a:rPr>
                                              <m:t>𝑡</m:t>
                                            </m:r>
                                          </m:sub>
                                        </m:sSub>
                                        <m:r>
                                          <a:rPr lang="zh-CN" altLang="en-US" sz="1800" b="0" i="1" smtClean="0">
                                            <a:solidFill>
                                              <a:schemeClr val="tx1"/>
                                            </a:solidFill>
                                            <a:latin typeface="Cambria Math" panose="02040503050406030204" pitchFamily="18" charset="0"/>
                                          </a:rPr>
                                          <m:t> </m:t>
                                        </m:r>
                                        <m:d>
                                          <m:dPr>
                                            <m:ctrlPr>
                                              <a:rPr lang="en-US" altLang="zh-CN" sz="1800" b="0" i="1">
                                                <a:solidFill>
                                                  <a:schemeClr val="tx1"/>
                                                </a:solidFill>
                                                <a:latin typeface="Cambria Math" panose="02040503050406030204" pitchFamily="18" charset="0"/>
                                              </a:rPr>
                                            </m:ctrlPr>
                                          </m:dPr>
                                          <m:e>
                                            <m:r>
                                              <a:rPr lang="en-US" altLang="zh-CN" sz="1800" b="0" i="1" dirty="0" smtClean="0">
                                                <a:solidFill>
                                                  <a:schemeClr val="tx1"/>
                                                </a:solidFill>
                                                <a:latin typeface="Cambria Math" panose="02040503050406030204" pitchFamily="18" charset="0"/>
                                              </a:rPr>
                                              <m:t>𝑦</m:t>
                                            </m:r>
                                          </m:e>
                                          <m:e>
                                            <m:r>
                                              <a:rPr lang="en-US" altLang="zh-CN" sz="1800" b="0" i="1" dirty="0" smtClean="0">
                                                <a:solidFill>
                                                  <a:schemeClr val="tx1"/>
                                                </a:solidFill>
                                                <a:latin typeface="Cambria Math" panose="02040503050406030204" pitchFamily="18" charset="0"/>
                                              </a:rPr>
                                              <m:t>𝑥</m:t>
                                            </m:r>
                                          </m:e>
                                        </m:d>
                                        <m:r>
                                          <a:rPr lang="en-US" altLang="zh-CN" sz="1800" b="0" i="1" smtClean="0">
                                            <a:solidFill>
                                              <a:schemeClr val="tx1"/>
                                            </a:solidFill>
                                            <a:latin typeface="Cambria Math" panose="02040503050406030204" pitchFamily="18" charset="0"/>
                                          </a:rPr>
                                          <m:t>,</m:t>
                                        </m:r>
                                        <m:r>
                                          <a:rPr lang="en-US" altLang="zh-CN" sz="1800" b="0" i="1" smtClean="0">
                                            <a:solidFill>
                                              <a:schemeClr val="tx1"/>
                                            </a:solidFill>
                                            <a:latin typeface="Cambria Math" panose="02040503050406030204" pitchFamily="18" charset="0"/>
                                          </a:rPr>
                                          <m:t>𝑓</m:t>
                                        </m:r>
                                      </m:e>
                                    </m:d>
                                  </m:e>
                                </m:func>
                              </m:oMath>
                            </m:oMathPara>
                          </a14:m>
                          <a:endParaRPr lang="zh-CN" altLang="en-US" dirty="0">
                            <a:solidFill>
                              <a:schemeClr val="tx1"/>
                            </a:solidFill>
                          </a:endParaRPr>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5045838"/>
                      </a:ext>
                    </a:extLst>
                  </a:tr>
                </a:tbl>
              </a:graphicData>
            </a:graphic>
          </p:graphicFrame>
        </mc:Choice>
        <mc:Fallback xmlns="">
          <p:graphicFrame>
            <p:nvGraphicFramePr>
              <p:cNvPr id="8" name="表格 27">
                <a:extLst>
                  <a:ext uri="{FF2B5EF4-FFF2-40B4-BE49-F238E27FC236}">
                    <a16:creationId xmlns:a16="http://schemas.microsoft.com/office/drawing/2014/main" id="{ED1EE420-78BE-4A0E-84AB-CA926583D0D3}"/>
                  </a:ext>
                </a:extLst>
              </p:cNvPr>
              <p:cNvGraphicFramePr>
                <a:graphicFrameLocks noGrp="1"/>
              </p:cNvGraphicFramePr>
              <p:nvPr>
                <p:extLst>
                  <p:ext uri="{D42A27DB-BD31-4B8C-83A1-F6EECF244321}">
                    <p14:modId xmlns:p14="http://schemas.microsoft.com/office/powerpoint/2010/main" val="2442292860"/>
                  </p:ext>
                </p:extLst>
              </p:nvPr>
            </p:nvGraphicFramePr>
            <p:xfrm>
              <a:off x="1298353" y="3481949"/>
              <a:ext cx="10450624" cy="1854200"/>
            </p:xfrm>
            <a:graphic>
              <a:graphicData uri="http://schemas.openxmlformats.org/drawingml/2006/table">
                <a:tbl>
                  <a:tblPr firstRow="1" bandRow="1">
                    <a:tableStyleId>{073A0DAA-6AF3-43AB-8588-CEC1D06C72B9}</a:tableStyleId>
                  </a:tblPr>
                  <a:tblGrid>
                    <a:gridCol w="2221024">
                      <a:extLst>
                        <a:ext uri="{9D8B030D-6E8A-4147-A177-3AD203B41FA5}">
                          <a16:colId xmlns:a16="http://schemas.microsoft.com/office/drawing/2014/main" val="3880705146"/>
                        </a:ext>
                      </a:extLst>
                    </a:gridCol>
                    <a:gridCol w="2243470">
                      <a:extLst>
                        <a:ext uri="{9D8B030D-6E8A-4147-A177-3AD203B41FA5}">
                          <a16:colId xmlns:a16="http://schemas.microsoft.com/office/drawing/2014/main" val="1770154369"/>
                        </a:ext>
                      </a:extLst>
                    </a:gridCol>
                    <a:gridCol w="5986130">
                      <a:extLst>
                        <a:ext uri="{9D8B030D-6E8A-4147-A177-3AD203B41FA5}">
                          <a16:colId xmlns:a16="http://schemas.microsoft.com/office/drawing/2014/main" val="2269867313"/>
                        </a:ext>
                      </a:extLst>
                    </a:gridCol>
                  </a:tblGrid>
                  <a:tr h="370840">
                    <a:tc>
                      <a:txBody>
                        <a:bodyPr/>
                        <a:lstStyle/>
                        <a:p>
                          <a:pPr algn="ctr"/>
                          <a:r>
                            <a:rPr lang="zh-CN" altLang="en-US" dirty="0">
                              <a:solidFill>
                                <a:schemeClr val="tx1"/>
                              </a:solidFill>
                            </a:rPr>
                            <a:t>方法</a:t>
                          </a:r>
                        </a:p>
                      </a:txBody>
                      <a:tcPr anchor="ctr">
                        <a:lnL w="12700" cmpd="sng">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假设</a:t>
                          </a:r>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zh-CN" altLang="en-US" dirty="0">
                              <a:solidFill>
                                <a:schemeClr val="tx1"/>
                              </a:solidFill>
                            </a:rPr>
                            <a:t>优化目标</a:t>
                          </a:r>
                        </a:p>
                      </a:txBody>
                      <a:tcPr anchor="ctr">
                        <a:lnL w="19050" cap="flat" cmpd="sng" algn="ctr">
                          <a:noFill/>
                          <a:prstDash val="solid"/>
                          <a:round/>
                          <a:headEnd type="none" w="med" len="med"/>
                          <a:tailEnd type="none" w="med" len="med"/>
                        </a:lnL>
                        <a:lnR w="12700" cmpd="sng">
                          <a:noFill/>
                        </a:lnR>
                        <a:lnT w="19050"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21059366"/>
                      </a:ext>
                    </a:extLst>
                  </a:tr>
                  <a:tr h="370840">
                    <a:tc>
                      <a:txBody>
                        <a:bodyPr/>
                        <a:lstStyle/>
                        <a:p>
                          <a:pPr algn="ctr"/>
                          <a:r>
                            <a:rPr lang="zh-CN" altLang="en-US" dirty="0">
                              <a:solidFill>
                                <a:schemeClr val="tx1"/>
                              </a:solidFill>
                            </a:rPr>
                            <a:t>边缘分布自适应</a:t>
                          </a:r>
                        </a:p>
                      </a:txBody>
                      <a:tcPr anchor="ctr">
                        <a:lnL w="12700" cmpd="sng">
                          <a:noFill/>
                        </a:lnL>
                        <a:lnR w="190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9185" t="-108197" r="-267391" b="-324590"/>
                          </a:stretch>
                        </a:blipFill>
                      </a:tcPr>
                    </a:tc>
                    <a:tc>
                      <a:txBody>
                        <a:bodyPr/>
                        <a:lstStyle/>
                        <a:p>
                          <a:endParaRPr lang="zh-CN"/>
                        </a:p>
                      </a:txBody>
                      <a:tcPr anchor="ctr">
                        <a:lnL w="19050" cap="flat" cmpd="sng" algn="ctr">
                          <a:noFill/>
                          <a:prstDash val="solid"/>
                          <a:round/>
                          <a:headEnd type="none" w="med" len="med"/>
                          <a:tailEnd type="none" w="med" len="med"/>
                        </a:lnL>
                        <a:lnR w="12700" cmpd="sng">
                          <a:noFill/>
                        </a:lnR>
                        <a:lnT w="9525"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4568" t="-108197" r="-102" b="-324590"/>
                          </a:stretch>
                        </a:blipFill>
                      </a:tcPr>
                    </a:tc>
                    <a:extLst>
                      <a:ext uri="{0D108BD9-81ED-4DB2-BD59-A6C34878D82A}">
                        <a16:rowId xmlns:a16="http://schemas.microsoft.com/office/drawing/2014/main" val="1828240628"/>
                      </a:ext>
                    </a:extLst>
                  </a:tr>
                  <a:tr h="370840">
                    <a:tc>
                      <a:txBody>
                        <a:bodyPr/>
                        <a:lstStyle/>
                        <a:p>
                          <a:pPr algn="ctr"/>
                          <a:r>
                            <a:rPr lang="zh-CN" altLang="en-US" dirty="0">
                              <a:solidFill>
                                <a:schemeClr val="tx1"/>
                              </a:solidFill>
                            </a:rPr>
                            <a:t>条件分布自适应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9185" t="-208197" r="-267391" b="-224590"/>
                          </a:stretch>
                        </a:blipFill>
                      </a:tcPr>
                    </a:tc>
                    <a:tc>
                      <a:txBody>
                        <a:bodyPr/>
                        <a:lstStyle/>
                        <a:p>
                          <a:endParaRPr lang="zh-CN"/>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4568" t="-208197" r="-102" b="-224590"/>
                          </a:stretch>
                        </a:blipFill>
                      </a:tcPr>
                    </a:tc>
                    <a:extLst>
                      <a:ext uri="{0D108BD9-81ED-4DB2-BD59-A6C34878D82A}">
                        <a16:rowId xmlns:a16="http://schemas.microsoft.com/office/drawing/2014/main" val="2827016065"/>
                      </a:ext>
                    </a:extLst>
                  </a:tr>
                  <a:tr h="370840">
                    <a:tc>
                      <a:txBody>
                        <a:bodyPr/>
                        <a:lstStyle/>
                        <a:p>
                          <a:pPr algn="ctr"/>
                          <a:r>
                            <a:rPr lang="zh-CN" altLang="en-US" dirty="0">
                              <a:solidFill>
                                <a:schemeClr val="tx1"/>
                              </a:solidFill>
                            </a:rPr>
                            <a:t>联合分布自适应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99185" t="-308197" r="-267391" b="-124590"/>
                          </a:stretch>
                        </a:blipFill>
                      </a:tcPr>
                    </a:tc>
                    <a:tc>
                      <a:txBody>
                        <a:bodyPr/>
                        <a:lstStyle/>
                        <a:p>
                          <a:endParaRPr lang="zh-CN"/>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blipFill>
                          <a:blip r:embed="rId3"/>
                          <a:stretch>
                            <a:fillRect l="-74568" t="-308197" r="-102" b="-124590"/>
                          </a:stretch>
                        </a:blipFill>
                      </a:tcPr>
                    </a:tc>
                    <a:extLst>
                      <a:ext uri="{0D108BD9-81ED-4DB2-BD59-A6C34878D82A}">
                        <a16:rowId xmlns:a16="http://schemas.microsoft.com/office/drawing/2014/main" val="289523273"/>
                      </a:ext>
                    </a:extLst>
                  </a:tr>
                  <a:tr h="370840">
                    <a:tc>
                      <a:txBody>
                        <a:bodyPr/>
                        <a:lstStyle/>
                        <a:p>
                          <a:pPr algn="ctr"/>
                          <a:r>
                            <a:rPr lang="zh-CN" altLang="en-US" dirty="0">
                              <a:solidFill>
                                <a:schemeClr val="tx1"/>
                              </a:solidFill>
                            </a:rPr>
                            <a:t>动态分布自适应</a:t>
                          </a:r>
                        </a:p>
                      </a:txBody>
                      <a:tcPr anchor="ctr">
                        <a:lnL w="12700" cmpd="sng">
                          <a:noFill/>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p>
                      </a:txBody>
                      <a:tcPr anchor="ctr">
                        <a:lnL w="19050" cap="flat" cmpd="sng" algn="ctr">
                          <a:noFill/>
                          <a:prstDash val="solid"/>
                          <a:round/>
                          <a:headEnd type="none" w="med" len="med"/>
                          <a:tailEnd type="none" w="med" len="med"/>
                        </a:lnL>
                        <a:lnR w="19050" cap="flat" cmpd="sng" algn="ctr">
                          <a:noFill/>
                          <a:prstDash val="solid"/>
                          <a:round/>
                          <a:headEnd type="none" w="med" len="med"/>
                          <a:tailEnd type="none" w="med" len="med"/>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99185" t="-408197" r="-267391" b="-24590"/>
                          </a:stretch>
                        </a:blipFill>
                      </a:tcPr>
                    </a:tc>
                    <a:tc>
                      <a:txBody>
                        <a:bodyPr/>
                        <a:lstStyle/>
                        <a:p>
                          <a:endParaRPr lang="zh-CN"/>
                        </a:p>
                      </a:txBody>
                      <a:tcPr anchor="ctr">
                        <a:lnL w="19050" cap="flat" cmpd="sng" algn="ctr">
                          <a:noFill/>
                          <a:prstDash val="solid"/>
                          <a:round/>
                          <a:headEnd type="none" w="med" len="med"/>
                          <a:tailEnd type="none" w="med" len="med"/>
                        </a:lnL>
                        <a:lnR w="12700" cmpd="sng">
                          <a:noFill/>
                        </a:lnR>
                        <a:lnT w="19050" cap="flat" cmpd="sng" algn="ctr">
                          <a:no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74568" t="-408197" r="-102" b="-24590"/>
                          </a:stretch>
                        </a:blipFill>
                      </a:tcPr>
                    </a:tc>
                    <a:extLst>
                      <a:ext uri="{0D108BD9-81ED-4DB2-BD59-A6C34878D82A}">
                        <a16:rowId xmlns:a16="http://schemas.microsoft.com/office/drawing/2014/main" val="3405045838"/>
                      </a:ext>
                    </a:extLst>
                  </a:tr>
                </a:tbl>
              </a:graphicData>
            </a:graphic>
          </p:graphicFrame>
        </mc:Fallback>
      </mc:AlternateContent>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80665164-4BAD-4510-8CD2-F5618C3A7ACF}"/>
                  </a:ext>
                </a:extLst>
              </p:cNvPr>
              <p:cNvSpPr txBox="1"/>
              <p:nvPr/>
            </p:nvSpPr>
            <p:spPr>
              <a:xfrm>
                <a:off x="6513220" y="2355643"/>
                <a:ext cx="4681978" cy="369332"/>
              </a:xfrm>
              <a:prstGeom prst="rect">
                <a:avLst/>
              </a:prstGeom>
              <a:noFill/>
            </p:spPr>
            <p:txBody>
              <a:bodyPr wrap="square">
                <a:spAutoFit/>
              </a:bodyPr>
              <a:lstStyle/>
              <a:p>
                <a:r>
                  <a:rPr lang="zh-CN" altLang="en-US" b="0" dirty="0">
                    <a:latin typeface="+mn-ea"/>
                  </a:rPr>
                  <a:t>这里</a:t>
                </a:r>
                <a14:m>
                  <m:oMath xmlns:m="http://schemas.openxmlformats.org/officeDocument/2006/math">
                    <m:r>
                      <a:rPr lang="en-US" altLang="zh-CN" b="0" i="1" smtClean="0">
                        <a:latin typeface="Cambria Math" panose="02040503050406030204" pitchFamily="18" charset="0"/>
                        <a:ea typeface="Cambria Math" panose="02040503050406030204" pitchFamily="18" charset="0"/>
                      </a:rPr>
                      <m:t>𝑅</m:t>
                    </m:r>
                    <m:d>
                      <m:dPr>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m:t>
                        </m:r>
                      </m:e>
                    </m:d>
                  </m:oMath>
                </a14:m>
                <a:r>
                  <a:rPr lang="zh-CN" altLang="en-US" dirty="0"/>
                  <a:t>即为选择的距离度量</a:t>
                </a:r>
                <a:r>
                  <a:rPr lang="en-US" altLang="zh-CN" dirty="0"/>
                  <a:t>MMD</a:t>
                </a:r>
                <a:endParaRPr lang="zh-CN" altLang="en-US" dirty="0"/>
              </a:p>
            </p:txBody>
          </p:sp>
        </mc:Choice>
        <mc:Fallback xmlns="">
          <p:sp>
            <p:nvSpPr>
              <p:cNvPr id="32" name="文本框 31">
                <a:extLst>
                  <a:ext uri="{FF2B5EF4-FFF2-40B4-BE49-F238E27FC236}">
                    <a16:creationId xmlns:a16="http://schemas.microsoft.com/office/drawing/2014/main" id="{80665164-4BAD-4510-8CD2-F5618C3A7ACF}"/>
                  </a:ext>
                </a:extLst>
              </p:cNvPr>
              <p:cNvSpPr txBox="1">
                <a:spLocks noRot="1" noChangeAspect="1" noMove="1" noResize="1" noEditPoints="1" noAdjustHandles="1" noChangeArrowheads="1" noChangeShapeType="1" noTextEdit="1"/>
              </p:cNvSpPr>
              <p:nvPr/>
            </p:nvSpPr>
            <p:spPr>
              <a:xfrm>
                <a:off x="6513220" y="2355643"/>
                <a:ext cx="4681978" cy="369332"/>
              </a:xfrm>
              <a:prstGeom prst="rect">
                <a:avLst/>
              </a:prstGeom>
              <a:blipFill>
                <a:blip r:embed="rId4"/>
                <a:stretch>
                  <a:fillRect l="-1042" t="-8197" b="-24590"/>
                </a:stretch>
              </a:blipFill>
            </p:spPr>
            <p:txBody>
              <a:bodyPr/>
              <a:lstStyle/>
              <a:p>
                <a:r>
                  <a:rPr lang="zh-CN" altLang="en-US">
                    <a:noFill/>
                  </a:rPr>
                  <a:t> </a:t>
                </a:r>
              </a:p>
            </p:txBody>
          </p:sp>
        </mc:Fallback>
      </mc:AlternateContent>
      <p:sp>
        <p:nvSpPr>
          <p:cNvPr id="34" name="文本框 33">
            <a:extLst>
              <a:ext uri="{FF2B5EF4-FFF2-40B4-BE49-F238E27FC236}">
                <a16:creationId xmlns:a16="http://schemas.microsoft.com/office/drawing/2014/main" id="{37D17D1D-4E23-4DE9-A9F0-AA168395D8A1}"/>
              </a:ext>
            </a:extLst>
          </p:cNvPr>
          <p:cNvSpPr txBox="1"/>
          <p:nvPr/>
        </p:nvSpPr>
        <p:spPr>
          <a:xfrm>
            <a:off x="4907666" y="5893068"/>
            <a:ext cx="7085860" cy="400110"/>
          </a:xfrm>
          <a:prstGeom prst="rect">
            <a:avLst/>
          </a:prstGeom>
          <a:noFill/>
        </p:spPr>
        <p:txBody>
          <a:bodyPr wrap="square">
            <a:spAutoFit/>
          </a:bodyPr>
          <a:lstStyle/>
          <a:p>
            <a:r>
              <a:rPr lang="zh-CN" altLang="en-US" sz="2000" dirty="0"/>
              <a:t>第四种为最一般的形式，前三种为第四种取特值得退化形式！</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AFE839A-9FA1-49F7-89B5-DC9E67D47097}"/>
                  </a:ext>
                </a:extLst>
              </p:cNvPr>
              <p:cNvSpPr txBox="1"/>
              <p:nvPr/>
            </p:nvSpPr>
            <p:spPr>
              <a:xfrm>
                <a:off x="9786450" y="5336149"/>
                <a:ext cx="2207076" cy="369332"/>
              </a:xfrm>
              <a:prstGeom prst="rect">
                <a:avLst/>
              </a:prstGeom>
              <a:noFill/>
            </p:spPr>
            <p:txBody>
              <a:bodyPr wrap="square">
                <a:spAutoFit/>
              </a:bodyPr>
              <a:lstStyle/>
              <a:p>
                <a:r>
                  <a:rPr lang="zh-CN" altLang="en-US" b="0" dirty="0"/>
                  <a:t>（</a:t>
                </a:r>
                <a14:m>
                  <m:oMath xmlns:m="http://schemas.openxmlformats.org/officeDocument/2006/math">
                    <m:r>
                      <a:rPr lang="en-US" altLang="zh-CN" b="0" i="1" smtClean="0">
                        <a:latin typeface="Cambria Math" panose="02040503050406030204" pitchFamily="18" charset="0"/>
                      </a:rPr>
                      <m:t>𝑓</m:t>
                    </m:r>
                  </m:oMath>
                </a14:m>
                <a:r>
                  <a:rPr lang="zh-CN" altLang="en-US" dirty="0"/>
                  <a:t>为特征变换函数）</a:t>
                </a:r>
              </a:p>
            </p:txBody>
          </p:sp>
        </mc:Choice>
        <mc:Fallback xmlns="">
          <p:sp>
            <p:nvSpPr>
              <p:cNvPr id="10" name="文本框 9">
                <a:extLst>
                  <a:ext uri="{FF2B5EF4-FFF2-40B4-BE49-F238E27FC236}">
                    <a16:creationId xmlns:a16="http://schemas.microsoft.com/office/drawing/2014/main" id="{BAFE839A-9FA1-49F7-89B5-DC9E67D47097}"/>
                  </a:ext>
                </a:extLst>
              </p:cNvPr>
              <p:cNvSpPr txBox="1">
                <a:spLocks noRot="1" noChangeAspect="1" noMove="1" noResize="1" noEditPoints="1" noAdjustHandles="1" noChangeArrowheads="1" noChangeShapeType="1" noTextEdit="1"/>
              </p:cNvSpPr>
              <p:nvPr/>
            </p:nvSpPr>
            <p:spPr>
              <a:xfrm>
                <a:off x="9786450" y="5336149"/>
                <a:ext cx="2207076" cy="369332"/>
              </a:xfrm>
              <a:prstGeom prst="rect">
                <a:avLst/>
              </a:prstGeom>
              <a:blipFill>
                <a:blip r:embed="rId5"/>
                <a:stretch>
                  <a:fillRect l="-2210" t="-8197" r="-12707" b="-2459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7151502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动态分布自适应问题：</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1" name="文本框 10">
            <a:extLst>
              <a:ext uri="{FF2B5EF4-FFF2-40B4-BE49-F238E27FC236}">
                <a16:creationId xmlns:a16="http://schemas.microsoft.com/office/drawing/2014/main" id="{52CBA544-6EB3-41B4-BA65-22089476B471}"/>
              </a:ext>
            </a:extLst>
          </p:cNvPr>
          <p:cNvSpPr txBox="1"/>
          <p:nvPr/>
        </p:nvSpPr>
        <p:spPr>
          <a:xfrm>
            <a:off x="1028699" y="1652351"/>
            <a:ext cx="9391207" cy="4990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B050"/>
                </a:solidFill>
              </a:rPr>
              <a:t>分布自适应因子</a:t>
            </a:r>
            <a:r>
              <a:rPr lang="en-US" altLang="zh-CN" sz="2000" b="1" dirty="0">
                <a:solidFill>
                  <a:srgbClr val="00B050"/>
                </a:solidFill>
              </a:rPr>
              <a:t>μ</a:t>
            </a:r>
            <a:r>
              <a:rPr lang="zh-CN" altLang="en-US" sz="2000" b="1" dirty="0">
                <a:solidFill>
                  <a:srgbClr val="00B050"/>
                </a:solidFill>
              </a:rPr>
              <a:t>的计算方法</a:t>
            </a:r>
          </a:p>
        </p:txBody>
      </p:sp>
      <p:sp>
        <p:nvSpPr>
          <p:cNvPr id="5" name="文本框 4">
            <a:extLst>
              <a:ext uri="{FF2B5EF4-FFF2-40B4-BE49-F238E27FC236}">
                <a16:creationId xmlns:a16="http://schemas.microsoft.com/office/drawing/2014/main" id="{C37FB89F-D3EB-4D58-AFD7-660927C9A81B}"/>
              </a:ext>
            </a:extLst>
          </p:cNvPr>
          <p:cNvSpPr txBox="1"/>
          <p:nvPr/>
        </p:nvSpPr>
        <p:spPr>
          <a:xfrm>
            <a:off x="1028699" y="2359184"/>
            <a:ext cx="10061058" cy="1287212"/>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dirty="0"/>
              <a:t>随机猜测法：</a:t>
            </a:r>
            <a:r>
              <a:rPr lang="zh-CN" altLang="zh-CN" dirty="0"/>
              <a:t>任意从</a:t>
            </a:r>
            <a:r>
              <a:rPr lang="en-US" altLang="zh-CN" dirty="0"/>
              <a:t>[0</a:t>
            </a:r>
            <a:r>
              <a:rPr lang="zh-CN" altLang="zh-CN" dirty="0"/>
              <a:t>，</a:t>
            </a:r>
            <a:r>
              <a:rPr lang="en-US" altLang="zh-CN" dirty="0"/>
              <a:t>1]</a:t>
            </a:r>
            <a:r>
              <a:rPr lang="zh-CN" altLang="zh-CN" dirty="0"/>
              <a:t>区间内选择一个μ的值，然后进行动态迁移</a:t>
            </a:r>
            <a:r>
              <a:rPr lang="zh-CN" altLang="en-US" dirty="0"/>
              <a:t>学习</a:t>
            </a:r>
            <a:r>
              <a:rPr lang="zh-CN" altLang="zh-CN" dirty="0"/>
              <a:t>。重复此过程</a:t>
            </a:r>
            <a:r>
              <a:rPr lang="en-US" altLang="zh-CN" dirty="0"/>
              <a:t>t</a:t>
            </a:r>
            <a:r>
              <a:rPr lang="zh-CN" altLang="zh-CN" dirty="0"/>
              <a:t>次，则随机猜测法最终的迁移结果为</a:t>
            </a:r>
            <a:r>
              <a:rPr lang="en-US" altLang="zh-CN" dirty="0"/>
              <a:t>t</a:t>
            </a:r>
            <a:r>
              <a:rPr lang="zh-CN" altLang="zh-CN" dirty="0"/>
              <a:t>次迁移学习结果的均值。</a:t>
            </a:r>
          </a:p>
          <a:p>
            <a:pPr marL="285750" indent="-285750">
              <a:lnSpc>
                <a:spcPct val="150000"/>
              </a:lnSpc>
              <a:buFont typeface="Wingdings" panose="05000000000000000000" pitchFamily="2" charset="2"/>
              <a:buChar char="Ø"/>
            </a:pPr>
            <a:endParaRPr lang="zh-CN" altLang="en-US" dirty="0"/>
          </a:p>
        </p:txBody>
      </p:sp>
      <p:sp>
        <p:nvSpPr>
          <p:cNvPr id="9" name="文本框 8">
            <a:extLst>
              <a:ext uri="{FF2B5EF4-FFF2-40B4-BE49-F238E27FC236}">
                <a16:creationId xmlns:a16="http://schemas.microsoft.com/office/drawing/2014/main" id="{3841CE5C-9524-45C5-9B63-187E0803D155}"/>
              </a:ext>
            </a:extLst>
          </p:cNvPr>
          <p:cNvSpPr txBox="1"/>
          <p:nvPr/>
        </p:nvSpPr>
        <p:spPr>
          <a:xfrm>
            <a:off x="1028699" y="3646396"/>
            <a:ext cx="10061058" cy="873894"/>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en-US" sz="1800" dirty="0"/>
              <a:t>最大最小平均法：在</a:t>
            </a:r>
            <a:r>
              <a:rPr lang="en-US" altLang="zh-CN" sz="1800" dirty="0"/>
              <a:t>[0,1]</a:t>
            </a:r>
            <a:r>
              <a:rPr lang="zh-CN" altLang="en-US" sz="1800" dirty="0"/>
              <a:t>区间内，以固定步长取等距的</a:t>
            </a:r>
            <a:r>
              <a:rPr lang="en-US" altLang="zh-CN" sz="1800" dirty="0"/>
              <a:t>μ</a:t>
            </a:r>
            <a:r>
              <a:rPr lang="zh-CN" altLang="en-US" sz="1800" dirty="0"/>
              <a:t>，多样重复学习多次，最终的迁移结果为多次迁移学习的均值。</a:t>
            </a:r>
            <a:endParaRPr lang="zh-CN" altLang="en-US" dirty="0"/>
          </a:p>
        </p:txBody>
      </p:sp>
      <p:pic>
        <p:nvPicPr>
          <p:cNvPr id="7" name="图片 6">
            <a:extLst>
              <a:ext uri="{FF2B5EF4-FFF2-40B4-BE49-F238E27FC236}">
                <a16:creationId xmlns:a16="http://schemas.microsoft.com/office/drawing/2014/main" id="{55EAB13B-CDD6-43C3-82CD-7FBFFB77F862}"/>
              </a:ext>
            </a:extLst>
          </p:cNvPr>
          <p:cNvPicPr>
            <a:picLocks noChangeAspect="1"/>
          </p:cNvPicPr>
          <p:nvPr/>
        </p:nvPicPr>
        <p:blipFill>
          <a:blip r:embed="rId2"/>
          <a:stretch>
            <a:fillRect/>
          </a:stretch>
        </p:blipFill>
        <p:spPr>
          <a:xfrm>
            <a:off x="1612900" y="4720315"/>
            <a:ext cx="946285" cy="1432835"/>
          </a:xfrm>
          <a:prstGeom prst="rect">
            <a:avLst/>
          </a:prstGeom>
        </p:spPr>
      </p:pic>
      <p:sp>
        <p:nvSpPr>
          <p:cNvPr id="13" name="文本框 12">
            <a:extLst>
              <a:ext uri="{FF2B5EF4-FFF2-40B4-BE49-F238E27FC236}">
                <a16:creationId xmlns:a16="http://schemas.microsoft.com/office/drawing/2014/main" id="{AE3CF46D-AA39-4712-9E31-20FC556A0B33}"/>
              </a:ext>
            </a:extLst>
          </p:cNvPr>
          <p:cNvSpPr txBox="1"/>
          <p:nvPr/>
        </p:nvSpPr>
        <p:spPr>
          <a:xfrm>
            <a:off x="2790825" y="5252066"/>
            <a:ext cx="6800850" cy="461665"/>
          </a:xfrm>
          <a:prstGeom prst="rect">
            <a:avLst/>
          </a:prstGeom>
          <a:noFill/>
        </p:spPr>
        <p:txBody>
          <a:bodyPr wrap="square">
            <a:spAutoFit/>
          </a:bodyPr>
          <a:lstStyle/>
          <a:p>
            <a:r>
              <a:rPr lang="zh-CN" altLang="en-US" sz="2400" b="1" dirty="0">
                <a:solidFill>
                  <a:srgbClr val="0070C0"/>
                </a:solidFill>
              </a:rPr>
              <a:t>有没有一种精确计算且具有理论依据的计算方法？</a:t>
            </a:r>
          </a:p>
        </p:txBody>
      </p:sp>
    </p:spTree>
    <p:extLst>
      <p:ext uri="{BB962C8B-B14F-4D97-AF65-F5344CB8AC3E}">
        <p14:creationId xmlns:p14="http://schemas.microsoft.com/office/powerpoint/2010/main" val="1062018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动态分布自适应问题：</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1" name="文本框 10">
            <a:extLst>
              <a:ext uri="{FF2B5EF4-FFF2-40B4-BE49-F238E27FC236}">
                <a16:creationId xmlns:a16="http://schemas.microsoft.com/office/drawing/2014/main" id="{52CBA544-6EB3-41B4-BA65-22089476B471}"/>
              </a:ext>
            </a:extLst>
          </p:cNvPr>
          <p:cNvSpPr txBox="1"/>
          <p:nvPr/>
        </p:nvSpPr>
        <p:spPr>
          <a:xfrm>
            <a:off x="1028699" y="1652351"/>
            <a:ext cx="9391207" cy="4990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B050"/>
                </a:solidFill>
              </a:rPr>
              <a:t>分布自适应因子</a:t>
            </a:r>
            <a:r>
              <a:rPr lang="en-US" altLang="zh-CN" sz="2000" b="1" dirty="0">
                <a:solidFill>
                  <a:srgbClr val="00B050"/>
                </a:solidFill>
              </a:rPr>
              <a:t>μ</a:t>
            </a:r>
            <a:r>
              <a:rPr lang="zh-CN" altLang="en-US" sz="2000" b="1" dirty="0">
                <a:solidFill>
                  <a:srgbClr val="00B050"/>
                </a:solidFill>
              </a:rPr>
              <a:t>的计算方法</a:t>
            </a:r>
          </a:p>
        </p:txBody>
      </p:sp>
      <p:sp>
        <p:nvSpPr>
          <p:cNvPr id="10" name="文本框 9">
            <a:extLst>
              <a:ext uri="{FF2B5EF4-FFF2-40B4-BE49-F238E27FC236}">
                <a16:creationId xmlns:a16="http://schemas.microsoft.com/office/drawing/2014/main" id="{5594C098-C2C5-45C9-AA93-B5BE600918FE}"/>
              </a:ext>
            </a:extLst>
          </p:cNvPr>
          <p:cNvSpPr txBox="1"/>
          <p:nvPr/>
        </p:nvSpPr>
        <p:spPr>
          <a:xfrm>
            <a:off x="1028699" y="5798066"/>
            <a:ext cx="10648950" cy="523220"/>
          </a:xfrm>
          <a:prstGeom prst="rect">
            <a:avLst/>
          </a:prstGeom>
          <a:noFill/>
        </p:spPr>
        <p:txBody>
          <a:bodyPr wrap="square">
            <a:spAutoFit/>
          </a:bodyPr>
          <a:lstStyle/>
          <a:p>
            <a:r>
              <a:rPr lang="en-US" altLang="zh-CN" sz="1400" b="0" i="0" dirty="0">
                <a:solidFill>
                  <a:srgbClr val="222222"/>
                </a:solidFill>
                <a:effectLst/>
                <a:latin typeface="+mn-ea"/>
              </a:rPr>
              <a:t>Wang J, Feng W, Chen Y, et al. Visual domain adaptation with manifold embedded distribution alignment[C]//Proceedings of the 26th ACM international conference on Multimedia. 2018: 402-410.</a:t>
            </a:r>
            <a:endParaRPr lang="zh-CN" altLang="en-US" sz="1400" dirty="0">
              <a:latin typeface="+mn-ea"/>
            </a:endParaRPr>
          </a:p>
        </p:txBody>
      </p:sp>
      <p:sp>
        <p:nvSpPr>
          <p:cNvPr id="14" name="文本框 13">
            <a:extLst>
              <a:ext uri="{FF2B5EF4-FFF2-40B4-BE49-F238E27FC236}">
                <a16:creationId xmlns:a16="http://schemas.microsoft.com/office/drawing/2014/main" id="{3989C3E4-459C-4150-8B81-8EF9B0C08470}"/>
              </a:ext>
            </a:extLst>
          </p:cNvPr>
          <p:cNvSpPr txBox="1"/>
          <p:nvPr/>
        </p:nvSpPr>
        <p:spPr>
          <a:xfrm>
            <a:off x="1028699" y="2302670"/>
            <a:ext cx="4836887" cy="400110"/>
          </a:xfrm>
          <a:prstGeom prst="rect">
            <a:avLst/>
          </a:prstGeom>
          <a:noFill/>
        </p:spPr>
        <p:txBody>
          <a:bodyPr wrap="square">
            <a:spAutoFit/>
          </a:bodyPr>
          <a:lstStyle/>
          <a:p>
            <a:r>
              <a:rPr lang="zh-CN" altLang="en-US" sz="2000" b="0" i="0" u="none" strike="noStrike" baseline="0" dirty="0">
                <a:solidFill>
                  <a:srgbClr val="000000"/>
                </a:solidFill>
              </a:rPr>
              <a:t>利用领域的整体和局部性质来定量计算</a:t>
            </a:r>
            <a:endParaRPr lang="zh-CN" altLang="en-US" sz="2000" dirty="0"/>
          </a:p>
        </p:txBody>
      </p:sp>
      <p:cxnSp>
        <p:nvCxnSpPr>
          <p:cNvPr id="8" name="直接箭头连接符 7">
            <a:extLst>
              <a:ext uri="{FF2B5EF4-FFF2-40B4-BE49-F238E27FC236}">
                <a16:creationId xmlns:a16="http://schemas.microsoft.com/office/drawing/2014/main" id="{57BF611F-DB7D-466B-91F5-33C542EB8CBB}"/>
              </a:ext>
            </a:extLst>
          </p:cNvPr>
          <p:cNvCxnSpPr>
            <a:cxnSpLocks/>
          </p:cNvCxnSpPr>
          <p:nvPr/>
        </p:nvCxnSpPr>
        <p:spPr>
          <a:xfrm>
            <a:off x="5591854" y="2512050"/>
            <a:ext cx="1130643"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9FEF001D-EDE3-4AB2-8163-2C15C8736150}"/>
                  </a:ext>
                </a:extLst>
              </p:cNvPr>
              <p:cNvSpPr txBox="1"/>
              <p:nvPr/>
            </p:nvSpPr>
            <p:spPr>
              <a:xfrm>
                <a:off x="6814912" y="2302670"/>
                <a:ext cx="4563155" cy="400110"/>
              </a:xfrm>
              <a:prstGeom prst="rect">
                <a:avLst/>
              </a:prstGeom>
              <a:noFill/>
            </p:spPr>
            <p:txBody>
              <a:bodyPr wrap="square">
                <a:spAutoFit/>
              </a:bodyPr>
              <a:lstStyle/>
              <a:p>
                <a:r>
                  <a:rPr lang="zh-CN" altLang="en-US" sz="2000" dirty="0">
                    <a:solidFill>
                      <a:srgbClr val="000000"/>
                    </a:solidFill>
                  </a:rPr>
                  <a:t>采用</a:t>
                </a:r>
                <a14:m>
                  <m:oMath xmlns:m="http://schemas.openxmlformats.org/officeDocument/2006/math">
                    <m:r>
                      <a:rPr lang="zh-CN" altLang="en-US" sz="2000" i="1" smtClean="0">
                        <a:solidFill>
                          <a:srgbClr val="000000"/>
                        </a:solidFill>
                        <a:latin typeface="Cambria Math" panose="02040503050406030204" pitchFamily="18" charset="0"/>
                      </a:rPr>
                      <m:t>𝒜</m:t>
                    </m:r>
                    <m:r>
                      <a:rPr lang="en-US" altLang="zh-CN" sz="2000" b="0" i="1" smtClean="0">
                        <a:solidFill>
                          <a:srgbClr val="000000"/>
                        </a:solidFill>
                        <a:latin typeface="Cambria Math" panose="02040503050406030204" pitchFamily="18" charset="0"/>
                      </a:rPr>
                      <m:t>−</m:t>
                    </m:r>
                    <m:r>
                      <a:rPr lang="en-US" altLang="zh-CN" sz="2000" b="0" i="1" smtClean="0">
                        <a:solidFill>
                          <a:srgbClr val="000000"/>
                        </a:solidFill>
                        <a:latin typeface="Cambria Math" panose="02040503050406030204" pitchFamily="18" charset="0"/>
                      </a:rPr>
                      <m:t>𝑑𝑖𝑠𝑡𝑎𝑛𝑐𝑒</m:t>
                    </m:r>
                  </m:oMath>
                </a14:m>
                <a:r>
                  <a:rPr lang="zh-CN" altLang="en-US" sz="2000" dirty="0"/>
                  <a:t>作为基本度量方式</a:t>
                </a:r>
              </a:p>
            </p:txBody>
          </p:sp>
        </mc:Choice>
        <mc:Fallback xmlns="">
          <p:sp>
            <p:nvSpPr>
              <p:cNvPr id="16" name="文本框 15">
                <a:extLst>
                  <a:ext uri="{FF2B5EF4-FFF2-40B4-BE49-F238E27FC236}">
                    <a16:creationId xmlns:a16="http://schemas.microsoft.com/office/drawing/2014/main" id="{9FEF001D-EDE3-4AB2-8163-2C15C8736150}"/>
                  </a:ext>
                </a:extLst>
              </p:cNvPr>
              <p:cNvSpPr txBox="1">
                <a:spLocks noRot="1" noChangeAspect="1" noMove="1" noResize="1" noEditPoints="1" noAdjustHandles="1" noChangeArrowheads="1" noChangeShapeType="1" noTextEdit="1"/>
              </p:cNvSpPr>
              <p:nvPr/>
            </p:nvSpPr>
            <p:spPr>
              <a:xfrm>
                <a:off x="6814912" y="2302670"/>
                <a:ext cx="4563155" cy="400110"/>
              </a:xfrm>
              <a:prstGeom prst="rect">
                <a:avLst/>
              </a:prstGeom>
              <a:blipFill>
                <a:blip r:embed="rId2"/>
                <a:stretch>
                  <a:fillRect l="-1471" t="-9231" b="-2769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19A5699-8D9D-4724-9F05-7C74B35098A5}"/>
                  </a:ext>
                </a:extLst>
              </p:cNvPr>
              <p:cNvSpPr txBox="1"/>
              <p:nvPr/>
            </p:nvSpPr>
            <p:spPr>
              <a:xfrm>
                <a:off x="2654862" y="2835066"/>
                <a:ext cx="5497975" cy="509178"/>
              </a:xfrm>
              <a:prstGeom prst="rect">
                <a:avLst/>
              </a:prstGeom>
              <a:noFill/>
            </p:spPr>
            <p:txBody>
              <a:bodyPr wrap="square" rtlCol="0">
                <a:spAutoFit/>
              </a:bodyPr>
              <a:lstStyle/>
              <a:p>
                <a:pPr algn="l"/>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𝐴</m:t>
                          </m:r>
                        </m:sub>
                      </m:sSub>
                      <m:d>
                        <m:dPr>
                          <m:ctrlPr>
                            <a:rPr lang="en-US" altLang="zh-CN" sz="2400" i="1" smtClean="0">
                              <a:latin typeface="Cambria Math" panose="02040503050406030204" pitchFamily="18" charset="0"/>
                            </a:rPr>
                          </m:ctrlPr>
                        </m:dPr>
                        <m:e>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𝑠</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𝑡</m:t>
                              </m:r>
                            </m:sub>
                          </m:sSub>
                        </m:e>
                      </m:d>
                      <m:r>
                        <a:rPr lang="en-US" altLang="zh-CN" sz="2400" b="0" i="1" smtClean="0">
                          <a:latin typeface="Cambria Math" panose="02040503050406030204" pitchFamily="18" charset="0"/>
                        </a:rPr>
                        <m:t>=2</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1−2</m:t>
                          </m:r>
                          <m:r>
                            <a:rPr lang="zh-CN" altLang="en-US" sz="2400" b="0" i="1" smtClean="0">
                              <a:latin typeface="Cambria Math" panose="02040503050406030204" pitchFamily="18" charset="0"/>
                            </a:rPr>
                            <m:t>𝜖</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h</m:t>
                              </m:r>
                            </m:e>
                          </m:d>
                        </m:e>
                      </m:d>
                    </m:oMath>
                  </m:oMathPara>
                </a14:m>
                <a:endParaRPr lang="zh-CN" altLang="en-US" sz="2400" dirty="0">
                  <a:latin typeface="+mn-ea"/>
                </a:endParaRPr>
              </a:p>
            </p:txBody>
          </p:sp>
        </mc:Choice>
        <mc:Fallback xmlns="">
          <p:sp>
            <p:nvSpPr>
              <p:cNvPr id="17" name="文本框 16">
                <a:extLst>
                  <a:ext uri="{FF2B5EF4-FFF2-40B4-BE49-F238E27FC236}">
                    <a16:creationId xmlns:a16="http://schemas.microsoft.com/office/drawing/2014/main" id="{619A5699-8D9D-4724-9F05-7C74B35098A5}"/>
                  </a:ext>
                </a:extLst>
              </p:cNvPr>
              <p:cNvSpPr txBox="1">
                <a:spLocks noRot="1" noChangeAspect="1" noMove="1" noResize="1" noEditPoints="1" noAdjustHandles="1" noChangeArrowheads="1" noChangeShapeType="1" noTextEdit="1"/>
              </p:cNvSpPr>
              <p:nvPr/>
            </p:nvSpPr>
            <p:spPr>
              <a:xfrm>
                <a:off x="2654862" y="2835066"/>
                <a:ext cx="5497975" cy="509178"/>
              </a:xfrm>
              <a:prstGeom prst="rect">
                <a:avLst/>
              </a:prstGeom>
              <a:blipFill>
                <a:blip r:embed="rId3"/>
                <a:stretch>
                  <a:fillRect/>
                </a:stretch>
              </a:blipFill>
            </p:spPr>
            <p:txBody>
              <a:bodyPr/>
              <a:lstStyle/>
              <a:p>
                <a:r>
                  <a:rPr lang="zh-CN" altLang="en-US">
                    <a:noFill/>
                  </a:rPr>
                  <a:t> </a:t>
                </a:r>
              </a:p>
            </p:txBody>
          </p:sp>
        </mc:Fallback>
      </mc:AlternateContent>
      <p:cxnSp>
        <p:nvCxnSpPr>
          <p:cNvPr id="18" name="直接连接符 17">
            <a:extLst>
              <a:ext uri="{FF2B5EF4-FFF2-40B4-BE49-F238E27FC236}">
                <a16:creationId xmlns:a16="http://schemas.microsoft.com/office/drawing/2014/main" id="{A5B2F2B2-1CA7-478E-B02E-C28D520C7D2C}"/>
              </a:ext>
            </a:extLst>
          </p:cNvPr>
          <p:cNvCxnSpPr>
            <a:cxnSpLocks/>
          </p:cNvCxnSpPr>
          <p:nvPr/>
        </p:nvCxnSpPr>
        <p:spPr>
          <a:xfrm>
            <a:off x="6305202" y="3301627"/>
            <a:ext cx="7155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5B2A173-C67E-4F61-8472-CC244C4FF8BF}"/>
              </a:ext>
            </a:extLst>
          </p:cNvPr>
          <p:cNvCxnSpPr>
            <a:cxnSpLocks/>
          </p:cNvCxnSpPr>
          <p:nvPr/>
        </p:nvCxnSpPr>
        <p:spPr>
          <a:xfrm>
            <a:off x="6612382" y="3301627"/>
            <a:ext cx="0" cy="251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6A17C70F-2F3D-4BF2-9FD1-118D04DADE80}"/>
                  </a:ext>
                </a:extLst>
              </p:cNvPr>
              <p:cNvSpPr txBox="1"/>
              <p:nvPr/>
            </p:nvSpPr>
            <p:spPr>
              <a:xfrm>
                <a:off x="4728884" y="3534580"/>
                <a:ext cx="7171727" cy="400431"/>
              </a:xfrm>
              <a:prstGeom prst="rect">
                <a:avLst/>
              </a:prstGeom>
              <a:noFill/>
            </p:spPr>
            <p:txBody>
              <a:bodyPr wrap="square">
                <a:spAutoFit/>
              </a:bodyPr>
              <a:lstStyle/>
              <a:p>
                <a14:m>
                  <m:oMath xmlns:m="http://schemas.openxmlformats.org/officeDocument/2006/math">
                    <m:r>
                      <a:rPr lang="zh-CN" altLang="en-US" sz="2000" b="0" i="1" smtClean="0">
                        <a:latin typeface="Cambria Math" panose="02040503050406030204" pitchFamily="18" charset="0"/>
                      </a:rPr>
                      <m:t>𝜖</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h</m:t>
                        </m:r>
                      </m:e>
                    </m:d>
                  </m:oMath>
                </a14:m>
                <a:r>
                  <a:rPr lang="zh-CN" altLang="en-US" sz="2000" dirty="0"/>
                  <a:t>：线性分类器区分源域</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𝑠</m:t>
                        </m:r>
                      </m:sub>
                    </m:sSub>
                    <m:r>
                      <a:rPr lang="zh-CN" altLang="en-US" sz="2000" i="1" smtClean="0">
                        <a:latin typeface="Cambria Math" panose="02040503050406030204" pitchFamily="18" charset="0"/>
                      </a:rPr>
                      <m:t>和</m:t>
                    </m:r>
                    <m:r>
                      <a:rPr lang="zh-CN" altLang="en-US" sz="2000" i="1">
                        <a:latin typeface="Cambria Math" panose="02040503050406030204" pitchFamily="18" charset="0"/>
                      </a:rPr>
                      <m:t>目标</m:t>
                    </m:r>
                    <m:r>
                      <a:rPr lang="zh-CN" altLang="en-US" sz="2000" i="1" smtClean="0">
                        <a:latin typeface="Cambria Math" panose="02040503050406030204" pitchFamily="18" charset="0"/>
                      </a:rPr>
                      <m:t>域</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𝑡</m:t>
                        </m:r>
                      </m:sub>
                    </m:sSub>
                  </m:oMath>
                </a14:m>
                <a:r>
                  <a:rPr lang="zh-CN" altLang="en-US" sz="2000" dirty="0"/>
                  <a:t>的误差</a:t>
                </a:r>
              </a:p>
            </p:txBody>
          </p:sp>
        </mc:Choice>
        <mc:Fallback xmlns="">
          <p:sp>
            <p:nvSpPr>
              <p:cNvPr id="21" name="文本框 20">
                <a:extLst>
                  <a:ext uri="{FF2B5EF4-FFF2-40B4-BE49-F238E27FC236}">
                    <a16:creationId xmlns:a16="http://schemas.microsoft.com/office/drawing/2014/main" id="{6A17C70F-2F3D-4BF2-9FD1-118D04DADE80}"/>
                  </a:ext>
                </a:extLst>
              </p:cNvPr>
              <p:cNvSpPr txBox="1">
                <a:spLocks noRot="1" noChangeAspect="1" noMove="1" noResize="1" noEditPoints="1" noAdjustHandles="1" noChangeArrowheads="1" noChangeShapeType="1" noTextEdit="1"/>
              </p:cNvSpPr>
              <p:nvPr/>
            </p:nvSpPr>
            <p:spPr>
              <a:xfrm>
                <a:off x="4728884" y="3534580"/>
                <a:ext cx="7171727" cy="400431"/>
              </a:xfrm>
              <a:prstGeom prst="rect">
                <a:avLst/>
              </a:prstGeom>
              <a:blipFill>
                <a:blip r:embed="rId4"/>
                <a:stretch>
                  <a:fillRect t="-9091" b="-2575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E00D1E04-461B-4475-8D6D-9AE4DECAA199}"/>
                  </a:ext>
                </a:extLst>
              </p:cNvPr>
              <p:cNvSpPr txBox="1"/>
              <p:nvPr/>
            </p:nvSpPr>
            <p:spPr>
              <a:xfrm>
                <a:off x="2053601" y="3805525"/>
                <a:ext cx="6094070" cy="88979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altLang="zh-CN" sz="2400" i="1" smtClean="0">
                              <a:latin typeface="Cambria Math" panose="02040503050406030204" pitchFamily="18" charset="0"/>
                            </a:rPr>
                          </m:ctrlPr>
                        </m:accPr>
                        <m:e>
                          <m:r>
                            <a:rPr lang="zh-CN" altLang="en-US" sz="2400" i="1" smtClean="0">
                              <a:latin typeface="Cambria Math" panose="02040503050406030204" pitchFamily="18" charset="0"/>
                            </a:rPr>
                            <m:t>𝜇</m:t>
                          </m:r>
                        </m:e>
                      </m:acc>
                      <m:r>
                        <a:rPr lang="en-US" altLang="zh-CN" sz="2400" b="0" i="1" smtClean="0">
                          <a:latin typeface="Cambria Math" panose="02040503050406030204" pitchFamily="18" charset="0"/>
                        </a:rPr>
                        <m:t>=1−</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𝑀</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𝑑</m:t>
                              </m:r>
                            </m:e>
                            <m:sub>
                              <m:r>
                                <a:rPr lang="en-US" altLang="zh-CN" sz="2400" i="1">
                                  <a:latin typeface="Cambria Math" panose="02040503050406030204" pitchFamily="18" charset="0"/>
                                </a:rPr>
                                <m:t>𝑀</m:t>
                              </m:r>
                            </m:sub>
                          </m:sSub>
                          <m:r>
                            <a:rPr lang="en-US" altLang="zh-CN" sz="2400" b="0" i="1" smtClean="0">
                              <a:latin typeface="Cambria Math" panose="02040503050406030204" pitchFamily="18" charset="0"/>
                            </a:rPr>
                            <m:t>+</m:t>
                          </m:r>
                          <m:nary>
                            <m:naryPr>
                              <m:chr m:val="∑"/>
                              <m:limLoc m:val="subSup"/>
                              <m:ctrlPr>
                                <a:rPr lang="en-US" altLang="zh-CN" sz="2400" b="0" i="1" smtClean="0">
                                  <a:latin typeface="Cambria Math" panose="02040503050406030204" pitchFamily="18" charset="0"/>
                                </a:rPr>
                              </m:ctrlPr>
                            </m:naryPr>
                            <m:sub>
                              <m:r>
                                <m:rPr>
                                  <m:brk m:alnAt="25"/>
                                </m:rP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𝐶</m:t>
                              </m:r>
                            </m:sup>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𝑐</m:t>
                                  </m:r>
                                </m:sub>
                              </m:sSub>
                            </m:e>
                          </m:nary>
                        </m:den>
                      </m:f>
                    </m:oMath>
                  </m:oMathPara>
                </a14:m>
                <a:endParaRPr lang="zh-CN" altLang="en-US" sz="2400" dirty="0">
                  <a:latin typeface="+mn-ea"/>
                </a:endParaRPr>
              </a:p>
            </p:txBody>
          </p:sp>
        </mc:Choice>
        <mc:Fallback xmlns="">
          <p:sp>
            <p:nvSpPr>
              <p:cNvPr id="23" name="文本框 22">
                <a:extLst>
                  <a:ext uri="{FF2B5EF4-FFF2-40B4-BE49-F238E27FC236}">
                    <a16:creationId xmlns:a16="http://schemas.microsoft.com/office/drawing/2014/main" id="{E00D1E04-461B-4475-8D6D-9AE4DECAA199}"/>
                  </a:ext>
                </a:extLst>
              </p:cNvPr>
              <p:cNvSpPr txBox="1">
                <a:spLocks noRot="1" noChangeAspect="1" noMove="1" noResize="1" noEditPoints="1" noAdjustHandles="1" noChangeArrowheads="1" noChangeShapeType="1" noTextEdit="1"/>
              </p:cNvSpPr>
              <p:nvPr/>
            </p:nvSpPr>
            <p:spPr>
              <a:xfrm>
                <a:off x="2053601" y="3805525"/>
                <a:ext cx="6094070" cy="889795"/>
              </a:xfrm>
              <a:prstGeom prst="rect">
                <a:avLst/>
              </a:prstGeom>
              <a:blipFill>
                <a:blip r:embed="rId5"/>
                <a:stretch>
                  <a:fillRect/>
                </a:stretch>
              </a:blipFill>
            </p:spPr>
            <p:txBody>
              <a:bodyPr/>
              <a:lstStyle/>
              <a:p>
                <a:r>
                  <a:rPr lang="zh-CN" altLang="en-US">
                    <a:noFill/>
                  </a:rPr>
                  <a:t> </a:t>
                </a:r>
              </a:p>
            </p:txBody>
          </p:sp>
        </mc:Fallback>
      </mc:AlternateContent>
      <p:grpSp>
        <p:nvGrpSpPr>
          <p:cNvPr id="27" name="组合 26">
            <a:extLst>
              <a:ext uri="{FF2B5EF4-FFF2-40B4-BE49-F238E27FC236}">
                <a16:creationId xmlns:a16="http://schemas.microsoft.com/office/drawing/2014/main" id="{A732287E-53E3-44BF-9F09-613BE36FD3AB}"/>
              </a:ext>
            </a:extLst>
          </p:cNvPr>
          <p:cNvGrpSpPr/>
          <p:nvPr/>
        </p:nvGrpSpPr>
        <p:grpSpPr>
          <a:xfrm>
            <a:off x="4578223" y="4714464"/>
            <a:ext cx="715520" cy="251801"/>
            <a:chOff x="4612947" y="4695320"/>
            <a:chExt cx="715520" cy="251801"/>
          </a:xfrm>
        </p:grpSpPr>
        <p:cxnSp>
          <p:nvCxnSpPr>
            <p:cNvPr id="25" name="直接连接符 24">
              <a:extLst>
                <a:ext uri="{FF2B5EF4-FFF2-40B4-BE49-F238E27FC236}">
                  <a16:creationId xmlns:a16="http://schemas.microsoft.com/office/drawing/2014/main" id="{E194B76C-4194-4751-8C4E-0EE5931EEA27}"/>
                </a:ext>
              </a:extLst>
            </p:cNvPr>
            <p:cNvCxnSpPr>
              <a:cxnSpLocks/>
            </p:cNvCxnSpPr>
            <p:nvPr/>
          </p:nvCxnSpPr>
          <p:spPr>
            <a:xfrm>
              <a:off x="4612947" y="4695320"/>
              <a:ext cx="7155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DCE6DB01-D00C-4B7F-B120-3762716F8632}"/>
                </a:ext>
              </a:extLst>
            </p:cNvPr>
            <p:cNvCxnSpPr>
              <a:cxnSpLocks/>
            </p:cNvCxnSpPr>
            <p:nvPr/>
          </p:nvCxnSpPr>
          <p:spPr>
            <a:xfrm>
              <a:off x="4970707" y="4695320"/>
              <a:ext cx="0" cy="251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65767542-BABB-4D1B-BC77-F6D2874703DA}"/>
              </a:ext>
            </a:extLst>
          </p:cNvPr>
          <p:cNvGrpSpPr/>
          <p:nvPr/>
        </p:nvGrpSpPr>
        <p:grpSpPr>
          <a:xfrm>
            <a:off x="6096000" y="4710045"/>
            <a:ext cx="715520" cy="251801"/>
            <a:chOff x="4612947" y="4695320"/>
            <a:chExt cx="715520" cy="251801"/>
          </a:xfrm>
        </p:grpSpPr>
        <p:cxnSp>
          <p:nvCxnSpPr>
            <p:cNvPr id="29" name="直接连接符 28">
              <a:extLst>
                <a:ext uri="{FF2B5EF4-FFF2-40B4-BE49-F238E27FC236}">
                  <a16:creationId xmlns:a16="http://schemas.microsoft.com/office/drawing/2014/main" id="{2171FFFE-B30B-412A-A1E4-B0F5FFF1B62E}"/>
                </a:ext>
              </a:extLst>
            </p:cNvPr>
            <p:cNvCxnSpPr>
              <a:cxnSpLocks/>
            </p:cNvCxnSpPr>
            <p:nvPr/>
          </p:nvCxnSpPr>
          <p:spPr>
            <a:xfrm>
              <a:off x="4612947" y="4695320"/>
              <a:ext cx="715520"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3668F2FD-EB16-4C97-9703-D15A86474ACD}"/>
                </a:ext>
              </a:extLst>
            </p:cNvPr>
            <p:cNvCxnSpPr>
              <a:cxnSpLocks/>
            </p:cNvCxnSpPr>
            <p:nvPr/>
          </p:nvCxnSpPr>
          <p:spPr>
            <a:xfrm>
              <a:off x="4970707" y="4695320"/>
              <a:ext cx="0" cy="25180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E331C84F-0930-4932-BF56-B3B7F2C771F3}"/>
                  </a:ext>
                </a:extLst>
              </p:cNvPr>
              <p:cNvSpPr txBox="1"/>
              <p:nvPr/>
            </p:nvSpPr>
            <p:spPr>
              <a:xfrm>
                <a:off x="3614962" y="5018612"/>
                <a:ext cx="2333988" cy="707886"/>
              </a:xfrm>
              <a:prstGeom prst="rect">
                <a:avLst/>
              </a:prstGeom>
              <a:noFill/>
            </p:spPr>
            <p:txBody>
              <a:bodyPr wrap="square">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𝑀</m:t>
                        </m:r>
                      </m:sub>
                    </m:sSub>
                  </m:oMath>
                </a14:m>
                <a:r>
                  <a:rPr lang="zh-CN" altLang="en-US" sz="2000" dirty="0">
                    <a:latin typeface="Cambria Math" panose="02040503050406030204" pitchFamily="18" charset="0"/>
                  </a:rPr>
                  <a:t>为边缘分布距离</a:t>
                </a:r>
                <a:endParaRPr lang="en-US" altLang="zh-CN" sz="2000" dirty="0">
                  <a:latin typeface="Cambria Math" panose="02040503050406030204" pitchFamily="18" charset="0"/>
                </a:endParaRPr>
              </a:p>
              <a:p>
                <a:pPr algn="ctr"/>
                <a14:m>
                  <m:oMathPara xmlns:m="http://schemas.openxmlformats.org/officeDocument/2006/math">
                    <m:oMathParaPr>
                      <m:jc m:val="left"/>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𝑀</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𝐴</m:t>
                          </m:r>
                        </m:sub>
                      </m:sSub>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b="0" i="1" smtClean="0">
                                  <a:latin typeface="Cambria Math" panose="02040503050406030204" pitchFamily="18" charset="0"/>
                                </a:rPr>
                                <m:t>𝑠</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𝐷</m:t>
                              </m:r>
                            </m:e>
                            <m:sub>
                              <m:r>
                                <a:rPr lang="en-US" altLang="zh-CN" sz="2000" i="1">
                                  <a:latin typeface="Cambria Math" panose="02040503050406030204" pitchFamily="18" charset="0"/>
                                </a:rPr>
                                <m:t>𝑡</m:t>
                              </m:r>
                            </m:sub>
                          </m:sSub>
                        </m:e>
                      </m:d>
                    </m:oMath>
                  </m:oMathPara>
                </a14:m>
                <a:endParaRPr lang="zh-CN" altLang="en-US" sz="2000" dirty="0"/>
              </a:p>
            </p:txBody>
          </p:sp>
        </mc:Choice>
        <mc:Fallback xmlns="">
          <p:sp>
            <p:nvSpPr>
              <p:cNvPr id="32" name="文本框 31">
                <a:extLst>
                  <a:ext uri="{FF2B5EF4-FFF2-40B4-BE49-F238E27FC236}">
                    <a16:creationId xmlns:a16="http://schemas.microsoft.com/office/drawing/2014/main" id="{E331C84F-0930-4932-BF56-B3B7F2C771F3}"/>
                  </a:ext>
                </a:extLst>
              </p:cNvPr>
              <p:cNvSpPr txBox="1">
                <a:spLocks noRot="1" noChangeAspect="1" noMove="1" noResize="1" noEditPoints="1" noAdjustHandles="1" noChangeArrowheads="1" noChangeShapeType="1" noTextEdit="1"/>
              </p:cNvSpPr>
              <p:nvPr/>
            </p:nvSpPr>
            <p:spPr>
              <a:xfrm>
                <a:off x="3614962" y="5018612"/>
                <a:ext cx="2333988" cy="707886"/>
              </a:xfrm>
              <a:prstGeom prst="rect">
                <a:avLst/>
              </a:prstGeom>
              <a:blipFill>
                <a:blip r:embed="rId6"/>
                <a:stretch>
                  <a:fillRect t="-4310" r="-1567" b="-17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8D485E31-A695-4876-9940-12172BF20507}"/>
                  </a:ext>
                </a:extLst>
              </p:cNvPr>
              <p:cNvSpPr txBox="1"/>
              <p:nvPr/>
            </p:nvSpPr>
            <p:spPr>
              <a:xfrm>
                <a:off x="6029067" y="4961846"/>
                <a:ext cx="5573174" cy="860748"/>
              </a:xfrm>
              <a:prstGeom prst="rect">
                <a:avLst/>
              </a:prstGeom>
              <a:noFill/>
            </p:spPr>
            <p:txBody>
              <a:bodyPr wrap="square">
                <a:spAutoFit/>
              </a:bodyPr>
              <a:lstStyle/>
              <a:p>
                <a14:m>
                  <m:oMath xmlns:m="http://schemas.openxmlformats.org/officeDocument/2006/math">
                    <m:sSub>
                      <m:sSubPr>
                        <m:ctrlPr>
                          <a:rPr lang="en-US" altLang="zh-CN" sz="2000" i="1" smtClean="0">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b="0" i="1" smtClean="0">
                            <a:latin typeface="Cambria Math" panose="02040503050406030204" pitchFamily="18" charset="0"/>
                          </a:rPr>
                          <m:t>𝑐</m:t>
                        </m:r>
                      </m:sub>
                    </m:sSub>
                  </m:oMath>
                </a14:m>
                <a:r>
                  <a:rPr lang="zh-CN" altLang="en-US" sz="2000" dirty="0">
                    <a:latin typeface="Cambria Math" panose="02040503050406030204" pitchFamily="18" charset="0"/>
                  </a:rPr>
                  <a:t>为表示对应于类别</a:t>
                </a:r>
                <a14:m>
                  <m:oMath xmlns:m="http://schemas.openxmlformats.org/officeDocument/2006/math">
                    <m:r>
                      <a:rPr lang="en-US" altLang="zh-CN" sz="2000" i="1" dirty="0" smtClean="0">
                        <a:latin typeface="Cambria Math" panose="02040503050406030204" pitchFamily="18" charset="0"/>
                      </a:rPr>
                      <m:t>𝑐</m:t>
                    </m:r>
                  </m:oMath>
                </a14:m>
                <a:r>
                  <a:rPr lang="zh-CN" altLang="en-US" sz="2000" dirty="0">
                    <a:latin typeface="Cambria Math" panose="02040503050406030204" pitchFamily="18" charset="0"/>
                  </a:rPr>
                  <a:t>的条件分布距离</a:t>
                </a:r>
                <a:endParaRPr lang="en-US" altLang="zh-CN" sz="2000" b="0" i="1" dirty="0">
                  <a:latin typeface="Cambria Math" panose="02040503050406030204" pitchFamily="18" charset="0"/>
                </a:endParaRPr>
              </a:p>
              <a:p>
                <a:pPr/>
                <a14:m>
                  <m:oMathPara xmlns:m="http://schemas.openxmlformats.org/officeDocument/2006/math">
                    <m:oMathParaPr>
                      <m:jc m:val="left"/>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𝑐</m:t>
                          </m:r>
                        </m:sub>
                      </m:sSub>
                      <m:r>
                        <a:rPr lang="en-US" altLang="zh-CN" sz="2000" b="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𝑑</m:t>
                          </m:r>
                        </m:e>
                        <m:sub>
                          <m:r>
                            <a:rPr lang="en-US" altLang="zh-CN" sz="2000" i="1">
                              <a:latin typeface="Cambria Math" panose="02040503050406030204" pitchFamily="18" charset="0"/>
                            </a:rPr>
                            <m:t>𝐴</m:t>
                          </m:r>
                        </m:sub>
                      </m:sSub>
                      <m:d>
                        <m:dPr>
                          <m:ctrlPr>
                            <a:rPr lang="en-US" altLang="zh-CN" sz="2000" i="1">
                              <a:latin typeface="Cambria Math" panose="02040503050406030204" pitchFamily="18" charset="0"/>
                            </a:rPr>
                          </m:ctrlPr>
                        </m:dPr>
                        <m:e>
                          <m:sSubSup>
                            <m:sSubSupPr>
                              <m:ctrlPr>
                                <a:rPr lang="en-US" altLang="zh-CN" sz="2000" i="1" smtClean="0">
                                  <a:latin typeface="Cambria Math" panose="02040503050406030204" pitchFamily="18" charset="0"/>
                                </a:rPr>
                              </m:ctrlPr>
                            </m:sSubSupPr>
                            <m:e>
                              <m:r>
                                <a:rPr lang="en-US" altLang="zh-CN" sz="2000" b="0" i="1" smtClean="0">
                                  <a:latin typeface="Cambria Math" panose="02040503050406030204" pitchFamily="18" charset="0"/>
                                </a:rPr>
                                <m:t>𝐷</m:t>
                              </m:r>
                            </m:e>
                            <m:sub>
                              <m:r>
                                <a:rPr lang="en-US" altLang="zh-CN" sz="2000" b="0" i="1" smtClean="0">
                                  <a:latin typeface="Cambria Math" panose="02040503050406030204" pitchFamily="18" charset="0"/>
                                </a:rPr>
                                <m:t>𝑠</m:t>
                              </m:r>
                            </m:sub>
                            <m:sup>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𝑐</m:t>
                                  </m:r>
                                </m:e>
                              </m:d>
                            </m:sup>
                          </m:sSubSup>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𝐷</m:t>
                              </m:r>
                            </m:e>
                            <m:sub>
                              <m:r>
                                <a:rPr lang="en-US" altLang="zh-CN" sz="2000" b="0" i="1" smtClean="0">
                                  <a:latin typeface="Cambria Math" panose="02040503050406030204" pitchFamily="18" charset="0"/>
                                </a:rPr>
                                <m:t>𝑡</m:t>
                              </m:r>
                            </m:sub>
                            <m:sup>
                              <m:d>
                                <m:dPr>
                                  <m:ctrlPr>
                                    <a:rPr lang="en-US" altLang="zh-CN" sz="2000" i="1">
                                      <a:latin typeface="Cambria Math" panose="02040503050406030204" pitchFamily="18" charset="0"/>
                                    </a:rPr>
                                  </m:ctrlPr>
                                </m:dPr>
                                <m:e>
                                  <m:r>
                                    <a:rPr lang="en-US" altLang="zh-CN" sz="2000" i="1">
                                      <a:latin typeface="Cambria Math" panose="02040503050406030204" pitchFamily="18" charset="0"/>
                                    </a:rPr>
                                    <m:t>𝑐</m:t>
                                  </m:r>
                                </m:e>
                              </m:d>
                            </m:sup>
                          </m:sSubSup>
                        </m:e>
                      </m:d>
                    </m:oMath>
                  </m:oMathPara>
                </a14:m>
                <a:endParaRPr lang="zh-CN" altLang="en-US" sz="2000" dirty="0"/>
              </a:p>
            </p:txBody>
          </p:sp>
        </mc:Choice>
        <mc:Fallback xmlns="">
          <p:sp>
            <p:nvSpPr>
              <p:cNvPr id="33" name="文本框 32">
                <a:extLst>
                  <a:ext uri="{FF2B5EF4-FFF2-40B4-BE49-F238E27FC236}">
                    <a16:creationId xmlns:a16="http://schemas.microsoft.com/office/drawing/2014/main" id="{8D485E31-A695-4876-9940-12172BF20507}"/>
                  </a:ext>
                </a:extLst>
              </p:cNvPr>
              <p:cNvSpPr txBox="1">
                <a:spLocks noRot="1" noChangeAspect="1" noMove="1" noResize="1" noEditPoints="1" noAdjustHandles="1" noChangeArrowheads="1" noChangeShapeType="1" noTextEdit="1"/>
              </p:cNvSpPr>
              <p:nvPr/>
            </p:nvSpPr>
            <p:spPr>
              <a:xfrm>
                <a:off x="6029067" y="4961846"/>
                <a:ext cx="5573174" cy="860748"/>
              </a:xfrm>
              <a:prstGeom prst="rect">
                <a:avLst/>
              </a:prstGeom>
              <a:blipFill>
                <a:blip r:embed="rId7"/>
                <a:stretch>
                  <a:fillRect t="-42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3268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C1C00598-48E1-485D-9429-8D34BA90A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5411109" y="1751743"/>
            <a:ext cx="2323650"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迁移学习背景</a:t>
            </a:r>
          </a:p>
        </p:txBody>
      </p:sp>
      <p:sp>
        <p:nvSpPr>
          <p:cNvPr id="10" name="TextBox 9"/>
          <p:cNvSpPr txBox="1"/>
          <p:nvPr/>
        </p:nvSpPr>
        <p:spPr bwMode="auto">
          <a:xfrm>
            <a:off x="6799836" y="3640287"/>
            <a:ext cx="2323650"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迁移学习方法</a:t>
            </a:r>
          </a:p>
        </p:txBody>
      </p:sp>
      <p:sp>
        <p:nvSpPr>
          <p:cNvPr id="12" name="TextBox 11"/>
          <p:cNvSpPr txBox="1"/>
          <p:nvPr/>
        </p:nvSpPr>
        <p:spPr bwMode="auto">
          <a:xfrm>
            <a:off x="6097014" y="2726212"/>
            <a:ext cx="2323650"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迁移学习概念</a:t>
            </a:r>
          </a:p>
        </p:txBody>
      </p:sp>
      <p:sp>
        <p:nvSpPr>
          <p:cNvPr id="14" name="TextBox 13"/>
          <p:cNvSpPr txBox="1"/>
          <p:nvPr/>
        </p:nvSpPr>
        <p:spPr bwMode="auto">
          <a:xfrm>
            <a:off x="7429840" y="4587664"/>
            <a:ext cx="2323650"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迁移学习前沿</a:t>
            </a:r>
          </a:p>
        </p:txBody>
      </p:sp>
      <p:sp>
        <p:nvSpPr>
          <p:cNvPr id="16" name="TextBox 15"/>
          <p:cNvSpPr txBox="1"/>
          <p:nvPr/>
        </p:nvSpPr>
        <p:spPr>
          <a:xfrm>
            <a:off x="4518129" y="1709078"/>
            <a:ext cx="874283"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01</a:t>
            </a:r>
            <a:endParaRPr lang="zh-CN" altLang="en-US" sz="5299" dirty="0">
              <a:solidFill>
                <a:schemeClr val="accent1"/>
              </a:solidFill>
              <a:latin typeface="Impact" pitchFamily="34" charset="0"/>
            </a:endParaRPr>
          </a:p>
        </p:txBody>
      </p:sp>
      <p:sp>
        <p:nvSpPr>
          <p:cNvPr id="17" name="TextBox 16"/>
          <p:cNvSpPr txBox="1"/>
          <p:nvPr/>
        </p:nvSpPr>
        <p:spPr>
          <a:xfrm>
            <a:off x="5209371" y="2676931"/>
            <a:ext cx="957608"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02</a:t>
            </a:r>
            <a:endParaRPr lang="zh-CN" altLang="en-US" sz="5299" dirty="0">
              <a:solidFill>
                <a:schemeClr val="accent1"/>
              </a:solidFill>
              <a:latin typeface="Impact" pitchFamily="34" charset="0"/>
            </a:endParaRPr>
          </a:p>
        </p:txBody>
      </p:sp>
      <p:sp>
        <p:nvSpPr>
          <p:cNvPr id="18" name="TextBox 17"/>
          <p:cNvSpPr txBox="1"/>
          <p:nvPr/>
        </p:nvSpPr>
        <p:spPr>
          <a:xfrm>
            <a:off x="5922779" y="3634898"/>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19" name="TextBox 18"/>
          <p:cNvSpPr txBox="1"/>
          <p:nvPr/>
        </p:nvSpPr>
        <p:spPr>
          <a:xfrm>
            <a:off x="6474368" y="4557844"/>
            <a:ext cx="955472"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04</a:t>
            </a:r>
            <a:endParaRPr lang="zh-CN" altLang="en-US" sz="5299" dirty="0">
              <a:solidFill>
                <a:schemeClr val="accent1"/>
              </a:solidFill>
              <a:latin typeface="Impact" pitchFamily="34" charset="0"/>
            </a:endParaRPr>
          </a:p>
        </p:txBody>
      </p:sp>
      <p:sp>
        <p:nvSpPr>
          <p:cNvPr id="21" name="TextBox 20"/>
          <p:cNvSpPr txBox="1"/>
          <p:nvPr/>
        </p:nvSpPr>
        <p:spPr>
          <a:xfrm>
            <a:off x="10022756" y="3073012"/>
            <a:ext cx="2023754" cy="656591"/>
          </a:xfrm>
          <a:prstGeom prst="rect">
            <a:avLst/>
          </a:prstGeom>
          <a:noFill/>
        </p:spPr>
        <p:txBody>
          <a:bodyPr wrap="none" lIns="121889" tIns="60944" rIns="121889" bIns="60944" rtlCol="0">
            <a:spAutoFit/>
          </a:bodyPr>
          <a:lstStyle/>
          <a:p>
            <a:r>
              <a:rPr lang="zh-CN" altLang="en-US" sz="3499" b="1" dirty="0">
                <a:solidFill>
                  <a:schemeClr val="bg1"/>
                </a:solidFill>
                <a:latin typeface="Eras Bold ITC" panose="020B0907030504020204" pitchFamily="34" charset="0"/>
                <a:ea typeface="微软雅黑" panose="020B0503020204020204" pitchFamily="34" charset="-122"/>
              </a:rPr>
              <a:t>为人师表</a:t>
            </a:r>
          </a:p>
        </p:txBody>
      </p:sp>
      <p:sp>
        <p:nvSpPr>
          <p:cNvPr id="20" name="TextBox 19">
            <a:extLst>
              <a:ext uri="{FF2B5EF4-FFF2-40B4-BE49-F238E27FC236}">
                <a16:creationId xmlns:a16="http://schemas.microsoft.com/office/drawing/2014/main" id="{D0777F15-B2A0-094D-A88E-B750E08F24C5}"/>
              </a:ext>
            </a:extLst>
          </p:cNvPr>
          <p:cNvSpPr txBox="1"/>
          <p:nvPr/>
        </p:nvSpPr>
        <p:spPr bwMode="auto">
          <a:xfrm>
            <a:off x="404471" y="542776"/>
            <a:ext cx="4862807"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第十一章、迁移学习</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基于特征的迁移方法：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3" name="图片 2">
            <a:extLst>
              <a:ext uri="{FF2B5EF4-FFF2-40B4-BE49-F238E27FC236}">
                <a16:creationId xmlns:a16="http://schemas.microsoft.com/office/drawing/2014/main" id="{83E27A27-5D43-4FA7-967F-D1A56B10D4FB}"/>
              </a:ext>
            </a:extLst>
          </p:cNvPr>
          <p:cNvPicPr>
            <a:picLocks noChangeAspect="1"/>
          </p:cNvPicPr>
          <p:nvPr/>
        </p:nvPicPr>
        <p:blipFill>
          <a:blip r:embed="rId2"/>
          <a:stretch>
            <a:fillRect/>
          </a:stretch>
        </p:blipFill>
        <p:spPr>
          <a:xfrm>
            <a:off x="1578999" y="2037614"/>
            <a:ext cx="9034001" cy="3913878"/>
          </a:xfrm>
          <a:prstGeom prst="rect">
            <a:avLst/>
          </a:prstGeom>
        </p:spPr>
      </p:pic>
      <p:sp>
        <p:nvSpPr>
          <p:cNvPr id="13" name="文本框 12">
            <a:extLst>
              <a:ext uri="{FF2B5EF4-FFF2-40B4-BE49-F238E27FC236}">
                <a16:creationId xmlns:a16="http://schemas.microsoft.com/office/drawing/2014/main" id="{6C5083BF-0959-4FAA-A777-30DB573BC630}"/>
              </a:ext>
            </a:extLst>
          </p:cNvPr>
          <p:cNvSpPr txBox="1"/>
          <p:nvPr/>
        </p:nvSpPr>
        <p:spPr>
          <a:xfrm>
            <a:off x="787744" y="1404261"/>
            <a:ext cx="6098058" cy="49904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00B050"/>
                </a:solidFill>
              </a:rPr>
              <a:t>隐式度量</a:t>
            </a:r>
            <a:r>
              <a:rPr lang="en-US" altLang="zh-CN" sz="2000" b="1" dirty="0">
                <a:solidFill>
                  <a:srgbClr val="00B050"/>
                </a:solidFill>
              </a:rPr>
              <a:t>——</a:t>
            </a:r>
            <a:r>
              <a:rPr lang="zh-CN" altLang="en-US" sz="2000" b="1" dirty="0">
                <a:solidFill>
                  <a:srgbClr val="00B050"/>
                </a:solidFill>
              </a:rPr>
              <a:t>例如基于生成对抗网络的迁移学习</a:t>
            </a:r>
          </a:p>
        </p:txBody>
      </p:sp>
    </p:spTree>
    <p:extLst>
      <p:ext uri="{BB962C8B-B14F-4D97-AF65-F5344CB8AC3E}">
        <p14:creationId xmlns:p14="http://schemas.microsoft.com/office/powerpoint/2010/main" val="23934209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a:t>
            </a:r>
            <a:r>
              <a:rPr lang="zh-CN" altLang="en-US" sz="2400" dirty="0">
                <a:solidFill>
                  <a:srgbClr val="0070C0"/>
                </a:solidFill>
                <a:latin typeface="Source Sans Pro" panose="020B0604020202020204" pitchFamily="34" charset="0"/>
                <a:ea typeface="微软雅黑"/>
              </a:rPr>
              <a:t>模型</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6" name="Picture 6">
            <a:extLst>
              <a:ext uri="{FF2B5EF4-FFF2-40B4-BE49-F238E27FC236}">
                <a16:creationId xmlns:a16="http://schemas.microsoft.com/office/drawing/2014/main" id="{501F518F-A80F-4AE1-BF08-155B45B4F6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8064" y="1889233"/>
            <a:ext cx="1401690" cy="105126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圆角 3">
            <a:extLst>
              <a:ext uri="{FF2B5EF4-FFF2-40B4-BE49-F238E27FC236}">
                <a16:creationId xmlns:a16="http://schemas.microsoft.com/office/drawing/2014/main" id="{93049749-8889-497F-A959-A30D04CEC164}"/>
              </a:ext>
            </a:extLst>
          </p:cNvPr>
          <p:cNvSpPr/>
          <p:nvPr/>
        </p:nvSpPr>
        <p:spPr>
          <a:xfrm>
            <a:off x="2815785" y="2184033"/>
            <a:ext cx="1401690" cy="46166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低级特征</a:t>
            </a:r>
          </a:p>
        </p:txBody>
      </p:sp>
      <p:sp>
        <p:nvSpPr>
          <p:cNvPr id="8" name="矩形: 圆角 7">
            <a:extLst>
              <a:ext uri="{FF2B5EF4-FFF2-40B4-BE49-F238E27FC236}">
                <a16:creationId xmlns:a16="http://schemas.microsoft.com/office/drawing/2014/main" id="{32387BD4-25CE-4B3C-9CBC-087550F985C9}"/>
              </a:ext>
            </a:extLst>
          </p:cNvPr>
          <p:cNvSpPr/>
          <p:nvPr/>
        </p:nvSpPr>
        <p:spPr>
          <a:xfrm>
            <a:off x="4602883" y="2184033"/>
            <a:ext cx="1401690" cy="46166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中级特征</a:t>
            </a:r>
          </a:p>
        </p:txBody>
      </p:sp>
      <p:sp>
        <p:nvSpPr>
          <p:cNvPr id="9" name="矩形: 圆角 8">
            <a:extLst>
              <a:ext uri="{FF2B5EF4-FFF2-40B4-BE49-F238E27FC236}">
                <a16:creationId xmlns:a16="http://schemas.microsoft.com/office/drawing/2014/main" id="{27F6CA08-3EA3-4E70-B7C6-BAA97D2D5049}"/>
              </a:ext>
            </a:extLst>
          </p:cNvPr>
          <p:cNvSpPr/>
          <p:nvPr/>
        </p:nvSpPr>
        <p:spPr>
          <a:xfrm>
            <a:off x="6420604" y="2184033"/>
            <a:ext cx="1401690" cy="46166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高级特征</a:t>
            </a:r>
          </a:p>
        </p:txBody>
      </p:sp>
      <p:sp>
        <p:nvSpPr>
          <p:cNvPr id="10" name="矩形: 圆角 9">
            <a:extLst>
              <a:ext uri="{FF2B5EF4-FFF2-40B4-BE49-F238E27FC236}">
                <a16:creationId xmlns:a16="http://schemas.microsoft.com/office/drawing/2014/main" id="{7D9EA170-3137-4969-B984-9017E72789FB}"/>
              </a:ext>
            </a:extLst>
          </p:cNvPr>
          <p:cNvSpPr/>
          <p:nvPr/>
        </p:nvSpPr>
        <p:spPr>
          <a:xfrm>
            <a:off x="8238325" y="2173506"/>
            <a:ext cx="1401690" cy="461665"/>
          </a:xfrm>
          <a:prstGeom prst="round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solidFill>
                  <a:schemeClr val="tx1"/>
                </a:solidFill>
              </a:rPr>
              <a:t>分类器</a:t>
            </a:r>
          </a:p>
        </p:txBody>
      </p:sp>
      <p:sp>
        <p:nvSpPr>
          <p:cNvPr id="5" name="椭圆 4">
            <a:extLst>
              <a:ext uri="{FF2B5EF4-FFF2-40B4-BE49-F238E27FC236}">
                <a16:creationId xmlns:a16="http://schemas.microsoft.com/office/drawing/2014/main" id="{931EAE89-7030-45CD-83CE-7E7F8F2F1582}"/>
              </a:ext>
            </a:extLst>
          </p:cNvPr>
          <p:cNvSpPr/>
          <p:nvPr/>
        </p:nvSpPr>
        <p:spPr>
          <a:xfrm>
            <a:off x="10025423" y="2122765"/>
            <a:ext cx="584200" cy="584200"/>
          </a:xfrm>
          <a:prstGeom prst="ellipse">
            <a:avLst/>
          </a:prstGeom>
          <a:no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狗</a:t>
            </a:r>
          </a:p>
        </p:txBody>
      </p:sp>
      <p:cxnSp>
        <p:nvCxnSpPr>
          <p:cNvPr id="11" name="直接箭头连接符 10">
            <a:extLst>
              <a:ext uri="{FF2B5EF4-FFF2-40B4-BE49-F238E27FC236}">
                <a16:creationId xmlns:a16="http://schemas.microsoft.com/office/drawing/2014/main" id="{7F173D66-BEE7-45FF-965B-45164105CAE8}"/>
              </a:ext>
            </a:extLst>
          </p:cNvPr>
          <p:cNvCxnSpPr>
            <a:stCxn id="6" idx="3"/>
            <a:endCxn id="4" idx="1"/>
          </p:cNvCxnSpPr>
          <p:nvPr/>
        </p:nvCxnSpPr>
        <p:spPr>
          <a:xfrm flipV="1">
            <a:off x="2399754" y="2414866"/>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直接箭头连接符 13">
            <a:extLst>
              <a:ext uri="{FF2B5EF4-FFF2-40B4-BE49-F238E27FC236}">
                <a16:creationId xmlns:a16="http://schemas.microsoft.com/office/drawing/2014/main" id="{118490B7-4E0C-4C1D-B493-58B215DE3943}"/>
              </a:ext>
            </a:extLst>
          </p:cNvPr>
          <p:cNvCxnSpPr/>
          <p:nvPr/>
        </p:nvCxnSpPr>
        <p:spPr>
          <a:xfrm flipV="1">
            <a:off x="4217475" y="2404337"/>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直接箭头连接符 14">
            <a:extLst>
              <a:ext uri="{FF2B5EF4-FFF2-40B4-BE49-F238E27FC236}">
                <a16:creationId xmlns:a16="http://schemas.microsoft.com/office/drawing/2014/main" id="{273F8C00-2253-46F7-A8BC-BFE7FA2CC0A0}"/>
              </a:ext>
            </a:extLst>
          </p:cNvPr>
          <p:cNvCxnSpPr/>
          <p:nvPr/>
        </p:nvCxnSpPr>
        <p:spPr>
          <a:xfrm flipV="1">
            <a:off x="6035196" y="2414864"/>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接箭头连接符 15">
            <a:extLst>
              <a:ext uri="{FF2B5EF4-FFF2-40B4-BE49-F238E27FC236}">
                <a16:creationId xmlns:a16="http://schemas.microsoft.com/office/drawing/2014/main" id="{7DE9F58D-15D7-48A0-958E-6C75E4F03622}"/>
              </a:ext>
            </a:extLst>
          </p:cNvPr>
          <p:cNvCxnSpPr/>
          <p:nvPr/>
        </p:nvCxnSpPr>
        <p:spPr>
          <a:xfrm flipV="1">
            <a:off x="7837606" y="2414864"/>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5DE2275D-3993-45B8-AB1A-956D15C976F0}"/>
              </a:ext>
            </a:extLst>
          </p:cNvPr>
          <p:cNvCxnSpPr/>
          <p:nvPr/>
        </p:nvCxnSpPr>
        <p:spPr>
          <a:xfrm flipV="1">
            <a:off x="9640015" y="2414864"/>
            <a:ext cx="416031"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文本框 18">
            <a:extLst>
              <a:ext uri="{FF2B5EF4-FFF2-40B4-BE49-F238E27FC236}">
                <a16:creationId xmlns:a16="http://schemas.microsoft.com/office/drawing/2014/main" id="{823D0DA9-016A-4012-ACCF-CF0905DBDFE3}"/>
              </a:ext>
            </a:extLst>
          </p:cNvPr>
          <p:cNvSpPr txBox="1"/>
          <p:nvPr/>
        </p:nvSpPr>
        <p:spPr>
          <a:xfrm>
            <a:off x="998064" y="3200789"/>
            <a:ext cx="60960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sz="1800" b="1" i="0" u="none" strike="noStrike" baseline="0" dirty="0">
                <a:solidFill>
                  <a:srgbClr val="2EBB6D"/>
                </a:solidFill>
              </a:rPr>
              <a:t>深度网络的可迁移性 </a:t>
            </a:r>
            <a:endParaRPr lang="zh-CN" altLang="en-US" b="1" dirty="0">
              <a:solidFill>
                <a:srgbClr val="2EBB6D"/>
              </a:solidFill>
            </a:endParaRPr>
          </a:p>
        </p:txBody>
      </p:sp>
      <p:sp>
        <p:nvSpPr>
          <p:cNvPr id="21" name="文本框 20">
            <a:extLst>
              <a:ext uri="{FF2B5EF4-FFF2-40B4-BE49-F238E27FC236}">
                <a16:creationId xmlns:a16="http://schemas.microsoft.com/office/drawing/2014/main" id="{C7CDAA8C-032D-4B38-BEE5-10DA7F9060FF}"/>
              </a:ext>
            </a:extLst>
          </p:cNvPr>
          <p:cNvSpPr txBox="1"/>
          <p:nvPr/>
        </p:nvSpPr>
        <p:spPr>
          <a:xfrm>
            <a:off x="1626344" y="3631119"/>
            <a:ext cx="9727455" cy="253588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t>网络浅层负责学习通用特征（</a:t>
            </a:r>
            <a:r>
              <a:rPr lang="en-US" altLang="zh-CN" dirty="0"/>
              <a:t>General features</a:t>
            </a:r>
            <a:r>
              <a:rPr lang="zh-CN" altLang="en-US" dirty="0"/>
              <a:t>，在上图中则为动物边边角角的低级特征）</a:t>
            </a:r>
            <a:endParaRPr lang="en-US" altLang="zh-CN" dirty="0"/>
          </a:p>
          <a:p>
            <a:pPr marL="285750" indent="-285750">
              <a:lnSpc>
                <a:spcPct val="150000"/>
              </a:lnSpc>
              <a:buFont typeface="Arial" panose="020B0604020202020204" pitchFamily="34" charset="0"/>
              <a:buChar char="•"/>
            </a:pPr>
            <a:r>
              <a:rPr lang="zh-CN" altLang="en-US" dirty="0"/>
              <a:t>深层则负责学习与任务相关的特殊特征（</a:t>
            </a:r>
            <a:r>
              <a:rPr lang="en-US" altLang="zh-CN" dirty="0"/>
              <a:t>Specific features</a:t>
            </a:r>
            <a:r>
              <a:rPr lang="zh-CN" altLang="en-US" dirty="0"/>
              <a:t>，在上图中则为腿、脸等中高级特征）</a:t>
            </a:r>
            <a:endParaRPr lang="en-US" altLang="zh-CN" dirty="0"/>
          </a:p>
          <a:p>
            <a:pPr marL="285750" indent="-285750">
              <a:lnSpc>
                <a:spcPct val="150000"/>
              </a:lnSpc>
              <a:buFont typeface="Arial" panose="020B0604020202020204" pitchFamily="34" charset="0"/>
              <a:buChar char="•"/>
            </a:pPr>
            <a:r>
              <a:rPr lang="zh-CN" altLang="en-US" dirty="0"/>
              <a:t>随着层次的加深，网络渐渐从通用特征过渡到特殊特征的学习表征</a:t>
            </a:r>
            <a:endParaRPr lang="en-US" altLang="zh-CN" dirty="0"/>
          </a:p>
          <a:p>
            <a:pPr marL="285750" indent="-285750">
              <a:lnSpc>
                <a:spcPct val="150000"/>
              </a:lnSpc>
              <a:buFont typeface="Arial" panose="020B0604020202020204" pitchFamily="34" charset="0"/>
              <a:buChar char="•"/>
            </a:pPr>
            <a:r>
              <a:rPr lang="zh-CN" altLang="en-US" dirty="0"/>
              <a:t>在大数据集上训练得到一个具有强泛化能力的模型（预训练模型）。对学习通用特征的浅层直接保留并微调，对学习特殊特征的深层进行改造，这就是“预训练</a:t>
            </a:r>
            <a:r>
              <a:rPr lang="en-US" altLang="zh-CN" dirty="0"/>
              <a:t>–</a:t>
            </a:r>
            <a:r>
              <a:rPr lang="zh-CN" altLang="en-US" dirty="0"/>
              <a:t>微调”</a:t>
            </a:r>
          </a:p>
        </p:txBody>
      </p:sp>
    </p:spTree>
    <p:extLst>
      <p:ext uri="{BB962C8B-B14F-4D97-AF65-F5344CB8AC3E}">
        <p14:creationId xmlns:p14="http://schemas.microsoft.com/office/powerpoint/2010/main" val="23157439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3.</a:t>
            </a:r>
            <a:r>
              <a:rPr lang="zh-CN" altLang="en-US" dirty="0"/>
              <a:t>迁移学习方法</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基于</a:t>
            </a:r>
            <a:r>
              <a:rPr lang="zh-CN" altLang="en-US" sz="2400" dirty="0">
                <a:solidFill>
                  <a:srgbClr val="0070C0"/>
                </a:solidFill>
                <a:latin typeface="Source Sans Pro" panose="020B0604020202020204" pitchFamily="34" charset="0"/>
                <a:ea typeface="微软雅黑"/>
              </a:rPr>
              <a:t>模型</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的迁移方法：</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18" name="图片 17">
            <a:extLst>
              <a:ext uri="{FF2B5EF4-FFF2-40B4-BE49-F238E27FC236}">
                <a16:creationId xmlns:a16="http://schemas.microsoft.com/office/drawing/2014/main" id="{D8396F63-61C0-449A-8A8B-91E9E59F4AA4}"/>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3309497" y="1614197"/>
            <a:ext cx="5788204" cy="4543535"/>
          </a:xfrm>
          <a:prstGeom prst="rect">
            <a:avLst/>
          </a:prstGeom>
          <a:noFill/>
        </p:spPr>
      </p:pic>
    </p:spTree>
    <p:extLst>
      <p:ext uri="{BB962C8B-B14F-4D97-AF65-F5344CB8AC3E}">
        <p14:creationId xmlns:p14="http://schemas.microsoft.com/office/powerpoint/2010/main" val="41595162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
        <p:nvSpPr>
          <p:cNvPr id="11" name="文本框 10">
            <a:extLst>
              <a:ext uri="{FF2B5EF4-FFF2-40B4-BE49-F238E27FC236}">
                <a16:creationId xmlns:a16="http://schemas.microsoft.com/office/drawing/2014/main" id="{84207E0B-2B03-4AA7-AB79-9FDFCD9C2ACB}"/>
              </a:ext>
            </a:extLst>
          </p:cNvPr>
          <p:cNvSpPr txBox="1"/>
          <p:nvPr/>
        </p:nvSpPr>
        <p:spPr>
          <a:xfrm>
            <a:off x="963475" y="838644"/>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p>
        </p:txBody>
      </p:sp>
      <p:sp>
        <p:nvSpPr>
          <p:cNvPr id="12" name="object 3">
            <a:extLst>
              <a:ext uri="{FF2B5EF4-FFF2-40B4-BE49-F238E27FC236}">
                <a16:creationId xmlns:a16="http://schemas.microsoft.com/office/drawing/2014/main" id="{7DDE95D0-9905-4EF1-B208-45D8136DE61E}"/>
              </a:ext>
            </a:extLst>
          </p:cNvPr>
          <p:cNvSpPr txBox="1"/>
          <p:nvPr/>
        </p:nvSpPr>
        <p:spPr>
          <a:xfrm>
            <a:off x="1947763" y="1431171"/>
            <a:ext cx="2053589" cy="1043305"/>
          </a:xfrm>
          <a:prstGeom prst="rect">
            <a:avLst/>
          </a:prstGeom>
        </p:spPr>
        <p:txBody>
          <a:bodyPr vert="horz" wrap="square" lIns="0" tIns="93980" rIns="0" bIns="0" rtlCol="0">
            <a:spAutoFit/>
          </a:bodyPr>
          <a:lstStyle/>
          <a:p>
            <a:pPr marL="241300" indent="-229235">
              <a:spcBef>
                <a:spcPts val="740"/>
              </a:spcBef>
              <a:buFont typeface="Arial"/>
              <a:buChar char="•"/>
              <a:tabLst>
                <a:tab pos="241935" algn="l"/>
              </a:tabLst>
            </a:pPr>
            <a:r>
              <a:rPr sz="2800" spc="-10" dirty="0">
                <a:solidFill>
                  <a:prstClr val="black"/>
                </a:solidFill>
                <a:latin typeface="Calibri"/>
                <a:cs typeface="Calibri"/>
              </a:rPr>
              <a:t>Source</a:t>
            </a:r>
            <a:r>
              <a:rPr sz="2800" spc="-95" dirty="0">
                <a:solidFill>
                  <a:prstClr val="black"/>
                </a:solidFill>
                <a:latin typeface="Calibri"/>
                <a:cs typeface="Calibri"/>
              </a:rPr>
              <a:t> </a:t>
            </a:r>
            <a:r>
              <a:rPr sz="2800" spc="-15" dirty="0">
                <a:solidFill>
                  <a:prstClr val="black"/>
                </a:solidFill>
                <a:latin typeface="Calibri"/>
                <a:cs typeface="Calibri"/>
              </a:rPr>
              <a:t>data:</a:t>
            </a:r>
            <a:endParaRPr sz="2800" dirty="0">
              <a:solidFill>
                <a:prstClr val="black"/>
              </a:solidFill>
              <a:latin typeface="Calibri"/>
              <a:cs typeface="Calibri"/>
            </a:endParaRPr>
          </a:p>
          <a:p>
            <a:pPr marL="241300" indent="-229235">
              <a:spcBef>
                <a:spcPts val="650"/>
              </a:spcBef>
              <a:buFont typeface="Arial"/>
              <a:buChar char="•"/>
              <a:tabLst>
                <a:tab pos="241935" algn="l"/>
              </a:tabLst>
            </a:pPr>
            <a:r>
              <a:rPr sz="2800" spc="-55" dirty="0">
                <a:solidFill>
                  <a:prstClr val="black"/>
                </a:solidFill>
                <a:latin typeface="Calibri"/>
                <a:cs typeface="Calibri"/>
              </a:rPr>
              <a:t>Target</a:t>
            </a:r>
            <a:r>
              <a:rPr sz="2800" spc="-70" dirty="0">
                <a:solidFill>
                  <a:prstClr val="black"/>
                </a:solidFill>
                <a:latin typeface="Calibri"/>
                <a:cs typeface="Calibri"/>
              </a:rPr>
              <a:t> </a:t>
            </a:r>
            <a:r>
              <a:rPr sz="2800" spc="-15" dirty="0">
                <a:solidFill>
                  <a:prstClr val="black"/>
                </a:solidFill>
                <a:latin typeface="Calibri"/>
                <a:cs typeface="Calibri"/>
              </a:rPr>
              <a:t>data:</a:t>
            </a:r>
            <a:endParaRPr sz="2800" dirty="0">
              <a:solidFill>
                <a:prstClr val="black"/>
              </a:solidFill>
              <a:latin typeface="Calibri"/>
              <a:cs typeface="Calibri"/>
            </a:endParaRPr>
          </a:p>
        </p:txBody>
      </p:sp>
      <p:sp>
        <p:nvSpPr>
          <p:cNvPr id="13" name="object 4">
            <a:extLst>
              <a:ext uri="{FF2B5EF4-FFF2-40B4-BE49-F238E27FC236}">
                <a16:creationId xmlns:a16="http://schemas.microsoft.com/office/drawing/2014/main" id="{DA3550B4-A2C3-442C-8F5A-E6F60E39717C}"/>
              </a:ext>
            </a:extLst>
          </p:cNvPr>
          <p:cNvSpPr/>
          <p:nvPr/>
        </p:nvSpPr>
        <p:spPr>
          <a:xfrm>
            <a:off x="4100896" y="1616394"/>
            <a:ext cx="1097280" cy="330835"/>
          </a:xfrm>
          <a:custGeom>
            <a:avLst/>
            <a:gdLst/>
            <a:ahLst/>
            <a:cxnLst/>
            <a:rect l="l" t="t" r="r" b="b"/>
            <a:pathLst>
              <a:path w="1097279" h="330835">
                <a:moveTo>
                  <a:pt x="991870" y="0"/>
                </a:moveTo>
                <a:lnTo>
                  <a:pt x="987171" y="13335"/>
                </a:lnTo>
                <a:lnTo>
                  <a:pt x="1006296" y="21671"/>
                </a:lnTo>
                <a:lnTo>
                  <a:pt x="1022730" y="33162"/>
                </a:lnTo>
                <a:lnTo>
                  <a:pt x="1047623" y="65659"/>
                </a:lnTo>
                <a:lnTo>
                  <a:pt x="1062196" y="109600"/>
                </a:lnTo>
                <a:lnTo>
                  <a:pt x="1067053" y="163449"/>
                </a:lnTo>
                <a:lnTo>
                  <a:pt x="1065837" y="192593"/>
                </a:lnTo>
                <a:lnTo>
                  <a:pt x="1056070" y="242833"/>
                </a:lnTo>
                <a:lnTo>
                  <a:pt x="1036399" y="282074"/>
                </a:lnTo>
                <a:lnTo>
                  <a:pt x="1006490" y="308554"/>
                </a:lnTo>
                <a:lnTo>
                  <a:pt x="987678" y="316864"/>
                </a:lnTo>
                <a:lnTo>
                  <a:pt x="991870" y="330326"/>
                </a:lnTo>
                <a:lnTo>
                  <a:pt x="1036939" y="309149"/>
                </a:lnTo>
                <a:lnTo>
                  <a:pt x="1070102" y="272541"/>
                </a:lnTo>
                <a:lnTo>
                  <a:pt x="1090453" y="223599"/>
                </a:lnTo>
                <a:lnTo>
                  <a:pt x="1097279" y="165226"/>
                </a:lnTo>
                <a:lnTo>
                  <a:pt x="1095567" y="134939"/>
                </a:lnTo>
                <a:lnTo>
                  <a:pt x="1081903" y="81270"/>
                </a:lnTo>
                <a:lnTo>
                  <a:pt x="1054877" y="37576"/>
                </a:lnTo>
                <a:lnTo>
                  <a:pt x="1015825" y="8620"/>
                </a:lnTo>
                <a:lnTo>
                  <a:pt x="991870" y="0"/>
                </a:lnTo>
                <a:close/>
              </a:path>
              <a:path w="1097279" h="330835">
                <a:moveTo>
                  <a:pt x="105282" y="0"/>
                </a:moveTo>
                <a:lnTo>
                  <a:pt x="60325" y="21145"/>
                </a:lnTo>
                <a:lnTo>
                  <a:pt x="27177" y="57912"/>
                </a:lnTo>
                <a:lnTo>
                  <a:pt x="6778" y="106949"/>
                </a:lnTo>
                <a:lnTo>
                  <a:pt x="0" y="165226"/>
                </a:lnTo>
                <a:lnTo>
                  <a:pt x="1692" y="195585"/>
                </a:lnTo>
                <a:lnTo>
                  <a:pt x="15269" y="249255"/>
                </a:lnTo>
                <a:lnTo>
                  <a:pt x="42203" y="292786"/>
                </a:lnTo>
                <a:lnTo>
                  <a:pt x="81256" y="321655"/>
                </a:lnTo>
                <a:lnTo>
                  <a:pt x="105282" y="330326"/>
                </a:lnTo>
                <a:lnTo>
                  <a:pt x="109474" y="316864"/>
                </a:lnTo>
                <a:lnTo>
                  <a:pt x="90662" y="308554"/>
                </a:lnTo>
                <a:lnTo>
                  <a:pt x="74421" y="296957"/>
                </a:lnTo>
                <a:lnTo>
                  <a:pt x="49656" y="263905"/>
                </a:lnTo>
                <a:lnTo>
                  <a:pt x="34972" y="219059"/>
                </a:lnTo>
                <a:lnTo>
                  <a:pt x="30099" y="163449"/>
                </a:lnTo>
                <a:lnTo>
                  <a:pt x="31315" y="135274"/>
                </a:lnTo>
                <a:lnTo>
                  <a:pt x="41082" y="86403"/>
                </a:lnTo>
                <a:lnTo>
                  <a:pt x="60779" y="47821"/>
                </a:lnTo>
                <a:lnTo>
                  <a:pt x="90930" y="21671"/>
                </a:lnTo>
                <a:lnTo>
                  <a:pt x="109981" y="13335"/>
                </a:lnTo>
                <a:lnTo>
                  <a:pt x="1052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4" name="object 5">
            <a:extLst>
              <a:ext uri="{FF2B5EF4-FFF2-40B4-BE49-F238E27FC236}">
                <a16:creationId xmlns:a16="http://schemas.microsoft.com/office/drawing/2014/main" id="{2721A1A3-A32C-4F7D-BD69-E99F567C6DDD}"/>
              </a:ext>
            </a:extLst>
          </p:cNvPr>
          <p:cNvSpPr/>
          <p:nvPr/>
        </p:nvSpPr>
        <p:spPr>
          <a:xfrm>
            <a:off x="4006407" y="2125410"/>
            <a:ext cx="579120" cy="330835"/>
          </a:xfrm>
          <a:custGeom>
            <a:avLst/>
            <a:gdLst/>
            <a:ahLst/>
            <a:cxnLst/>
            <a:rect l="l" t="t" r="r" b="b"/>
            <a:pathLst>
              <a:path w="579120" h="330835">
                <a:moveTo>
                  <a:pt x="473710" y="0"/>
                </a:moveTo>
                <a:lnTo>
                  <a:pt x="469011" y="13335"/>
                </a:lnTo>
                <a:lnTo>
                  <a:pt x="488136" y="21671"/>
                </a:lnTo>
                <a:lnTo>
                  <a:pt x="504571" y="33162"/>
                </a:lnTo>
                <a:lnTo>
                  <a:pt x="529463" y="65659"/>
                </a:lnTo>
                <a:lnTo>
                  <a:pt x="544036" y="109600"/>
                </a:lnTo>
                <a:lnTo>
                  <a:pt x="548893" y="163449"/>
                </a:lnTo>
                <a:lnTo>
                  <a:pt x="547677" y="192593"/>
                </a:lnTo>
                <a:lnTo>
                  <a:pt x="537910" y="242833"/>
                </a:lnTo>
                <a:lnTo>
                  <a:pt x="518239" y="282074"/>
                </a:lnTo>
                <a:lnTo>
                  <a:pt x="488330" y="308554"/>
                </a:lnTo>
                <a:lnTo>
                  <a:pt x="469519" y="316864"/>
                </a:lnTo>
                <a:lnTo>
                  <a:pt x="473710" y="330326"/>
                </a:lnTo>
                <a:lnTo>
                  <a:pt x="518779" y="309149"/>
                </a:lnTo>
                <a:lnTo>
                  <a:pt x="551941" y="272542"/>
                </a:lnTo>
                <a:lnTo>
                  <a:pt x="572293" y="223599"/>
                </a:lnTo>
                <a:lnTo>
                  <a:pt x="579120" y="165226"/>
                </a:lnTo>
                <a:lnTo>
                  <a:pt x="577407" y="134939"/>
                </a:lnTo>
                <a:lnTo>
                  <a:pt x="563743" y="81270"/>
                </a:lnTo>
                <a:lnTo>
                  <a:pt x="536717" y="37576"/>
                </a:lnTo>
                <a:lnTo>
                  <a:pt x="497665" y="8620"/>
                </a:lnTo>
                <a:lnTo>
                  <a:pt x="473710" y="0"/>
                </a:lnTo>
                <a:close/>
              </a:path>
              <a:path w="579120" h="330835">
                <a:moveTo>
                  <a:pt x="105282" y="0"/>
                </a:moveTo>
                <a:lnTo>
                  <a:pt x="60325" y="21145"/>
                </a:lnTo>
                <a:lnTo>
                  <a:pt x="27177" y="57912"/>
                </a:lnTo>
                <a:lnTo>
                  <a:pt x="6778" y="106949"/>
                </a:lnTo>
                <a:lnTo>
                  <a:pt x="0" y="165226"/>
                </a:lnTo>
                <a:lnTo>
                  <a:pt x="1692" y="195585"/>
                </a:lnTo>
                <a:lnTo>
                  <a:pt x="15269" y="249255"/>
                </a:lnTo>
                <a:lnTo>
                  <a:pt x="42203" y="292786"/>
                </a:lnTo>
                <a:lnTo>
                  <a:pt x="81256" y="321655"/>
                </a:lnTo>
                <a:lnTo>
                  <a:pt x="105282" y="330326"/>
                </a:lnTo>
                <a:lnTo>
                  <a:pt x="109474" y="316864"/>
                </a:lnTo>
                <a:lnTo>
                  <a:pt x="90662" y="308554"/>
                </a:lnTo>
                <a:lnTo>
                  <a:pt x="74421" y="296957"/>
                </a:lnTo>
                <a:lnTo>
                  <a:pt x="49656" y="263906"/>
                </a:lnTo>
                <a:lnTo>
                  <a:pt x="34972" y="219059"/>
                </a:lnTo>
                <a:lnTo>
                  <a:pt x="30099" y="163449"/>
                </a:lnTo>
                <a:lnTo>
                  <a:pt x="31315" y="135274"/>
                </a:lnTo>
                <a:lnTo>
                  <a:pt x="41082" y="86403"/>
                </a:lnTo>
                <a:lnTo>
                  <a:pt x="60779" y="47821"/>
                </a:lnTo>
                <a:lnTo>
                  <a:pt x="90930" y="21671"/>
                </a:lnTo>
                <a:lnTo>
                  <a:pt x="109981" y="13335"/>
                </a:lnTo>
                <a:lnTo>
                  <a:pt x="105282"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15" name="object 6">
            <a:extLst>
              <a:ext uri="{FF2B5EF4-FFF2-40B4-BE49-F238E27FC236}">
                <a16:creationId xmlns:a16="http://schemas.microsoft.com/office/drawing/2014/main" id="{0559444A-37A5-4E1E-9A5F-D8FFC1C61824}"/>
              </a:ext>
            </a:extLst>
          </p:cNvPr>
          <p:cNvSpPr txBox="1"/>
          <p:nvPr/>
        </p:nvSpPr>
        <p:spPr>
          <a:xfrm>
            <a:off x="4087306" y="1511873"/>
            <a:ext cx="1012825" cy="831850"/>
          </a:xfrm>
          <a:prstGeom prst="rect">
            <a:avLst/>
          </a:prstGeom>
        </p:spPr>
        <p:txBody>
          <a:bodyPr vert="horz" wrap="square" lIns="0" tIns="13335" rIns="0" bIns="0" rtlCol="0">
            <a:spAutoFit/>
          </a:bodyPr>
          <a:lstStyle/>
          <a:p>
            <a:pPr marL="132080">
              <a:lnSpc>
                <a:spcPts val="3170"/>
              </a:lnSpc>
              <a:spcBef>
                <a:spcPts val="105"/>
              </a:spcBef>
            </a:pPr>
            <a:r>
              <a:rPr sz="2800" spc="135" dirty="0">
                <a:solidFill>
                  <a:prstClr val="black"/>
                </a:solidFill>
                <a:latin typeface="Cambria Math"/>
                <a:cs typeface="Cambria Math"/>
              </a:rPr>
              <a:t>𝑥</a:t>
            </a:r>
            <a:r>
              <a:rPr sz="3075" spc="202" baseline="28455" dirty="0">
                <a:solidFill>
                  <a:prstClr val="black"/>
                </a:solidFill>
                <a:latin typeface="Cambria Math"/>
                <a:cs typeface="Cambria Math"/>
              </a:rPr>
              <a:t>𝑠</a:t>
            </a:r>
            <a:r>
              <a:rPr sz="2800" spc="135" dirty="0">
                <a:solidFill>
                  <a:prstClr val="black"/>
                </a:solidFill>
                <a:latin typeface="Cambria Math"/>
                <a:cs typeface="Cambria Math"/>
              </a:rPr>
              <a:t>,</a:t>
            </a:r>
            <a:r>
              <a:rPr sz="2800" spc="-240" dirty="0">
                <a:solidFill>
                  <a:prstClr val="black"/>
                </a:solidFill>
                <a:latin typeface="Cambria Math"/>
                <a:cs typeface="Cambria Math"/>
              </a:rPr>
              <a:t> </a:t>
            </a:r>
            <a:r>
              <a:rPr sz="2800" spc="120" dirty="0">
                <a:solidFill>
                  <a:prstClr val="black"/>
                </a:solidFill>
                <a:latin typeface="Cambria Math"/>
                <a:cs typeface="Cambria Math"/>
              </a:rPr>
              <a:t>𝑦</a:t>
            </a:r>
            <a:r>
              <a:rPr sz="3075" spc="179" baseline="28455" dirty="0">
                <a:solidFill>
                  <a:prstClr val="black"/>
                </a:solidFill>
                <a:latin typeface="Cambria Math"/>
                <a:cs typeface="Cambria Math"/>
              </a:rPr>
              <a:t>𝑠</a:t>
            </a:r>
            <a:endParaRPr sz="3075" baseline="28455">
              <a:solidFill>
                <a:prstClr val="black"/>
              </a:solidFill>
              <a:latin typeface="Cambria Math"/>
              <a:cs typeface="Cambria Math"/>
            </a:endParaRPr>
          </a:p>
          <a:p>
            <a:pPr marL="38100">
              <a:lnSpc>
                <a:spcPts val="3170"/>
              </a:lnSpc>
            </a:pPr>
            <a:r>
              <a:rPr sz="4200" spc="187" baseline="-20833" dirty="0">
                <a:solidFill>
                  <a:prstClr val="black"/>
                </a:solidFill>
                <a:latin typeface="Cambria Math"/>
                <a:cs typeface="Cambria Math"/>
              </a:rPr>
              <a:t>𝑥</a:t>
            </a:r>
            <a:r>
              <a:rPr sz="2050" spc="125" dirty="0">
                <a:solidFill>
                  <a:prstClr val="black"/>
                </a:solidFill>
                <a:latin typeface="Cambria Math"/>
                <a:cs typeface="Cambria Math"/>
              </a:rPr>
              <a:t>𝑡</a:t>
            </a:r>
            <a:endParaRPr sz="2050">
              <a:solidFill>
                <a:prstClr val="black"/>
              </a:solidFill>
              <a:latin typeface="Cambria Math"/>
              <a:cs typeface="Cambria Math"/>
            </a:endParaRPr>
          </a:p>
        </p:txBody>
      </p:sp>
      <p:sp>
        <p:nvSpPr>
          <p:cNvPr id="16" name="object 7">
            <a:extLst>
              <a:ext uri="{FF2B5EF4-FFF2-40B4-BE49-F238E27FC236}">
                <a16:creationId xmlns:a16="http://schemas.microsoft.com/office/drawing/2014/main" id="{1E8E3C13-2A5E-4BB7-B001-2910DA2AAB80}"/>
              </a:ext>
            </a:extLst>
          </p:cNvPr>
          <p:cNvSpPr/>
          <p:nvPr/>
        </p:nvSpPr>
        <p:spPr>
          <a:xfrm>
            <a:off x="7761416" y="1586169"/>
            <a:ext cx="408940" cy="917575"/>
          </a:xfrm>
          <a:custGeom>
            <a:avLst/>
            <a:gdLst/>
            <a:ahLst/>
            <a:cxnLst/>
            <a:rect l="l" t="t" r="r" b="b"/>
            <a:pathLst>
              <a:path w="408940" h="917575">
                <a:moveTo>
                  <a:pt x="0" y="0"/>
                </a:moveTo>
                <a:lnTo>
                  <a:pt x="79486" y="2674"/>
                </a:lnTo>
                <a:lnTo>
                  <a:pt x="144398" y="9969"/>
                </a:lnTo>
                <a:lnTo>
                  <a:pt x="188166" y="20788"/>
                </a:lnTo>
                <a:lnTo>
                  <a:pt x="204215" y="34036"/>
                </a:lnTo>
                <a:lnTo>
                  <a:pt x="204215" y="424688"/>
                </a:lnTo>
                <a:lnTo>
                  <a:pt x="220265" y="437935"/>
                </a:lnTo>
                <a:lnTo>
                  <a:pt x="264032" y="448754"/>
                </a:lnTo>
                <a:lnTo>
                  <a:pt x="328945" y="456049"/>
                </a:lnTo>
                <a:lnTo>
                  <a:pt x="408431" y="458724"/>
                </a:lnTo>
                <a:lnTo>
                  <a:pt x="328945" y="461398"/>
                </a:lnTo>
                <a:lnTo>
                  <a:pt x="264032" y="468693"/>
                </a:lnTo>
                <a:lnTo>
                  <a:pt x="220265" y="479512"/>
                </a:lnTo>
                <a:lnTo>
                  <a:pt x="204215" y="492760"/>
                </a:lnTo>
                <a:lnTo>
                  <a:pt x="204215" y="883412"/>
                </a:lnTo>
                <a:lnTo>
                  <a:pt x="188166" y="896659"/>
                </a:lnTo>
                <a:lnTo>
                  <a:pt x="144399" y="907478"/>
                </a:lnTo>
                <a:lnTo>
                  <a:pt x="79486" y="914773"/>
                </a:lnTo>
                <a:lnTo>
                  <a:pt x="0" y="917448"/>
                </a:lnTo>
              </a:path>
            </a:pathLst>
          </a:custGeom>
          <a:ln w="28575">
            <a:solidFill>
              <a:srgbClr val="000000"/>
            </a:solidFill>
          </a:ln>
        </p:spPr>
        <p:txBody>
          <a:bodyPr wrap="square" lIns="0" tIns="0" rIns="0" bIns="0" rtlCol="0"/>
          <a:lstStyle/>
          <a:p>
            <a:endParaRPr>
              <a:solidFill>
                <a:prstClr val="black"/>
              </a:solidFill>
              <a:latin typeface="Calibri"/>
            </a:endParaRPr>
          </a:p>
        </p:txBody>
      </p:sp>
      <p:sp>
        <p:nvSpPr>
          <p:cNvPr id="17" name="object 8">
            <a:extLst>
              <a:ext uri="{FF2B5EF4-FFF2-40B4-BE49-F238E27FC236}">
                <a16:creationId xmlns:a16="http://schemas.microsoft.com/office/drawing/2014/main" id="{2D9D20AE-0449-4A1D-A5C0-0AC8A64A8CC1}"/>
              </a:ext>
            </a:extLst>
          </p:cNvPr>
          <p:cNvSpPr/>
          <p:nvPr/>
        </p:nvSpPr>
        <p:spPr>
          <a:xfrm>
            <a:off x="8360349" y="1492786"/>
            <a:ext cx="1514855" cy="954024"/>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18" name="object 9">
            <a:extLst>
              <a:ext uri="{FF2B5EF4-FFF2-40B4-BE49-F238E27FC236}">
                <a16:creationId xmlns:a16="http://schemas.microsoft.com/office/drawing/2014/main" id="{B4BE2E76-4415-487A-910A-D10416D38527}"/>
              </a:ext>
            </a:extLst>
          </p:cNvPr>
          <p:cNvSpPr txBox="1"/>
          <p:nvPr/>
        </p:nvSpPr>
        <p:spPr>
          <a:xfrm>
            <a:off x="8360349" y="1492189"/>
            <a:ext cx="1515110" cy="910506"/>
          </a:xfrm>
          <a:prstGeom prst="rect">
            <a:avLst/>
          </a:prstGeom>
          <a:ln w="6350">
            <a:solidFill>
              <a:srgbClr val="EC7C30"/>
            </a:solidFill>
          </a:ln>
        </p:spPr>
        <p:txBody>
          <a:bodyPr vert="horz" wrap="square" lIns="0" tIns="22860" rIns="0" bIns="0" rtlCol="0">
            <a:spAutoFit/>
          </a:bodyPr>
          <a:lstStyle/>
          <a:p>
            <a:pPr marL="396240" marR="107314" indent="-280670" algn="ctr">
              <a:spcBef>
                <a:spcPts val="180"/>
              </a:spcBef>
            </a:pPr>
            <a:r>
              <a:rPr lang="zh-CN" altLang="en-US" sz="2800" spc="-5" dirty="0">
                <a:solidFill>
                  <a:prstClr val="black"/>
                </a:solidFill>
                <a:latin typeface="Calibri"/>
                <a:cs typeface="Calibri"/>
              </a:rPr>
              <a:t>不同</a:t>
            </a:r>
            <a:endParaRPr lang="en-US" altLang="zh-CN" sz="2800" spc="-5" dirty="0">
              <a:solidFill>
                <a:prstClr val="black"/>
              </a:solidFill>
              <a:latin typeface="Calibri"/>
              <a:cs typeface="Calibri"/>
            </a:endParaRPr>
          </a:p>
          <a:p>
            <a:pPr marL="396240" marR="107314" indent="-280670" algn="ctr">
              <a:spcBef>
                <a:spcPts val="180"/>
              </a:spcBef>
            </a:pPr>
            <a:r>
              <a:rPr lang="zh-CN" altLang="en-US" sz="2800" spc="-5" dirty="0">
                <a:solidFill>
                  <a:prstClr val="black"/>
                </a:solidFill>
                <a:latin typeface="Calibri"/>
                <a:cs typeface="Calibri"/>
              </a:rPr>
              <a:t>任务</a:t>
            </a:r>
            <a:endParaRPr sz="2800" dirty="0">
              <a:solidFill>
                <a:prstClr val="black"/>
              </a:solidFill>
              <a:latin typeface="Calibri"/>
              <a:cs typeface="Calibri"/>
            </a:endParaRPr>
          </a:p>
        </p:txBody>
      </p:sp>
      <p:sp>
        <p:nvSpPr>
          <p:cNvPr id="19" name="object 10">
            <a:extLst>
              <a:ext uri="{FF2B5EF4-FFF2-40B4-BE49-F238E27FC236}">
                <a16:creationId xmlns:a16="http://schemas.microsoft.com/office/drawing/2014/main" id="{6F0F8682-F35E-4DC8-BC95-372266F087F3}"/>
              </a:ext>
            </a:extLst>
          </p:cNvPr>
          <p:cNvSpPr txBox="1"/>
          <p:nvPr/>
        </p:nvSpPr>
        <p:spPr>
          <a:xfrm>
            <a:off x="2154316" y="4945763"/>
            <a:ext cx="8365986" cy="900246"/>
          </a:xfrm>
          <a:prstGeom prst="rect">
            <a:avLst/>
          </a:prstGeom>
        </p:spPr>
        <p:txBody>
          <a:bodyPr vert="horz" wrap="square" lIns="0" tIns="12700" rIns="0" bIns="0" rtlCol="0">
            <a:spAutoFit/>
          </a:bodyPr>
          <a:lstStyle/>
          <a:p>
            <a:pPr marL="12700" marR="589915" algn="ctr">
              <a:lnSpc>
                <a:spcPct val="125000"/>
              </a:lnSpc>
              <a:spcBef>
                <a:spcPts val="100"/>
              </a:spcBef>
            </a:pPr>
            <a:r>
              <a:rPr lang="zh-CN" altLang="en-US" sz="2400" dirty="0">
                <a:solidFill>
                  <a:prstClr val="black"/>
                </a:solidFill>
                <a:latin typeface="Calibri"/>
                <a:cs typeface="Calibri"/>
              </a:rPr>
              <a:t>在语音识别中，</a:t>
            </a:r>
            <a:r>
              <a:rPr lang="en-US" altLang="zh-CN" sz="2400" dirty="0">
                <a:solidFill>
                  <a:prstClr val="black"/>
                </a:solidFill>
                <a:latin typeface="Calibri"/>
                <a:cs typeface="Calibri"/>
              </a:rPr>
              <a:t>source(training) data</a:t>
            </a:r>
            <a:r>
              <a:rPr lang="zh-CN" altLang="en-US" sz="2400" dirty="0">
                <a:solidFill>
                  <a:prstClr val="black"/>
                </a:solidFill>
                <a:latin typeface="Calibri"/>
                <a:cs typeface="Calibri"/>
              </a:rPr>
              <a:t>不可能出现所有的词汇。</a:t>
            </a:r>
            <a:r>
              <a:rPr lang="en-US" altLang="zh-CN" sz="2400" dirty="0">
                <a:solidFill>
                  <a:prstClr val="black"/>
                </a:solidFill>
                <a:latin typeface="Calibri"/>
                <a:cs typeface="Calibri"/>
              </a:rPr>
              <a:t>	</a:t>
            </a:r>
            <a:r>
              <a:rPr lang="zh-CN" altLang="en-US" sz="2400" spc="-5" dirty="0">
                <a:solidFill>
                  <a:prstClr val="black"/>
                </a:solidFill>
                <a:latin typeface="Calibri"/>
                <a:cs typeface="Calibri"/>
              </a:rPr>
              <a:t>我们如何在语音识别中解决这个问题？</a:t>
            </a:r>
            <a:endParaRPr sz="2400" dirty="0">
              <a:solidFill>
                <a:prstClr val="black"/>
              </a:solidFill>
              <a:latin typeface="Calibri"/>
              <a:cs typeface="Calibri"/>
            </a:endParaRPr>
          </a:p>
        </p:txBody>
      </p:sp>
      <p:sp>
        <p:nvSpPr>
          <p:cNvPr id="20" name="object 11">
            <a:extLst>
              <a:ext uri="{FF2B5EF4-FFF2-40B4-BE49-F238E27FC236}">
                <a16:creationId xmlns:a16="http://schemas.microsoft.com/office/drawing/2014/main" id="{C6064FA5-AA82-43C8-9BCB-76C0F0CE51D5}"/>
              </a:ext>
            </a:extLst>
          </p:cNvPr>
          <p:cNvSpPr txBox="1"/>
          <p:nvPr/>
        </p:nvSpPr>
        <p:spPr>
          <a:xfrm>
            <a:off x="5908994" y="1370885"/>
            <a:ext cx="1908810" cy="1136015"/>
          </a:xfrm>
          <a:prstGeom prst="rect">
            <a:avLst/>
          </a:prstGeom>
        </p:spPr>
        <p:txBody>
          <a:bodyPr vert="horz" wrap="square" lIns="0" tIns="12065" rIns="0" bIns="0" rtlCol="0">
            <a:spAutoFit/>
          </a:bodyPr>
          <a:lstStyle/>
          <a:p>
            <a:pPr marL="12700" marR="5080" indent="20320">
              <a:lnSpc>
                <a:spcPct val="130100"/>
              </a:lnSpc>
              <a:spcBef>
                <a:spcPts val="95"/>
              </a:spcBef>
            </a:pPr>
            <a:r>
              <a:rPr sz="2800" spc="-25" dirty="0">
                <a:solidFill>
                  <a:prstClr val="black"/>
                </a:solidFill>
                <a:latin typeface="Calibri"/>
                <a:cs typeface="Calibri"/>
              </a:rPr>
              <a:t>Training</a:t>
            </a:r>
            <a:r>
              <a:rPr sz="2800" spc="-120" dirty="0">
                <a:solidFill>
                  <a:prstClr val="black"/>
                </a:solidFill>
                <a:latin typeface="Calibri"/>
                <a:cs typeface="Calibri"/>
              </a:rPr>
              <a:t> </a:t>
            </a:r>
            <a:r>
              <a:rPr sz="2800" spc="-20" dirty="0">
                <a:solidFill>
                  <a:prstClr val="black"/>
                </a:solidFill>
                <a:latin typeface="Calibri"/>
                <a:cs typeface="Calibri"/>
              </a:rPr>
              <a:t>data  </a:t>
            </a:r>
            <a:r>
              <a:rPr sz="2800" spc="-40" dirty="0">
                <a:solidFill>
                  <a:prstClr val="black"/>
                </a:solidFill>
                <a:latin typeface="Calibri"/>
                <a:cs typeface="Calibri"/>
              </a:rPr>
              <a:t>Testing</a:t>
            </a:r>
            <a:r>
              <a:rPr sz="2800" spc="-65" dirty="0">
                <a:solidFill>
                  <a:prstClr val="black"/>
                </a:solidFill>
                <a:latin typeface="Calibri"/>
                <a:cs typeface="Calibri"/>
              </a:rPr>
              <a:t> </a:t>
            </a:r>
            <a:r>
              <a:rPr sz="2800" spc="-15" dirty="0">
                <a:solidFill>
                  <a:prstClr val="black"/>
                </a:solidFill>
                <a:latin typeface="Calibri"/>
                <a:cs typeface="Calibri"/>
              </a:rPr>
              <a:t>data</a:t>
            </a:r>
            <a:endParaRPr sz="2800">
              <a:solidFill>
                <a:prstClr val="black"/>
              </a:solidFill>
              <a:latin typeface="Calibri"/>
              <a:cs typeface="Calibri"/>
            </a:endParaRPr>
          </a:p>
        </p:txBody>
      </p:sp>
      <p:sp>
        <p:nvSpPr>
          <p:cNvPr id="21" name="object 12">
            <a:extLst>
              <a:ext uri="{FF2B5EF4-FFF2-40B4-BE49-F238E27FC236}">
                <a16:creationId xmlns:a16="http://schemas.microsoft.com/office/drawing/2014/main" id="{E50FDF14-B550-400A-B7CC-99C5FD33D105}"/>
              </a:ext>
            </a:extLst>
          </p:cNvPr>
          <p:cNvSpPr/>
          <p:nvPr/>
        </p:nvSpPr>
        <p:spPr>
          <a:xfrm>
            <a:off x="5292536" y="1636460"/>
            <a:ext cx="522605" cy="228600"/>
          </a:xfrm>
          <a:custGeom>
            <a:avLst/>
            <a:gdLst/>
            <a:ahLst/>
            <a:cxnLst/>
            <a:rect l="l" t="t" r="r" b="b"/>
            <a:pathLst>
              <a:path w="522604" h="228600">
                <a:moveTo>
                  <a:pt x="293497" y="0"/>
                </a:moveTo>
                <a:lnTo>
                  <a:pt x="293497" y="228600"/>
                </a:lnTo>
                <a:lnTo>
                  <a:pt x="445897" y="152400"/>
                </a:lnTo>
                <a:lnTo>
                  <a:pt x="331597" y="152400"/>
                </a:lnTo>
                <a:lnTo>
                  <a:pt x="331597" y="76200"/>
                </a:lnTo>
                <a:lnTo>
                  <a:pt x="445897" y="76200"/>
                </a:lnTo>
                <a:lnTo>
                  <a:pt x="293497" y="0"/>
                </a:lnTo>
                <a:close/>
              </a:path>
              <a:path w="522604" h="228600">
                <a:moveTo>
                  <a:pt x="293497" y="76200"/>
                </a:moveTo>
                <a:lnTo>
                  <a:pt x="0" y="76200"/>
                </a:lnTo>
                <a:lnTo>
                  <a:pt x="0" y="152400"/>
                </a:lnTo>
                <a:lnTo>
                  <a:pt x="293497" y="152400"/>
                </a:lnTo>
                <a:lnTo>
                  <a:pt x="293497" y="76200"/>
                </a:lnTo>
                <a:close/>
              </a:path>
              <a:path w="522604" h="228600">
                <a:moveTo>
                  <a:pt x="445897" y="76200"/>
                </a:moveTo>
                <a:lnTo>
                  <a:pt x="331597" y="76200"/>
                </a:lnTo>
                <a:lnTo>
                  <a:pt x="331597" y="152400"/>
                </a:lnTo>
                <a:lnTo>
                  <a:pt x="445897" y="152400"/>
                </a:lnTo>
                <a:lnTo>
                  <a:pt x="522097" y="114300"/>
                </a:lnTo>
                <a:lnTo>
                  <a:pt x="445897" y="7620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2" name="object 13">
            <a:extLst>
              <a:ext uri="{FF2B5EF4-FFF2-40B4-BE49-F238E27FC236}">
                <a16:creationId xmlns:a16="http://schemas.microsoft.com/office/drawing/2014/main" id="{04D4CC81-D360-4F48-9D3F-6BDC9550BC2C}"/>
              </a:ext>
            </a:extLst>
          </p:cNvPr>
          <p:cNvSpPr/>
          <p:nvPr/>
        </p:nvSpPr>
        <p:spPr>
          <a:xfrm>
            <a:off x="4676841" y="2212532"/>
            <a:ext cx="1138555" cy="228600"/>
          </a:xfrm>
          <a:custGeom>
            <a:avLst/>
            <a:gdLst/>
            <a:ahLst/>
            <a:cxnLst/>
            <a:rect l="l" t="t" r="r" b="b"/>
            <a:pathLst>
              <a:path w="1138554" h="228600">
                <a:moveTo>
                  <a:pt x="909701" y="0"/>
                </a:moveTo>
                <a:lnTo>
                  <a:pt x="909701" y="228600"/>
                </a:lnTo>
                <a:lnTo>
                  <a:pt x="1062101" y="152400"/>
                </a:lnTo>
                <a:lnTo>
                  <a:pt x="947801" y="152400"/>
                </a:lnTo>
                <a:lnTo>
                  <a:pt x="947801" y="76200"/>
                </a:lnTo>
                <a:lnTo>
                  <a:pt x="1062101" y="76200"/>
                </a:lnTo>
                <a:lnTo>
                  <a:pt x="909701" y="0"/>
                </a:lnTo>
                <a:close/>
              </a:path>
              <a:path w="1138554" h="228600">
                <a:moveTo>
                  <a:pt x="909701" y="76200"/>
                </a:moveTo>
                <a:lnTo>
                  <a:pt x="0" y="76200"/>
                </a:lnTo>
                <a:lnTo>
                  <a:pt x="0" y="152400"/>
                </a:lnTo>
                <a:lnTo>
                  <a:pt x="909701" y="152400"/>
                </a:lnTo>
                <a:lnTo>
                  <a:pt x="909701" y="76200"/>
                </a:lnTo>
                <a:close/>
              </a:path>
              <a:path w="1138554" h="228600">
                <a:moveTo>
                  <a:pt x="1062101" y="76200"/>
                </a:moveTo>
                <a:lnTo>
                  <a:pt x="947801" y="76200"/>
                </a:lnTo>
                <a:lnTo>
                  <a:pt x="947801" y="152400"/>
                </a:lnTo>
                <a:lnTo>
                  <a:pt x="1062101" y="152400"/>
                </a:lnTo>
                <a:lnTo>
                  <a:pt x="1138301" y="114300"/>
                </a:lnTo>
                <a:lnTo>
                  <a:pt x="1062101" y="7620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23" name="object 14">
            <a:extLst>
              <a:ext uri="{FF2B5EF4-FFF2-40B4-BE49-F238E27FC236}">
                <a16:creationId xmlns:a16="http://schemas.microsoft.com/office/drawing/2014/main" id="{B91043D6-18FA-46D8-92C7-8A3710657AF0}"/>
              </a:ext>
            </a:extLst>
          </p:cNvPr>
          <p:cNvSpPr/>
          <p:nvPr/>
        </p:nvSpPr>
        <p:spPr>
          <a:xfrm>
            <a:off x="2684973" y="2968436"/>
            <a:ext cx="868680" cy="1130808"/>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24" name="object 15">
            <a:extLst>
              <a:ext uri="{FF2B5EF4-FFF2-40B4-BE49-F238E27FC236}">
                <a16:creationId xmlns:a16="http://schemas.microsoft.com/office/drawing/2014/main" id="{1054E61E-62E3-496D-B7C8-17F8107AB00B}"/>
              </a:ext>
            </a:extLst>
          </p:cNvPr>
          <p:cNvSpPr/>
          <p:nvPr/>
        </p:nvSpPr>
        <p:spPr>
          <a:xfrm>
            <a:off x="3745676" y="3126932"/>
            <a:ext cx="1463040" cy="978407"/>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25" name="object 16">
            <a:extLst>
              <a:ext uri="{FF2B5EF4-FFF2-40B4-BE49-F238E27FC236}">
                <a16:creationId xmlns:a16="http://schemas.microsoft.com/office/drawing/2014/main" id="{FB1B1433-7108-4C94-8FF4-D15A6F17C620}"/>
              </a:ext>
            </a:extLst>
          </p:cNvPr>
          <p:cNvSpPr txBox="1"/>
          <p:nvPr/>
        </p:nvSpPr>
        <p:spPr>
          <a:xfrm>
            <a:off x="2957896" y="4250578"/>
            <a:ext cx="1764664" cy="391795"/>
          </a:xfrm>
          <a:prstGeom prst="rect">
            <a:avLst/>
          </a:prstGeom>
        </p:spPr>
        <p:txBody>
          <a:bodyPr vert="horz" wrap="square" lIns="0" tIns="12700" rIns="0" bIns="0" rtlCol="0">
            <a:spAutoFit/>
          </a:bodyPr>
          <a:lstStyle/>
          <a:p>
            <a:pPr marL="12700">
              <a:spcBef>
                <a:spcPts val="100"/>
              </a:spcBef>
              <a:tabLst>
                <a:tab pos="1285875" algn="l"/>
              </a:tabLst>
            </a:pPr>
            <a:r>
              <a:rPr sz="2400" spc="-35" dirty="0">
                <a:solidFill>
                  <a:prstClr val="black"/>
                </a:solidFill>
                <a:latin typeface="Calibri"/>
                <a:cs typeface="Calibri"/>
              </a:rPr>
              <a:t>c</a:t>
            </a:r>
            <a:r>
              <a:rPr sz="2400" spc="-25" dirty="0">
                <a:solidFill>
                  <a:prstClr val="black"/>
                </a:solidFill>
                <a:latin typeface="Calibri"/>
                <a:cs typeface="Calibri"/>
              </a:rPr>
              <a:t>a</a:t>
            </a:r>
            <a:r>
              <a:rPr sz="2400" dirty="0">
                <a:solidFill>
                  <a:prstClr val="black"/>
                </a:solidFill>
                <a:latin typeface="Calibri"/>
                <a:cs typeface="Calibri"/>
              </a:rPr>
              <a:t>t	</a:t>
            </a:r>
            <a:r>
              <a:rPr sz="2400" spc="5" dirty="0">
                <a:solidFill>
                  <a:prstClr val="black"/>
                </a:solidFill>
                <a:latin typeface="Calibri"/>
                <a:cs typeface="Calibri"/>
              </a:rPr>
              <a:t>d</a:t>
            </a:r>
            <a:r>
              <a:rPr sz="2400" spc="-5" dirty="0">
                <a:solidFill>
                  <a:prstClr val="black"/>
                </a:solidFill>
                <a:latin typeface="Calibri"/>
                <a:cs typeface="Calibri"/>
              </a:rPr>
              <a:t>og</a:t>
            </a:r>
            <a:endParaRPr sz="2400">
              <a:solidFill>
                <a:prstClr val="black"/>
              </a:solidFill>
              <a:latin typeface="Calibri"/>
              <a:cs typeface="Calibri"/>
            </a:endParaRPr>
          </a:p>
        </p:txBody>
      </p:sp>
      <p:sp>
        <p:nvSpPr>
          <p:cNvPr id="28" name="object 17">
            <a:extLst>
              <a:ext uri="{FF2B5EF4-FFF2-40B4-BE49-F238E27FC236}">
                <a16:creationId xmlns:a16="http://schemas.microsoft.com/office/drawing/2014/main" id="{4339BC64-45AB-4291-B5FE-7BF6198CB9C4}"/>
              </a:ext>
            </a:extLst>
          </p:cNvPr>
          <p:cNvSpPr txBox="1"/>
          <p:nvPr/>
        </p:nvSpPr>
        <p:spPr>
          <a:xfrm>
            <a:off x="2158583" y="3346516"/>
            <a:ext cx="469265" cy="391160"/>
          </a:xfrm>
          <a:prstGeom prst="rect">
            <a:avLst/>
          </a:prstGeom>
        </p:spPr>
        <p:txBody>
          <a:bodyPr vert="horz" wrap="square" lIns="0" tIns="12700" rIns="0" bIns="0" rtlCol="0">
            <a:spAutoFit/>
          </a:bodyPr>
          <a:lstStyle/>
          <a:p>
            <a:pPr marL="38100">
              <a:spcBef>
                <a:spcPts val="100"/>
              </a:spcBef>
            </a:pPr>
            <a:r>
              <a:rPr sz="2400" spc="114" dirty="0">
                <a:solidFill>
                  <a:prstClr val="black"/>
                </a:solidFill>
                <a:latin typeface="Cambria Math"/>
                <a:cs typeface="Cambria Math"/>
              </a:rPr>
              <a:t>𝑥</a:t>
            </a:r>
            <a:r>
              <a:rPr sz="2625" spc="172" baseline="28571" dirty="0">
                <a:solidFill>
                  <a:prstClr val="black"/>
                </a:solidFill>
                <a:latin typeface="Cambria Math"/>
                <a:cs typeface="Cambria Math"/>
              </a:rPr>
              <a:t>𝑠</a:t>
            </a:r>
            <a:r>
              <a:rPr sz="2400" spc="114" dirty="0">
                <a:solidFill>
                  <a:prstClr val="black"/>
                </a:solidFill>
                <a:latin typeface="Calibri"/>
                <a:cs typeface="Calibri"/>
              </a:rPr>
              <a:t>:</a:t>
            </a:r>
            <a:endParaRPr sz="2400">
              <a:solidFill>
                <a:prstClr val="black"/>
              </a:solidFill>
              <a:latin typeface="Calibri"/>
              <a:cs typeface="Calibri"/>
            </a:endParaRPr>
          </a:p>
        </p:txBody>
      </p:sp>
      <p:sp>
        <p:nvSpPr>
          <p:cNvPr id="29" name="object 18">
            <a:extLst>
              <a:ext uri="{FF2B5EF4-FFF2-40B4-BE49-F238E27FC236}">
                <a16:creationId xmlns:a16="http://schemas.microsoft.com/office/drawing/2014/main" id="{FBC352D3-E08D-44AE-8717-6588D244B966}"/>
              </a:ext>
            </a:extLst>
          </p:cNvPr>
          <p:cNvSpPr txBox="1"/>
          <p:nvPr/>
        </p:nvSpPr>
        <p:spPr>
          <a:xfrm>
            <a:off x="2154316" y="4221241"/>
            <a:ext cx="474980" cy="391795"/>
          </a:xfrm>
          <a:prstGeom prst="rect">
            <a:avLst/>
          </a:prstGeom>
        </p:spPr>
        <p:txBody>
          <a:bodyPr vert="horz" wrap="square" lIns="0" tIns="12700" rIns="0" bIns="0" rtlCol="0">
            <a:spAutoFit/>
          </a:bodyPr>
          <a:lstStyle/>
          <a:p>
            <a:pPr marL="38100">
              <a:spcBef>
                <a:spcPts val="100"/>
              </a:spcBef>
            </a:pPr>
            <a:r>
              <a:rPr sz="2400" spc="110" dirty="0">
                <a:solidFill>
                  <a:prstClr val="black"/>
                </a:solidFill>
                <a:latin typeface="Cambria Math"/>
                <a:cs typeface="Cambria Math"/>
              </a:rPr>
              <a:t>𝑦</a:t>
            </a:r>
            <a:r>
              <a:rPr sz="2625" spc="165" baseline="28571" dirty="0">
                <a:solidFill>
                  <a:prstClr val="black"/>
                </a:solidFill>
                <a:latin typeface="Cambria Math"/>
                <a:cs typeface="Cambria Math"/>
              </a:rPr>
              <a:t>𝑠</a:t>
            </a:r>
            <a:r>
              <a:rPr sz="2400" spc="110" dirty="0">
                <a:solidFill>
                  <a:prstClr val="black"/>
                </a:solidFill>
                <a:latin typeface="Calibri"/>
                <a:cs typeface="Calibri"/>
              </a:rPr>
              <a:t>:</a:t>
            </a:r>
            <a:endParaRPr sz="2400">
              <a:solidFill>
                <a:prstClr val="black"/>
              </a:solidFill>
              <a:latin typeface="Calibri"/>
              <a:cs typeface="Calibri"/>
            </a:endParaRPr>
          </a:p>
        </p:txBody>
      </p:sp>
      <p:sp>
        <p:nvSpPr>
          <p:cNvPr id="30" name="object 19">
            <a:extLst>
              <a:ext uri="{FF2B5EF4-FFF2-40B4-BE49-F238E27FC236}">
                <a16:creationId xmlns:a16="http://schemas.microsoft.com/office/drawing/2014/main" id="{39AFD439-02A7-4B22-9E42-FF7B5F25FCEA}"/>
              </a:ext>
            </a:extLst>
          </p:cNvPr>
          <p:cNvSpPr txBox="1"/>
          <p:nvPr/>
        </p:nvSpPr>
        <p:spPr>
          <a:xfrm>
            <a:off x="5266121" y="3304682"/>
            <a:ext cx="532130" cy="454025"/>
          </a:xfrm>
          <a:prstGeom prst="rect">
            <a:avLst/>
          </a:prstGeom>
        </p:spPr>
        <p:txBody>
          <a:bodyPr vert="horz" wrap="square" lIns="0" tIns="13970" rIns="0" bIns="0" rtlCol="0">
            <a:spAutoFit/>
          </a:bodyPr>
          <a:lstStyle/>
          <a:p>
            <a:pPr marL="12700">
              <a:spcBef>
                <a:spcPts val="110"/>
              </a:spcBef>
            </a:pPr>
            <a:r>
              <a:rPr sz="2800" b="1" dirty="0">
                <a:solidFill>
                  <a:prstClr val="black"/>
                </a:solidFill>
                <a:latin typeface="Calibri"/>
                <a:cs typeface="Calibri"/>
              </a:rPr>
              <a:t>……</a:t>
            </a:r>
            <a:endParaRPr sz="2800">
              <a:solidFill>
                <a:prstClr val="black"/>
              </a:solidFill>
              <a:latin typeface="Calibri"/>
              <a:cs typeface="Calibri"/>
            </a:endParaRPr>
          </a:p>
        </p:txBody>
      </p:sp>
      <p:sp>
        <p:nvSpPr>
          <p:cNvPr id="32" name="object 20">
            <a:extLst>
              <a:ext uri="{FF2B5EF4-FFF2-40B4-BE49-F238E27FC236}">
                <a16:creationId xmlns:a16="http://schemas.microsoft.com/office/drawing/2014/main" id="{682A360E-9ABF-4BEC-B007-BB8DC2A85044}"/>
              </a:ext>
            </a:extLst>
          </p:cNvPr>
          <p:cNvSpPr txBox="1"/>
          <p:nvPr/>
        </p:nvSpPr>
        <p:spPr>
          <a:xfrm>
            <a:off x="5261803" y="4134754"/>
            <a:ext cx="531495" cy="454025"/>
          </a:xfrm>
          <a:prstGeom prst="rect">
            <a:avLst/>
          </a:prstGeom>
        </p:spPr>
        <p:txBody>
          <a:bodyPr vert="horz" wrap="square" lIns="0" tIns="13970" rIns="0" bIns="0" rtlCol="0">
            <a:spAutoFit/>
          </a:bodyPr>
          <a:lstStyle/>
          <a:p>
            <a:pPr marL="12700">
              <a:spcBef>
                <a:spcPts val="110"/>
              </a:spcBef>
            </a:pPr>
            <a:r>
              <a:rPr sz="2800" b="1" spc="-5" dirty="0">
                <a:solidFill>
                  <a:prstClr val="black"/>
                </a:solidFill>
                <a:latin typeface="Calibri"/>
                <a:cs typeface="Calibri"/>
              </a:rPr>
              <a:t>……</a:t>
            </a:r>
            <a:endParaRPr sz="2800">
              <a:solidFill>
                <a:prstClr val="black"/>
              </a:solidFill>
              <a:latin typeface="Calibri"/>
              <a:cs typeface="Calibri"/>
            </a:endParaRPr>
          </a:p>
        </p:txBody>
      </p:sp>
      <p:sp>
        <p:nvSpPr>
          <p:cNvPr id="33" name="object 21">
            <a:extLst>
              <a:ext uri="{FF2B5EF4-FFF2-40B4-BE49-F238E27FC236}">
                <a16:creationId xmlns:a16="http://schemas.microsoft.com/office/drawing/2014/main" id="{4937370D-0003-4F5D-A5C5-BF218E79FAB3}"/>
              </a:ext>
            </a:extLst>
          </p:cNvPr>
          <p:cNvSpPr txBox="1"/>
          <p:nvPr/>
        </p:nvSpPr>
        <p:spPr>
          <a:xfrm>
            <a:off x="6311204" y="3372373"/>
            <a:ext cx="530225" cy="391795"/>
          </a:xfrm>
          <a:prstGeom prst="rect">
            <a:avLst/>
          </a:prstGeom>
        </p:spPr>
        <p:txBody>
          <a:bodyPr vert="horz" wrap="square" lIns="0" tIns="12700" rIns="0" bIns="0" rtlCol="0">
            <a:spAutoFit/>
          </a:bodyPr>
          <a:lstStyle/>
          <a:p>
            <a:pPr marL="38100">
              <a:spcBef>
                <a:spcPts val="100"/>
              </a:spcBef>
            </a:pPr>
            <a:r>
              <a:rPr sz="2400" spc="95" dirty="0">
                <a:solidFill>
                  <a:prstClr val="black"/>
                </a:solidFill>
                <a:latin typeface="Cambria Math"/>
                <a:cs typeface="Cambria Math"/>
              </a:rPr>
              <a:t>𝑥</a:t>
            </a:r>
            <a:r>
              <a:rPr sz="2625" spc="142" baseline="28571" dirty="0">
                <a:solidFill>
                  <a:prstClr val="black"/>
                </a:solidFill>
                <a:latin typeface="Cambria Math"/>
                <a:cs typeface="Cambria Math"/>
              </a:rPr>
              <a:t>𝑡</a:t>
            </a:r>
            <a:r>
              <a:rPr sz="2625" spc="457" baseline="28571" dirty="0">
                <a:solidFill>
                  <a:prstClr val="black"/>
                </a:solidFill>
                <a:latin typeface="Cambria Math"/>
                <a:cs typeface="Cambria Math"/>
              </a:rPr>
              <a:t> </a:t>
            </a:r>
            <a:r>
              <a:rPr sz="2400" dirty="0">
                <a:solidFill>
                  <a:prstClr val="black"/>
                </a:solidFill>
                <a:latin typeface="Calibri"/>
                <a:cs typeface="Calibri"/>
              </a:rPr>
              <a:t>:</a:t>
            </a:r>
            <a:endParaRPr sz="2400">
              <a:solidFill>
                <a:prstClr val="black"/>
              </a:solidFill>
              <a:latin typeface="Calibri"/>
              <a:cs typeface="Calibri"/>
            </a:endParaRPr>
          </a:p>
        </p:txBody>
      </p:sp>
      <p:sp>
        <p:nvSpPr>
          <p:cNvPr id="36" name="object 22">
            <a:extLst>
              <a:ext uri="{FF2B5EF4-FFF2-40B4-BE49-F238E27FC236}">
                <a16:creationId xmlns:a16="http://schemas.microsoft.com/office/drawing/2014/main" id="{8A6868FA-B6C0-4A70-A93F-1C1AE8D50C63}"/>
              </a:ext>
            </a:extLst>
          </p:cNvPr>
          <p:cNvSpPr/>
          <p:nvPr/>
        </p:nvSpPr>
        <p:spPr>
          <a:xfrm>
            <a:off x="6982653" y="2910525"/>
            <a:ext cx="1039367" cy="129235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37" name="object 23">
            <a:extLst>
              <a:ext uri="{FF2B5EF4-FFF2-40B4-BE49-F238E27FC236}">
                <a16:creationId xmlns:a16="http://schemas.microsoft.com/office/drawing/2014/main" id="{EABA48E4-9B5E-4BE5-824B-6917A4F443A8}"/>
              </a:ext>
            </a:extLst>
          </p:cNvPr>
          <p:cNvSpPr/>
          <p:nvPr/>
        </p:nvSpPr>
        <p:spPr>
          <a:xfrm>
            <a:off x="8183564" y="2852613"/>
            <a:ext cx="1383792" cy="1380743"/>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Tree>
    <p:extLst>
      <p:ext uri="{BB962C8B-B14F-4D97-AF65-F5344CB8AC3E}">
        <p14:creationId xmlns:p14="http://schemas.microsoft.com/office/powerpoint/2010/main" val="11572031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4">
            <a:extLst>
              <a:ext uri="{FF2B5EF4-FFF2-40B4-BE49-F238E27FC236}">
                <a16:creationId xmlns:a16="http://schemas.microsoft.com/office/drawing/2014/main" id="{CA020C77-5F7A-4972-9BCA-91126247F5C5}"/>
              </a:ext>
            </a:extLst>
          </p:cNvPr>
          <p:cNvGraphicFramePr>
            <a:graphicFrameLocks noGrp="1"/>
          </p:cNvGraphicFramePr>
          <p:nvPr/>
        </p:nvGraphicFramePr>
        <p:xfrm>
          <a:off x="5504281" y="2842006"/>
          <a:ext cx="4743479" cy="1845053"/>
        </p:xfrm>
        <a:graphic>
          <a:graphicData uri="http://schemas.openxmlformats.org/drawingml/2006/table">
            <a:tbl>
              <a:tblPr firstRow="1" bandRow="1">
                <a:tableStyleId>{2D5ABB26-0587-4C30-8999-92F81FD0307C}</a:tableStyleId>
              </a:tblPr>
              <a:tblGrid>
                <a:gridCol w="1047324">
                  <a:extLst>
                    <a:ext uri="{9D8B030D-6E8A-4147-A177-3AD203B41FA5}">
                      <a16:colId xmlns:a16="http://schemas.microsoft.com/office/drawing/2014/main" val="20000"/>
                    </a:ext>
                  </a:extLst>
                </a:gridCol>
                <a:gridCol w="849579">
                  <a:extLst>
                    <a:ext uri="{9D8B030D-6E8A-4147-A177-3AD203B41FA5}">
                      <a16:colId xmlns:a16="http://schemas.microsoft.com/office/drawing/2014/main" val="20001"/>
                    </a:ext>
                  </a:extLst>
                </a:gridCol>
                <a:gridCol w="948859">
                  <a:extLst>
                    <a:ext uri="{9D8B030D-6E8A-4147-A177-3AD203B41FA5}">
                      <a16:colId xmlns:a16="http://schemas.microsoft.com/office/drawing/2014/main" val="20002"/>
                    </a:ext>
                  </a:extLst>
                </a:gridCol>
                <a:gridCol w="948858">
                  <a:extLst>
                    <a:ext uri="{9D8B030D-6E8A-4147-A177-3AD203B41FA5}">
                      <a16:colId xmlns:a16="http://schemas.microsoft.com/office/drawing/2014/main" val="20003"/>
                    </a:ext>
                  </a:extLst>
                </a:gridCol>
                <a:gridCol w="948859">
                  <a:extLst>
                    <a:ext uri="{9D8B030D-6E8A-4147-A177-3AD203B41FA5}">
                      <a16:colId xmlns:a16="http://schemas.microsoft.com/office/drawing/2014/main" val="20004"/>
                    </a:ext>
                  </a:extLst>
                </a:gridCol>
              </a:tblGrid>
              <a:tr h="365759">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dirty="0">
                          <a:solidFill>
                            <a:srgbClr val="FFFFFF"/>
                          </a:solidFill>
                          <a:latin typeface="Calibri"/>
                          <a:cs typeface="Calibri"/>
                        </a:rPr>
                        <a:t>furry</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dirty="0">
                          <a:solidFill>
                            <a:srgbClr val="FFFFFF"/>
                          </a:solidFill>
                          <a:latin typeface="Calibri"/>
                          <a:cs typeface="Calibri"/>
                        </a:rPr>
                        <a:t>4</a:t>
                      </a:r>
                      <a:r>
                        <a:rPr sz="1800" b="1" spc="-30" dirty="0">
                          <a:solidFill>
                            <a:srgbClr val="FFFFFF"/>
                          </a:solidFill>
                          <a:latin typeface="Calibri"/>
                          <a:cs typeface="Calibri"/>
                        </a:rPr>
                        <a:t> </a:t>
                      </a:r>
                      <a:r>
                        <a:rPr sz="1800" b="1" spc="-5" dirty="0">
                          <a:solidFill>
                            <a:srgbClr val="FFFFFF"/>
                          </a:solidFill>
                          <a:latin typeface="Calibri"/>
                          <a:cs typeface="Calibri"/>
                        </a:rPr>
                        <a:t>legs</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spc="-10" dirty="0">
                          <a:solidFill>
                            <a:srgbClr val="FFFFFF"/>
                          </a:solidFill>
                          <a:latin typeface="Calibri"/>
                          <a:cs typeface="Calibri"/>
                        </a:rPr>
                        <a:t>tail</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980">
                        <a:lnSpc>
                          <a:spcPct val="100000"/>
                        </a:lnSpc>
                        <a:spcBef>
                          <a:spcPts val="250"/>
                        </a:spcBef>
                      </a:pPr>
                      <a:r>
                        <a:rPr sz="1800" b="1" dirty="0">
                          <a:solidFill>
                            <a:srgbClr val="FFFFFF"/>
                          </a:solidFill>
                          <a:latin typeface="Calibri"/>
                          <a:cs typeface="Calibri"/>
                        </a:rPr>
                        <a:t>…</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365760">
                <a:tc>
                  <a:txBody>
                    <a:bodyPr/>
                    <a:lstStyle/>
                    <a:p>
                      <a:pPr marL="92710">
                        <a:lnSpc>
                          <a:spcPct val="100000"/>
                        </a:lnSpc>
                        <a:spcBef>
                          <a:spcPts val="254"/>
                        </a:spcBef>
                      </a:pPr>
                      <a:r>
                        <a:rPr sz="1800" dirty="0">
                          <a:latin typeface="Calibri"/>
                          <a:cs typeface="Calibri"/>
                        </a:rPr>
                        <a:t>Dog</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365759">
                <a:tc>
                  <a:txBody>
                    <a:bodyPr/>
                    <a:lstStyle/>
                    <a:p>
                      <a:pPr marL="92710">
                        <a:lnSpc>
                          <a:spcPct val="100000"/>
                        </a:lnSpc>
                        <a:spcBef>
                          <a:spcPts val="254"/>
                        </a:spcBef>
                      </a:pPr>
                      <a:r>
                        <a:rPr sz="1800" spc="-10" dirty="0">
                          <a:latin typeface="Calibri"/>
                          <a:cs typeface="Calibri"/>
                        </a:rPr>
                        <a:t>Fish</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382016">
                <a:tc>
                  <a:txBody>
                    <a:bodyPr/>
                    <a:lstStyle/>
                    <a:p>
                      <a:pPr marL="92710">
                        <a:lnSpc>
                          <a:spcPct val="100000"/>
                        </a:lnSpc>
                        <a:spcBef>
                          <a:spcPts val="254"/>
                        </a:spcBef>
                      </a:pPr>
                      <a:r>
                        <a:rPr sz="1800" spc="-5" dirty="0">
                          <a:latin typeface="Calibri"/>
                          <a:cs typeface="Calibri"/>
                        </a:rPr>
                        <a:t>Chimp</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365759">
                <a:tc>
                  <a:txBody>
                    <a:bodyPr/>
                    <a:lstStyle/>
                    <a:p>
                      <a:pPr marL="92710">
                        <a:lnSpc>
                          <a:spcPct val="100000"/>
                        </a:lnSpc>
                        <a:spcBef>
                          <a:spcPts val="259"/>
                        </a:spcBef>
                      </a:pPr>
                      <a:r>
                        <a:rPr sz="1800" dirty="0">
                          <a:latin typeface="Calibri"/>
                          <a:cs typeface="Calibri"/>
                        </a:rPr>
                        <a:t>…</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bl>
          </a:graphicData>
        </a:graphic>
      </p:graphicFrame>
      <p:sp>
        <p:nvSpPr>
          <p:cNvPr id="31" name="object 5">
            <a:extLst>
              <a:ext uri="{FF2B5EF4-FFF2-40B4-BE49-F238E27FC236}">
                <a16:creationId xmlns:a16="http://schemas.microsoft.com/office/drawing/2014/main" id="{2C998347-F1B9-4423-93D0-F98FDC2B97B8}"/>
              </a:ext>
            </a:extLst>
          </p:cNvPr>
          <p:cNvSpPr txBox="1"/>
          <p:nvPr/>
        </p:nvSpPr>
        <p:spPr>
          <a:xfrm>
            <a:off x="5684320" y="4783532"/>
            <a:ext cx="437891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sufficient attributes </a:t>
            </a:r>
            <a:r>
              <a:rPr sz="2400" spc="-10" dirty="0">
                <a:latin typeface="Calibri"/>
                <a:cs typeface="Calibri"/>
              </a:rPr>
              <a:t>for</a:t>
            </a:r>
            <a:r>
              <a:rPr sz="2400" spc="-135" dirty="0">
                <a:latin typeface="Calibri"/>
                <a:cs typeface="Calibri"/>
              </a:rPr>
              <a:t> </a:t>
            </a:r>
            <a:r>
              <a:rPr sz="2400" spc="5" dirty="0">
                <a:latin typeface="Calibri"/>
                <a:cs typeface="Calibri"/>
              </a:rPr>
              <a:t>one  </a:t>
            </a:r>
            <a:r>
              <a:rPr sz="2400" spc="-5" dirty="0">
                <a:latin typeface="Calibri"/>
                <a:cs typeface="Calibri"/>
              </a:rPr>
              <a:t>to </a:t>
            </a:r>
            <a:r>
              <a:rPr sz="2400" spc="5" dirty="0">
                <a:latin typeface="Calibri"/>
                <a:cs typeface="Calibri"/>
              </a:rPr>
              <a:t>one</a:t>
            </a:r>
            <a:r>
              <a:rPr sz="2400" spc="-35" dirty="0">
                <a:latin typeface="Calibri"/>
                <a:cs typeface="Calibri"/>
              </a:rPr>
              <a:t> </a:t>
            </a:r>
            <a:r>
              <a:rPr sz="2400" spc="5" dirty="0">
                <a:latin typeface="Calibri"/>
                <a:cs typeface="Calibri"/>
              </a:rPr>
              <a:t>mapping</a:t>
            </a:r>
            <a:endParaRPr sz="2400" dirty="0">
              <a:latin typeface="Calibri"/>
              <a:cs typeface="Calibri"/>
            </a:endParaRPr>
          </a:p>
        </p:txBody>
      </p:sp>
      <p:sp>
        <p:nvSpPr>
          <p:cNvPr id="35" name="object 7">
            <a:extLst>
              <a:ext uri="{FF2B5EF4-FFF2-40B4-BE49-F238E27FC236}">
                <a16:creationId xmlns:a16="http://schemas.microsoft.com/office/drawing/2014/main" id="{142B22F6-B2C9-402B-8B52-3E96F3AC2BC4}"/>
              </a:ext>
            </a:extLst>
          </p:cNvPr>
          <p:cNvSpPr txBox="1"/>
          <p:nvPr/>
        </p:nvSpPr>
        <p:spPr>
          <a:xfrm>
            <a:off x="7317521" y="1686628"/>
            <a:ext cx="1760190" cy="1116965"/>
          </a:xfrm>
          <a:prstGeom prst="rect">
            <a:avLst/>
          </a:prstGeom>
        </p:spPr>
        <p:txBody>
          <a:bodyPr vert="horz" wrap="square" lIns="0" tIns="173990" rIns="0" bIns="0" rtlCol="0">
            <a:spAutoFit/>
          </a:bodyPr>
          <a:lstStyle/>
          <a:p>
            <a:pPr marL="12700">
              <a:lnSpc>
                <a:spcPct val="100000"/>
              </a:lnSpc>
              <a:spcBef>
                <a:spcPts val="1370"/>
              </a:spcBef>
            </a:pPr>
            <a:r>
              <a:rPr sz="2800" spc="-10" dirty="0">
                <a:solidFill>
                  <a:srgbClr val="FF0000"/>
                </a:solidFill>
                <a:latin typeface="Calibri"/>
                <a:cs typeface="Calibri"/>
              </a:rPr>
              <a:t>Database</a:t>
            </a:r>
            <a:endParaRPr sz="2800">
              <a:latin typeface="Calibri"/>
              <a:cs typeface="Calibri"/>
            </a:endParaRPr>
          </a:p>
          <a:p>
            <a:pPr marL="95250">
              <a:lnSpc>
                <a:spcPct val="100000"/>
              </a:lnSpc>
              <a:spcBef>
                <a:spcPts val="1080"/>
              </a:spcBef>
            </a:pPr>
            <a:r>
              <a:rPr sz="2400" spc="-5" dirty="0">
                <a:latin typeface="Calibri"/>
                <a:cs typeface="Calibri"/>
              </a:rPr>
              <a:t>attributes</a:t>
            </a:r>
            <a:endParaRPr sz="2400">
              <a:latin typeface="Calibri"/>
              <a:cs typeface="Calibri"/>
            </a:endParaRPr>
          </a:p>
        </p:txBody>
      </p:sp>
      <p:sp>
        <p:nvSpPr>
          <p:cNvPr id="38" name="object 8">
            <a:extLst>
              <a:ext uri="{FF2B5EF4-FFF2-40B4-BE49-F238E27FC236}">
                <a16:creationId xmlns:a16="http://schemas.microsoft.com/office/drawing/2014/main" id="{98012BC9-495B-40F0-9966-B89E82EFB242}"/>
              </a:ext>
            </a:extLst>
          </p:cNvPr>
          <p:cNvSpPr txBox="1"/>
          <p:nvPr/>
        </p:nvSpPr>
        <p:spPr>
          <a:xfrm>
            <a:off x="3002894" y="3203167"/>
            <a:ext cx="1738218" cy="586699"/>
          </a:xfrm>
          <a:prstGeom prst="rect">
            <a:avLst/>
          </a:prstGeom>
          <a:solidFill>
            <a:srgbClr val="5B9BD4"/>
          </a:solidFill>
          <a:ln w="12700">
            <a:solidFill>
              <a:srgbClr val="41709C"/>
            </a:solidFill>
          </a:ln>
        </p:spPr>
        <p:txBody>
          <a:bodyPr vert="horz" wrap="square" lIns="0" tIns="154305" rIns="0" bIns="0" rtlCol="0">
            <a:spAutoFit/>
          </a:bodyPr>
          <a:lstStyle/>
          <a:p>
            <a:pPr marL="445134">
              <a:lnSpc>
                <a:spcPct val="100000"/>
              </a:lnSpc>
              <a:spcBef>
                <a:spcPts val="1215"/>
              </a:spcBef>
            </a:pPr>
            <a:r>
              <a:rPr sz="2800" spc="15" dirty="0">
                <a:solidFill>
                  <a:srgbClr val="FFFFFF"/>
                </a:solidFill>
                <a:latin typeface="Calibri"/>
                <a:cs typeface="Calibri"/>
              </a:rPr>
              <a:t>NN</a:t>
            </a:r>
            <a:endParaRPr sz="2800">
              <a:latin typeface="Calibri"/>
              <a:cs typeface="Calibri"/>
            </a:endParaRPr>
          </a:p>
        </p:txBody>
      </p:sp>
      <p:grpSp>
        <p:nvGrpSpPr>
          <p:cNvPr id="39" name="object 9">
            <a:extLst>
              <a:ext uri="{FF2B5EF4-FFF2-40B4-BE49-F238E27FC236}">
                <a16:creationId xmlns:a16="http://schemas.microsoft.com/office/drawing/2014/main" id="{9B09D6E3-12E7-4758-A24A-2CFD3D1D3FF7}"/>
              </a:ext>
            </a:extLst>
          </p:cNvPr>
          <p:cNvGrpSpPr/>
          <p:nvPr/>
        </p:nvGrpSpPr>
        <p:grpSpPr>
          <a:xfrm>
            <a:off x="3616973" y="4013681"/>
            <a:ext cx="731582" cy="461009"/>
            <a:chOff x="2758185" y="4980178"/>
            <a:chExt cx="570865" cy="461009"/>
          </a:xfrm>
        </p:grpSpPr>
        <p:sp>
          <p:nvSpPr>
            <p:cNvPr id="40" name="object 10">
              <a:extLst>
                <a:ext uri="{FF2B5EF4-FFF2-40B4-BE49-F238E27FC236}">
                  <a16:creationId xmlns:a16="http://schemas.microsoft.com/office/drawing/2014/main" id="{67CCA566-BB29-4E50-ADB0-2641A35922F6}"/>
                </a:ext>
              </a:extLst>
            </p:cNvPr>
            <p:cNvSpPr/>
            <p:nvPr/>
          </p:nvSpPr>
          <p:spPr>
            <a:xfrm>
              <a:off x="2764535" y="4986528"/>
              <a:ext cx="558165" cy="448309"/>
            </a:xfrm>
            <a:custGeom>
              <a:avLst/>
              <a:gdLst/>
              <a:ahLst/>
              <a:cxnLst/>
              <a:rect l="l" t="t" r="r" b="b"/>
              <a:pathLst>
                <a:path w="558164" h="448310">
                  <a:moveTo>
                    <a:pt x="278891" y="0"/>
                  </a:moveTo>
                  <a:lnTo>
                    <a:pt x="0" y="224028"/>
                  </a:lnTo>
                  <a:lnTo>
                    <a:pt x="139445" y="224028"/>
                  </a:lnTo>
                  <a:lnTo>
                    <a:pt x="139445" y="448056"/>
                  </a:lnTo>
                  <a:lnTo>
                    <a:pt x="418338" y="448056"/>
                  </a:lnTo>
                  <a:lnTo>
                    <a:pt x="418338" y="224028"/>
                  </a:lnTo>
                  <a:lnTo>
                    <a:pt x="557784" y="224028"/>
                  </a:lnTo>
                  <a:lnTo>
                    <a:pt x="278891" y="0"/>
                  </a:lnTo>
                  <a:close/>
                </a:path>
              </a:pathLst>
            </a:custGeom>
            <a:solidFill>
              <a:srgbClr val="000000"/>
            </a:solidFill>
          </p:spPr>
          <p:txBody>
            <a:bodyPr wrap="square" lIns="0" tIns="0" rIns="0" bIns="0" rtlCol="0"/>
            <a:lstStyle/>
            <a:p>
              <a:endParaRPr/>
            </a:p>
          </p:txBody>
        </p:sp>
        <p:sp>
          <p:nvSpPr>
            <p:cNvPr id="41" name="object 11">
              <a:extLst>
                <a:ext uri="{FF2B5EF4-FFF2-40B4-BE49-F238E27FC236}">
                  <a16:creationId xmlns:a16="http://schemas.microsoft.com/office/drawing/2014/main" id="{3EF90A10-DB29-4E3C-8A5A-C79BA5E085E4}"/>
                </a:ext>
              </a:extLst>
            </p:cNvPr>
            <p:cNvSpPr/>
            <p:nvPr/>
          </p:nvSpPr>
          <p:spPr>
            <a:xfrm>
              <a:off x="2764535" y="4986528"/>
              <a:ext cx="558165" cy="448309"/>
            </a:xfrm>
            <a:custGeom>
              <a:avLst/>
              <a:gdLst/>
              <a:ahLst/>
              <a:cxnLst/>
              <a:rect l="l" t="t" r="r" b="b"/>
              <a:pathLst>
                <a:path w="558164" h="448310">
                  <a:moveTo>
                    <a:pt x="557784" y="224028"/>
                  </a:moveTo>
                  <a:lnTo>
                    <a:pt x="418338" y="224028"/>
                  </a:lnTo>
                  <a:lnTo>
                    <a:pt x="418338" y="448056"/>
                  </a:lnTo>
                  <a:lnTo>
                    <a:pt x="139445" y="448056"/>
                  </a:lnTo>
                  <a:lnTo>
                    <a:pt x="139445" y="224028"/>
                  </a:lnTo>
                  <a:lnTo>
                    <a:pt x="0" y="224028"/>
                  </a:lnTo>
                  <a:lnTo>
                    <a:pt x="278891" y="0"/>
                  </a:lnTo>
                  <a:lnTo>
                    <a:pt x="557784" y="224028"/>
                  </a:lnTo>
                  <a:close/>
                </a:path>
              </a:pathLst>
            </a:custGeom>
            <a:ln w="12699">
              <a:solidFill>
                <a:srgbClr val="000000"/>
              </a:solidFill>
            </a:ln>
          </p:spPr>
          <p:txBody>
            <a:bodyPr wrap="square" lIns="0" tIns="0" rIns="0" bIns="0" rtlCol="0"/>
            <a:lstStyle/>
            <a:p>
              <a:endParaRPr/>
            </a:p>
          </p:txBody>
        </p:sp>
      </p:grpSp>
      <p:sp>
        <p:nvSpPr>
          <p:cNvPr id="42" name="object 12">
            <a:extLst>
              <a:ext uri="{FF2B5EF4-FFF2-40B4-BE49-F238E27FC236}">
                <a16:creationId xmlns:a16="http://schemas.microsoft.com/office/drawing/2014/main" id="{205E8A83-7EE1-4AC0-AEFA-7D3737493D72}"/>
              </a:ext>
            </a:extLst>
          </p:cNvPr>
          <p:cNvSpPr/>
          <p:nvPr/>
        </p:nvSpPr>
        <p:spPr>
          <a:xfrm>
            <a:off x="3014049" y="4556479"/>
            <a:ext cx="1687439" cy="880872"/>
          </a:xfrm>
          <a:prstGeom prst="rect">
            <a:avLst/>
          </a:prstGeom>
          <a:blipFill>
            <a:blip r:embed="rId3" cstate="print"/>
            <a:stretch>
              <a:fillRect/>
            </a:stretch>
          </a:blipFill>
        </p:spPr>
        <p:txBody>
          <a:bodyPr wrap="square" lIns="0" tIns="0" rIns="0" bIns="0" rtlCol="0"/>
          <a:lstStyle/>
          <a:p>
            <a:endParaRPr/>
          </a:p>
        </p:txBody>
      </p:sp>
      <p:sp>
        <p:nvSpPr>
          <p:cNvPr id="43" name="object 13">
            <a:extLst>
              <a:ext uri="{FF2B5EF4-FFF2-40B4-BE49-F238E27FC236}">
                <a16:creationId xmlns:a16="http://schemas.microsoft.com/office/drawing/2014/main" id="{6CC89279-9757-4739-9829-7EC655976AAE}"/>
              </a:ext>
            </a:extLst>
          </p:cNvPr>
          <p:cNvSpPr txBox="1"/>
          <p:nvPr/>
        </p:nvSpPr>
        <p:spPr>
          <a:xfrm>
            <a:off x="1292071" y="3200118"/>
            <a:ext cx="1742287" cy="584134"/>
          </a:xfrm>
          <a:prstGeom prst="rect">
            <a:avLst/>
          </a:prstGeom>
          <a:solidFill>
            <a:srgbClr val="5B9BD4"/>
          </a:solidFill>
          <a:ln w="12700">
            <a:solidFill>
              <a:srgbClr val="41709C"/>
            </a:solidFill>
          </a:ln>
        </p:spPr>
        <p:txBody>
          <a:bodyPr vert="horz" wrap="square" lIns="0" tIns="151765" rIns="0" bIns="0" rtlCol="0">
            <a:spAutoFit/>
          </a:bodyPr>
          <a:lstStyle/>
          <a:p>
            <a:pPr marL="445134">
              <a:lnSpc>
                <a:spcPct val="100000"/>
              </a:lnSpc>
              <a:spcBef>
                <a:spcPts val="1195"/>
              </a:spcBef>
            </a:pPr>
            <a:r>
              <a:rPr sz="2800" spc="15" dirty="0">
                <a:solidFill>
                  <a:srgbClr val="FFFFFF"/>
                </a:solidFill>
                <a:latin typeface="Calibri"/>
                <a:cs typeface="Calibri"/>
              </a:rPr>
              <a:t>NN</a:t>
            </a:r>
            <a:endParaRPr sz="2800">
              <a:latin typeface="Calibri"/>
              <a:cs typeface="Calibri"/>
            </a:endParaRPr>
          </a:p>
        </p:txBody>
      </p:sp>
      <p:grpSp>
        <p:nvGrpSpPr>
          <p:cNvPr id="44" name="object 14">
            <a:extLst>
              <a:ext uri="{FF2B5EF4-FFF2-40B4-BE49-F238E27FC236}">
                <a16:creationId xmlns:a16="http://schemas.microsoft.com/office/drawing/2014/main" id="{C46257F3-0591-46AA-87A4-04E1118C167D}"/>
              </a:ext>
            </a:extLst>
          </p:cNvPr>
          <p:cNvGrpSpPr/>
          <p:nvPr/>
        </p:nvGrpSpPr>
        <p:grpSpPr>
          <a:xfrm>
            <a:off x="1907046" y="4007585"/>
            <a:ext cx="731582" cy="461009"/>
            <a:chOff x="1048258" y="4974082"/>
            <a:chExt cx="570865" cy="461009"/>
          </a:xfrm>
        </p:grpSpPr>
        <p:sp>
          <p:nvSpPr>
            <p:cNvPr id="45" name="object 15">
              <a:extLst>
                <a:ext uri="{FF2B5EF4-FFF2-40B4-BE49-F238E27FC236}">
                  <a16:creationId xmlns:a16="http://schemas.microsoft.com/office/drawing/2014/main" id="{FF6FB8DC-055C-41AD-97B0-B7147AA17F3D}"/>
                </a:ext>
              </a:extLst>
            </p:cNvPr>
            <p:cNvSpPr/>
            <p:nvPr/>
          </p:nvSpPr>
          <p:spPr>
            <a:xfrm>
              <a:off x="1054608" y="4980432"/>
              <a:ext cx="558165" cy="448309"/>
            </a:xfrm>
            <a:custGeom>
              <a:avLst/>
              <a:gdLst/>
              <a:ahLst/>
              <a:cxnLst/>
              <a:rect l="l" t="t" r="r" b="b"/>
              <a:pathLst>
                <a:path w="558165" h="448310">
                  <a:moveTo>
                    <a:pt x="278891" y="0"/>
                  </a:moveTo>
                  <a:lnTo>
                    <a:pt x="0" y="224028"/>
                  </a:lnTo>
                  <a:lnTo>
                    <a:pt x="139445" y="224028"/>
                  </a:lnTo>
                  <a:lnTo>
                    <a:pt x="139445" y="448056"/>
                  </a:lnTo>
                  <a:lnTo>
                    <a:pt x="418338" y="448056"/>
                  </a:lnTo>
                  <a:lnTo>
                    <a:pt x="418338" y="224028"/>
                  </a:lnTo>
                  <a:lnTo>
                    <a:pt x="557783" y="224028"/>
                  </a:lnTo>
                  <a:lnTo>
                    <a:pt x="278891" y="0"/>
                  </a:lnTo>
                  <a:close/>
                </a:path>
              </a:pathLst>
            </a:custGeom>
            <a:solidFill>
              <a:srgbClr val="000000"/>
            </a:solidFill>
          </p:spPr>
          <p:txBody>
            <a:bodyPr wrap="square" lIns="0" tIns="0" rIns="0" bIns="0" rtlCol="0"/>
            <a:lstStyle/>
            <a:p>
              <a:endParaRPr/>
            </a:p>
          </p:txBody>
        </p:sp>
        <p:sp>
          <p:nvSpPr>
            <p:cNvPr id="46" name="object 16">
              <a:extLst>
                <a:ext uri="{FF2B5EF4-FFF2-40B4-BE49-F238E27FC236}">
                  <a16:creationId xmlns:a16="http://schemas.microsoft.com/office/drawing/2014/main" id="{2599B620-C95C-40D9-88B5-EB9206FAFB51}"/>
                </a:ext>
              </a:extLst>
            </p:cNvPr>
            <p:cNvSpPr/>
            <p:nvPr/>
          </p:nvSpPr>
          <p:spPr>
            <a:xfrm>
              <a:off x="1054608" y="4980432"/>
              <a:ext cx="558165" cy="448309"/>
            </a:xfrm>
            <a:custGeom>
              <a:avLst/>
              <a:gdLst/>
              <a:ahLst/>
              <a:cxnLst/>
              <a:rect l="l" t="t" r="r" b="b"/>
              <a:pathLst>
                <a:path w="558165" h="448310">
                  <a:moveTo>
                    <a:pt x="557783" y="224028"/>
                  </a:moveTo>
                  <a:lnTo>
                    <a:pt x="418338" y="224028"/>
                  </a:lnTo>
                  <a:lnTo>
                    <a:pt x="418338" y="448056"/>
                  </a:lnTo>
                  <a:lnTo>
                    <a:pt x="139445" y="448056"/>
                  </a:lnTo>
                  <a:lnTo>
                    <a:pt x="139445" y="224028"/>
                  </a:lnTo>
                  <a:lnTo>
                    <a:pt x="0" y="224028"/>
                  </a:lnTo>
                  <a:lnTo>
                    <a:pt x="278891" y="0"/>
                  </a:lnTo>
                  <a:lnTo>
                    <a:pt x="557783" y="224028"/>
                  </a:lnTo>
                  <a:close/>
                </a:path>
              </a:pathLst>
            </a:custGeom>
            <a:ln w="12699">
              <a:solidFill>
                <a:srgbClr val="000000"/>
              </a:solidFill>
            </a:ln>
          </p:spPr>
          <p:txBody>
            <a:bodyPr wrap="square" lIns="0" tIns="0" rIns="0" bIns="0" rtlCol="0"/>
            <a:lstStyle/>
            <a:p>
              <a:endParaRPr/>
            </a:p>
          </p:txBody>
        </p:sp>
      </p:grpSp>
      <p:sp>
        <p:nvSpPr>
          <p:cNvPr id="47" name="object 17">
            <a:extLst>
              <a:ext uri="{FF2B5EF4-FFF2-40B4-BE49-F238E27FC236}">
                <a16:creationId xmlns:a16="http://schemas.microsoft.com/office/drawing/2014/main" id="{6FD6B6E3-D2E7-4EF5-8357-B05855209732}"/>
              </a:ext>
            </a:extLst>
          </p:cNvPr>
          <p:cNvSpPr/>
          <p:nvPr/>
        </p:nvSpPr>
        <p:spPr>
          <a:xfrm>
            <a:off x="1392155" y="4556479"/>
            <a:ext cx="1578068" cy="880872"/>
          </a:xfrm>
          <a:prstGeom prst="rect">
            <a:avLst/>
          </a:prstGeom>
          <a:blipFill>
            <a:blip r:embed="rId4" cstate="print"/>
            <a:stretch>
              <a:fillRect/>
            </a:stretch>
          </a:blipFill>
        </p:spPr>
        <p:txBody>
          <a:bodyPr wrap="square" lIns="0" tIns="0" rIns="0" bIns="0" rtlCol="0"/>
          <a:lstStyle/>
          <a:p>
            <a:endParaRPr/>
          </a:p>
        </p:txBody>
      </p:sp>
      <p:sp>
        <p:nvSpPr>
          <p:cNvPr id="48" name="object 18">
            <a:extLst>
              <a:ext uri="{FF2B5EF4-FFF2-40B4-BE49-F238E27FC236}">
                <a16:creationId xmlns:a16="http://schemas.microsoft.com/office/drawing/2014/main" id="{57A084DC-ABCB-4D44-99CB-9D1F1FFCB213}"/>
              </a:ext>
            </a:extLst>
          </p:cNvPr>
          <p:cNvSpPr/>
          <p:nvPr/>
        </p:nvSpPr>
        <p:spPr>
          <a:xfrm>
            <a:off x="1663219" y="2692626"/>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49" name="object 19">
            <a:extLst>
              <a:ext uri="{FF2B5EF4-FFF2-40B4-BE49-F238E27FC236}">
                <a16:creationId xmlns:a16="http://schemas.microsoft.com/office/drawing/2014/main" id="{2854A324-02E7-4F8A-9B16-1509782DFC94}"/>
              </a:ext>
            </a:extLst>
          </p:cNvPr>
          <p:cNvSpPr/>
          <p:nvPr/>
        </p:nvSpPr>
        <p:spPr>
          <a:xfrm>
            <a:off x="2254530" y="2692626"/>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0" name="object 20">
            <a:extLst>
              <a:ext uri="{FF2B5EF4-FFF2-40B4-BE49-F238E27FC236}">
                <a16:creationId xmlns:a16="http://schemas.microsoft.com/office/drawing/2014/main" id="{1974E349-6E8A-4146-90A3-0ABC43CBF123}"/>
              </a:ext>
            </a:extLst>
          </p:cNvPr>
          <p:cNvSpPr/>
          <p:nvPr/>
        </p:nvSpPr>
        <p:spPr>
          <a:xfrm>
            <a:off x="2824507" y="2692626"/>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1" name="object 21">
            <a:extLst>
              <a:ext uri="{FF2B5EF4-FFF2-40B4-BE49-F238E27FC236}">
                <a16:creationId xmlns:a16="http://schemas.microsoft.com/office/drawing/2014/main" id="{9737047D-FC23-489F-96A5-0CE7C24D1190}"/>
              </a:ext>
            </a:extLst>
          </p:cNvPr>
          <p:cNvSpPr txBox="1"/>
          <p:nvPr/>
        </p:nvSpPr>
        <p:spPr>
          <a:xfrm>
            <a:off x="1106443" y="2360217"/>
            <a:ext cx="1938406" cy="300355"/>
          </a:xfrm>
          <a:prstGeom prst="rect">
            <a:avLst/>
          </a:prstGeom>
        </p:spPr>
        <p:txBody>
          <a:bodyPr vert="horz" wrap="square" lIns="0" tIns="12700" rIns="0" bIns="0" rtlCol="0">
            <a:spAutoFit/>
          </a:bodyPr>
          <a:lstStyle/>
          <a:p>
            <a:pPr marL="12700">
              <a:lnSpc>
                <a:spcPct val="100000"/>
              </a:lnSpc>
              <a:spcBef>
                <a:spcPts val="100"/>
              </a:spcBef>
            </a:pPr>
            <a:r>
              <a:rPr sz="2700" spc="-7" baseline="1543" dirty="0">
                <a:latin typeface="Calibri"/>
                <a:cs typeface="Calibri"/>
              </a:rPr>
              <a:t>furry </a:t>
            </a:r>
            <a:r>
              <a:rPr sz="2700" baseline="1543" dirty="0">
                <a:latin typeface="Calibri"/>
                <a:cs typeface="Calibri"/>
              </a:rPr>
              <a:t>4 </a:t>
            </a:r>
            <a:r>
              <a:rPr sz="2700" spc="-15" baseline="1543" dirty="0">
                <a:latin typeface="Calibri"/>
                <a:cs typeface="Calibri"/>
              </a:rPr>
              <a:t>legs</a:t>
            </a:r>
            <a:r>
              <a:rPr sz="2700" spc="60" baseline="1543" dirty="0">
                <a:latin typeface="Calibri"/>
                <a:cs typeface="Calibri"/>
              </a:rPr>
              <a:t> </a:t>
            </a:r>
            <a:r>
              <a:rPr sz="1800" spc="-10" dirty="0">
                <a:latin typeface="Calibri"/>
                <a:cs typeface="Calibri"/>
              </a:rPr>
              <a:t>tail</a:t>
            </a:r>
            <a:endParaRPr sz="1800">
              <a:latin typeface="Calibri"/>
              <a:cs typeface="Calibri"/>
            </a:endParaRPr>
          </a:p>
        </p:txBody>
      </p:sp>
      <p:sp>
        <p:nvSpPr>
          <p:cNvPr id="52" name="object 22">
            <a:extLst>
              <a:ext uri="{FF2B5EF4-FFF2-40B4-BE49-F238E27FC236}">
                <a16:creationId xmlns:a16="http://schemas.microsoft.com/office/drawing/2014/main" id="{4659B08B-62B9-49F5-903D-7ADF3D35D215}"/>
              </a:ext>
            </a:extLst>
          </p:cNvPr>
          <p:cNvSpPr/>
          <p:nvPr/>
        </p:nvSpPr>
        <p:spPr>
          <a:xfrm>
            <a:off x="3397530" y="2674338"/>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3" name="object 23">
            <a:extLst>
              <a:ext uri="{FF2B5EF4-FFF2-40B4-BE49-F238E27FC236}">
                <a16:creationId xmlns:a16="http://schemas.microsoft.com/office/drawing/2014/main" id="{4BF6D01E-4367-4D23-BF51-FA08A41F2B3D}"/>
              </a:ext>
            </a:extLst>
          </p:cNvPr>
          <p:cNvSpPr/>
          <p:nvPr/>
        </p:nvSpPr>
        <p:spPr>
          <a:xfrm>
            <a:off x="3988842" y="2674338"/>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4" name="object 24">
            <a:extLst>
              <a:ext uri="{FF2B5EF4-FFF2-40B4-BE49-F238E27FC236}">
                <a16:creationId xmlns:a16="http://schemas.microsoft.com/office/drawing/2014/main" id="{C5CC263D-7866-44EE-87BA-25184F2DF15F}"/>
              </a:ext>
            </a:extLst>
          </p:cNvPr>
          <p:cNvSpPr/>
          <p:nvPr/>
        </p:nvSpPr>
        <p:spPr>
          <a:xfrm>
            <a:off x="4558819" y="2674338"/>
            <a:ext cx="146479"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55" name="object 25">
            <a:extLst>
              <a:ext uri="{FF2B5EF4-FFF2-40B4-BE49-F238E27FC236}">
                <a16:creationId xmlns:a16="http://schemas.microsoft.com/office/drawing/2014/main" id="{1B2B6B4A-6A80-4459-9E03-550171155B88}"/>
              </a:ext>
            </a:extLst>
          </p:cNvPr>
          <p:cNvSpPr txBox="1"/>
          <p:nvPr/>
        </p:nvSpPr>
        <p:spPr>
          <a:xfrm>
            <a:off x="2841491" y="2341929"/>
            <a:ext cx="1937593" cy="300355"/>
          </a:xfrm>
          <a:prstGeom prst="rect">
            <a:avLst/>
          </a:prstGeom>
        </p:spPr>
        <p:txBody>
          <a:bodyPr vert="horz" wrap="square" lIns="0" tIns="12700" rIns="0" bIns="0" rtlCol="0">
            <a:spAutoFit/>
          </a:bodyPr>
          <a:lstStyle/>
          <a:p>
            <a:pPr marL="12700">
              <a:lnSpc>
                <a:spcPct val="100000"/>
              </a:lnSpc>
              <a:spcBef>
                <a:spcPts val="100"/>
              </a:spcBef>
            </a:pPr>
            <a:r>
              <a:rPr sz="2700" spc="-15" baseline="1543" dirty="0">
                <a:latin typeface="Calibri"/>
                <a:cs typeface="Calibri"/>
              </a:rPr>
              <a:t>furry </a:t>
            </a:r>
            <a:r>
              <a:rPr sz="2700" baseline="1543" dirty="0">
                <a:latin typeface="Calibri"/>
                <a:cs typeface="Calibri"/>
              </a:rPr>
              <a:t>4 </a:t>
            </a:r>
            <a:r>
              <a:rPr sz="2700" spc="-15" baseline="1543" dirty="0">
                <a:latin typeface="Calibri"/>
                <a:cs typeface="Calibri"/>
              </a:rPr>
              <a:t>legs</a:t>
            </a:r>
            <a:r>
              <a:rPr sz="2700" spc="104" baseline="1543" dirty="0">
                <a:latin typeface="Calibri"/>
                <a:cs typeface="Calibri"/>
              </a:rPr>
              <a:t> </a:t>
            </a:r>
            <a:r>
              <a:rPr sz="1800" spc="-10" dirty="0">
                <a:latin typeface="Calibri"/>
                <a:cs typeface="Calibri"/>
              </a:rPr>
              <a:t>tail</a:t>
            </a:r>
            <a:endParaRPr sz="1800">
              <a:latin typeface="Calibri"/>
              <a:cs typeface="Calibri"/>
            </a:endParaRPr>
          </a:p>
        </p:txBody>
      </p:sp>
      <p:grpSp>
        <p:nvGrpSpPr>
          <p:cNvPr id="56" name="object 26">
            <a:extLst>
              <a:ext uri="{FF2B5EF4-FFF2-40B4-BE49-F238E27FC236}">
                <a16:creationId xmlns:a16="http://schemas.microsoft.com/office/drawing/2014/main" id="{B3979C48-C41D-4035-AEF6-81CFF15F1B9E}"/>
              </a:ext>
            </a:extLst>
          </p:cNvPr>
          <p:cNvGrpSpPr/>
          <p:nvPr/>
        </p:nvGrpSpPr>
        <p:grpSpPr>
          <a:xfrm>
            <a:off x="3170026" y="1959329"/>
            <a:ext cx="504539" cy="393700"/>
            <a:chOff x="2261361" y="2925826"/>
            <a:chExt cx="393700" cy="393700"/>
          </a:xfrm>
        </p:grpSpPr>
        <p:sp>
          <p:nvSpPr>
            <p:cNvPr id="57" name="object 27">
              <a:extLst>
                <a:ext uri="{FF2B5EF4-FFF2-40B4-BE49-F238E27FC236}">
                  <a16:creationId xmlns:a16="http://schemas.microsoft.com/office/drawing/2014/main" id="{BA819BCC-C1DF-4F08-B6C4-128EECFC0148}"/>
                </a:ext>
              </a:extLst>
            </p:cNvPr>
            <p:cNvSpPr/>
            <p:nvPr/>
          </p:nvSpPr>
          <p:spPr>
            <a:xfrm>
              <a:off x="2267711" y="2932176"/>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4471C4"/>
            </a:solidFill>
          </p:spPr>
          <p:txBody>
            <a:bodyPr wrap="square" lIns="0" tIns="0" rIns="0" bIns="0" rtlCol="0"/>
            <a:lstStyle/>
            <a:p>
              <a:endParaRPr/>
            </a:p>
          </p:txBody>
        </p:sp>
        <p:sp>
          <p:nvSpPr>
            <p:cNvPr id="58" name="object 28">
              <a:extLst>
                <a:ext uri="{FF2B5EF4-FFF2-40B4-BE49-F238E27FC236}">
                  <a16:creationId xmlns:a16="http://schemas.microsoft.com/office/drawing/2014/main" id="{F6B2FF3A-500B-4CEC-A6F3-23FA4898D239}"/>
                </a:ext>
              </a:extLst>
            </p:cNvPr>
            <p:cNvSpPr/>
            <p:nvPr/>
          </p:nvSpPr>
          <p:spPr>
            <a:xfrm>
              <a:off x="2267711" y="2932176"/>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59" name="object 29">
            <a:extLst>
              <a:ext uri="{FF2B5EF4-FFF2-40B4-BE49-F238E27FC236}">
                <a16:creationId xmlns:a16="http://schemas.microsoft.com/office/drawing/2014/main" id="{4FBDDD68-1A16-4C93-A85E-DB63E98A7FA9}"/>
              </a:ext>
            </a:extLst>
          </p:cNvPr>
          <p:cNvSpPr txBox="1"/>
          <p:nvPr/>
        </p:nvSpPr>
        <p:spPr>
          <a:xfrm>
            <a:off x="3179951" y="1965679"/>
            <a:ext cx="488264" cy="359073"/>
          </a:xfrm>
          <a:prstGeom prst="rect">
            <a:avLst/>
          </a:prstGeom>
        </p:spPr>
        <p:txBody>
          <a:bodyPr vert="horz" wrap="square" lIns="0" tIns="0" rIns="0" bIns="0" rtlCol="0">
            <a:spAutoFit/>
          </a:bodyPr>
          <a:lstStyle/>
          <a:p>
            <a:pPr marL="113664">
              <a:lnSpc>
                <a:spcPts val="2815"/>
              </a:lnSpc>
            </a:pPr>
            <a:r>
              <a:rPr sz="2400" dirty="0">
                <a:solidFill>
                  <a:srgbClr val="FFFFFF"/>
                </a:solidFill>
                <a:latin typeface="Calibri"/>
                <a:cs typeface="Calibri"/>
              </a:rPr>
              <a:t>1</a:t>
            </a:r>
            <a:endParaRPr sz="2400">
              <a:latin typeface="Calibri"/>
              <a:cs typeface="Calibri"/>
            </a:endParaRPr>
          </a:p>
        </p:txBody>
      </p:sp>
      <p:grpSp>
        <p:nvGrpSpPr>
          <p:cNvPr id="60" name="object 30">
            <a:extLst>
              <a:ext uri="{FF2B5EF4-FFF2-40B4-BE49-F238E27FC236}">
                <a16:creationId xmlns:a16="http://schemas.microsoft.com/office/drawing/2014/main" id="{D82CABD0-C498-4170-8EE1-2B6EF3805C24}"/>
              </a:ext>
            </a:extLst>
          </p:cNvPr>
          <p:cNvGrpSpPr/>
          <p:nvPr/>
        </p:nvGrpSpPr>
        <p:grpSpPr>
          <a:xfrm>
            <a:off x="3791819" y="1959329"/>
            <a:ext cx="504539" cy="393700"/>
            <a:chOff x="2883154" y="2925826"/>
            <a:chExt cx="393700" cy="393700"/>
          </a:xfrm>
        </p:grpSpPr>
        <p:sp>
          <p:nvSpPr>
            <p:cNvPr id="61" name="object 31">
              <a:extLst>
                <a:ext uri="{FF2B5EF4-FFF2-40B4-BE49-F238E27FC236}">
                  <a16:creationId xmlns:a16="http://schemas.microsoft.com/office/drawing/2014/main" id="{18AF4237-9C70-4655-BA7D-58919CD1EE97}"/>
                </a:ext>
              </a:extLst>
            </p:cNvPr>
            <p:cNvSpPr/>
            <p:nvPr/>
          </p:nvSpPr>
          <p:spPr>
            <a:xfrm>
              <a:off x="2889504" y="2932176"/>
              <a:ext cx="381000" cy="381000"/>
            </a:xfrm>
            <a:custGeom>
              <a:avLst/>
              <a:gdLst/>
              <a:ahLst/>
              <a:cxnLst/>
              <a:rect l="l" t="t" r="r" b="b"/>
              <a:pathLst>
                <a:path w="381000" h="381000">
                  <a:moveTo>
                    <a:pt x="380999" y="0"/>
                  </a:moveTo>
                  <a:lnTo>
                    <a:pt x="0" y="0"/>
                  </a:lnTo>
                  <a:lnTo>
                    <a:pt x="0" y="381000"/>
                  </a:lnTo>
                  <a:lnTo>
                    <a:pt x="380999" y="381000"/>
                  </a:lnTo>
                  <a:lnTo>
                    <a:pt x="380999" y="0"/>
                  </a:lnTo>
                  <a:close/>
                </a:path>
              </a:pathLst>
            </a:custGeom>
            <a:solidFill>
              <a:srgbClr val="4471C4"/>
            </a:solidFill>
          </p:spPr>
          <p:txBody>
            <a:bodyPr wrap="square" lIns="0" tIns="0" rIns="0" bIns="0" rtlCol="0"/>
            <a:lstStyle/>
            <a:p>
              <a:endParaRPr/>
            </a:p>
          </p:txBody>
        </p:sp>
        <p:sp>
          <p:nvSpPr>
            <p:cNvPr id="62" name="object 32">
              <a:extLst>
                <a:ext uri="{FF2B5EF4-FFF2-40B4-BE49-F238E27FC236}">
                  <a16:creationId xmlns:a16="http://schemas.microsoft.com/office/drawing/2014/main" id="{925E3A33-B18B-4AD1-9C3B-D1BFB3E692A4}"/>
                </a:ext>
              </a:extLst>
            </p:cNvPr>
            <p:cNvSpPr/>
            <p:nvPr/>
          </p:nvSpPr>
          <p:spPr>
            <a:xfrm>
              <a:off x="2889504" y="2932176"/>
              <a:ext cx="381000" cy="381000"/>
            </a:xfrm>
            <a:custGeom>
              <a:avLst/>
              <a:gdLst/>
              <a:ahLst/>
              <a:cxnLst/>
              <a:rect l="l" t="t" r="r" b="b"/>
              <a:pathLst>
                <a:path w="381000" h="381000">
                  <a:moveTo>
                    <a:pt x="0" y="381000"/>
                  </a:moveTo>
                  <a:lnTo>
                    <a:pt x="380999" y="381000"/>
                  </a:lnTo>
                  <a:lnTo>
                    <a:pt x="380999"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63" name="object 33">
            <a:extLst>
              <a:ext uri="{FF2B5EF4-FFF2-40B4-BE49-F238E27FC236}">
                <a16:creationId xmlns:a16="http://schemas.microsoft.com/office/drawing/2014/main" id="{8A9F4FE3-FF93-42F1-AA37-2B54827FB173}"/>
              </a:ext>
            </a:extLst>
          </p:cNvPr>
          <p:cNvSpPr txBox="1"/>
          <p:nvPr/>
        </p:nvSpPr>
        <p:spPr>
          <a:xfrm>
            <a:off x="3801744" y="1965679"/>
            <a:ext cx="488264" cy="359073"/>
          </a:xfrm>
          <a:prstGeom prst="rect">
            <a:avLst/>
          </a:prstGeom>
        </p:spPr>
        <p:txBody>
          <a:bodyPr vert="horz" wrap="square" lIns="0" tIns="0" rIns="0" bIns="0" rtlCol="0">
            <a:spAutoFit/>
          </a:bodyPr>
          <a:lstStyle/>
          <a:p>
            <a:pPr marL="113030">
              <a:lnSpc>
                <a:spcPts val="2815"/>
              </a:lnSpc>
            </a:pPr>
            <a:r>
              <a:rPr sz="2400" dirty="0">
                <a:solidFill>
                  <a:srgbClr val="FFFFFF"/>
                </a:solidFill>
                <a:latin typeface="Calibri"/>
                <a:cs typeface="Calibri"/>
              </a:rPr>
              <a:t>1</a:t>
            </a:r>
            <a:endParaRPr sz="2400">
              <a:latin typeface="Calibri"/>
              <a:cs typeface="Calibri"/>
            </a:endParaRPr>
          </a:p>
        </p:txBody>
      </p:sp>
      <p:grpSp>
        <p:nvGrpSpPr>
          <p:cNvPr id="64" name="object 34">
            <a:extLst>
              <a:ext uri="{FF2B5EF4-FFF2-40B4-BE49-F238E27FC236}">
                <a16:creationId xmlns:a16="http://schemas.microsoft.com/office/drawing/2014/main" id="{2CF0B215-70E1-46B6-AADF-0B1C3B7C2AD1}"/>
              </a:ext>
            </a:extLst>
          </p:cNvPr>
          <p:cNvGrpSpPr/>
          <p:nvPr/>
        </p:nvGrpSpPr>
        <p:grpSpPr>
          <a:xfrm>
            <a:off x="4361794" y="1959329"/>
            <a:ext cx="504539" cy="393700"/>
            <a:chOff x="3453129" y="2925826"/>
            <a:chExt cx="393700" cy="393700"/>
          </a:xfrm>
        </p:grpSpPr>
        <p:sp>
          <p:nvSpPr>
            <p:cNvPr id="65" name="object 35">
              <a:extLst>
                <a:ext uri="{FF2B5EF4-FFF2-40B4-BE49-F238E27FC236}">
                  <a16:creationId xmlns:a16="http://schemas.microsoft.com/office/drawing/2014/main" id="{4FE414DB-A7F1-4589-BA27-8ED58C07FA60}"/>
                </a:ext>
              </a:extLst>
            </p:cNvPr>
            <p:cNvSpPr/>
            <p:nvPr/>
          </p:nvSpPr>
          <p:spPr>
            <a:xfrm>
              <a:off x="3459479" y="2932176"/>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4471C4"/>
            </a:solidFill>
          </p:spPr>
          <p:txBody>
            <a:bodyPr wrap="square" lIns="0" tIns="0" rIns="0" bIns="0" rtlCol="0"/>
            <a:lstStyle/>
            <a:p>
              <a:endParaRPr/>
            </a:p>
          </p:txBody>
        </p:sp>
        <p:sp>
          <p:nvSpPr>
            <p:cNvPr id="66" name="object 36">
              <a:extLst>
                <a:ext uri="{FF2B5EF4-FFF2-40B4-BE49-F238E27FC236}">
                  <a16:creationId xmlns:a16="http://schemas.microsoft.com/office/drawing/2014/main" id="{23615CF6-F7FD-4D3A-8FC4-0465573CBEE7}"/>
                </a:ext>
              </a:extLst>
            </p:cNvPr>
            <p:cNvSpPr/>
            <p:nvPr/>
          </p:nvSpPr>
          <p:spPr>
            <a:xfrm>
              <a:off x="3459479" y="2932176"/>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67" name="object 37">
            <a:extLst>
              <a:ext uri="{FF2B5EF4-FFF2-40B4-BE49-F238E27FC236}">
                <a16:creationId xmlns:a16="http://schemas.microsoft.com/office/drawing/2014/main" id="{ECD518BE-3F73-436D-A160-B2B729D5BC60}"/>
              </a:ext>
            </a:extLst>
          </p:cNvPr>
          <p:cNvSpPr txBox="1"/>
          <p:nvPr/>
        </p:nvSpPr>
        <p:spPr>
          <a:xfrm>
            <a:off x="4371719" y="1965679"/>
            <a:ext cx="488264" cy="359073"/>
          </a:xfrm>
          <a:prstGeom prst="rect">
            <a:avLst/>
          </a:prstGeom>
        </p:spPr>
        <p:txBody>
          <a:bodyPr vert="horz" wrap="square" lIns="0" tIns="0" rIns="0" bIns="0" rtlCol="0">
            <a:spAutoFit/>
          </a:bodyPr>
          <a:lstStyle/>
          <a:p>
            <a:pPr marL="114935">
              <a:lnSpc>
                <a:spcPts val="2815"/>
              </a:lnSpc>
            </a:pPr>
            <a:r>
              <a:rPr sz="2400" dirty="0">
                <a:solidFill>
                  <a:srgbClr val="FFFFFF"/>
                </a:solidFill>
                <a:latin typeface="Calibri"/>
                <a:cs typeface="Calibri"/>
              </a:rPr>
              <a:t>1</a:t>
            </a:r>
            <a:endParaRPr sz="2400">
              <a:latin typeface="Calibri"/>
              <a:cs typeface="Calibri"/>
            </a:endParaRPr>
          </a:p>
        </p:txBody>
      </p:sp>
      <p:grpSp>
        <p:nvGrpSpPr>
          <p:cNvPr id="68" name="object 38">
            <a:extLst>
              <a:ext uri="{FF2B5EF4-FFF2-40B4-BE49-F238E27FC236}">
                <a16:creationId xmlns:a16="http://schemas.microsoft.com/office/drawing/2014/main" id="{DE18D650-7AD6-42A0-B2A7-C2AFD56DE94E}"/>
              </a:ext>
            </a:extLst>
          </p:cNvPr>
          <p:cNvGrpSpPr/>
          <p:nvPr/>
        </p:nvGrpSpPr>
        <p:grpSpPr>
          <a:xfrm>
            <a:off x="1405234" y="1959329"/>
            <a:ext cx="504539" cy="393700"/>
            <a:chOff x="496569" y="2925826"/>
            <a:chExt cx="393700" cy="393700"/>
          </a:xfrm>
        </p:grpSpPr>
        <p:sp>
          <p:nvSpPr>
            <p:cNvPr id="69" name="object 39">
              <a:extLst>
                <a:ext uri="{FF2B5EF4-FFF2-40B4-BE49-F238E27FC236}">
                  <a16:creationId xmlns:a16="http://schemas.microsoft.com/office/drawing/2014/main" id="{C0EE69F4-C33E-4D85-A968-78F09723BC2D}"/>
                </a:ext>
              </a:extLst>
            </p:cNvPr>
            <p:cNvSpPr/>
            <p:nvPr/>
          </p:nvSpPr>
          <p:spPr>
            <a:xfrm>
              <a:off x="502919" y="2932176"/>
              <a:ext cx="381000" cy="381000"/>
            </a:xfrm>
            <a:custGeom>
              <a:avLst/>
              <a:gdLst/>
              <a:ahLst/>
              <a:cxnLst/>
              <a:rect l="l" t="t" r="r" b="b"/>
              <a:pathLst>
                <a:path w="381000" h="381000">
                  <a:moveTo>
                    <a:pt x="380999" y="0"/>
                  </a:moveTo>
                  <a:lnTo>
                    <a:pt x="0" y="0"/>
                  </a:lnTo>
                  <a:lnTo>
                    <a:pt x="0" y="381000"/>
                  </a:lnTo>
                  <a:lnTo>
                    <a:pt x="380999" y="381000"/>
                  </a:lnTo>
                  <a:lnTo>
                    <a:pt x="380999" y="0"/>
                  </a:lnTo>
                  <a:close/>
                </a:path>
              </a:pathLst>
            </a:custGeom>
            <a:solidFill>
              <a:srgbClr val="4471C4"/>
            </a:solidFill>
          </p:spPr>
          <p:txBody>
            <a:bodyPr wrap="square" lIns="0" tIns="0" rIns="0" bIns="0" rtlCol="0"/>
            <a:lstStyle/>
            <a:p>
              <a:endParaRPr/>
            </a:p>
          </p:txBody>
        </p:sp>
        <p:sp>
          <p:nvSpPr>
            <p:cNvPr id="70" name="object 40">
              <a:extLst>
                <a:ext uri="{FF2B5EF4-FFF2-40B4-BE49-F238E27FC236}">
                  <a16:creationId xmlns:a16="http://schemas.microsoft.com/office/drawing/2014/main" id="{F62EE59F-AB60-4D0C-92CF-23AAF031E77D}"/>
                </a:ext>
              </a:extLst>
            </p:cNvPr>
            <p:cNvSpPr/>
            <p:nvPr/>
          </p:nvSpPr>
          <p:spPr>
            <a:xfrm>
              <a:off x="502919" y="2932176"/>
              <a:ext cx="381000" cy="381000"/>
            </a:xfrm>
            <a:custGeom>
              <a:avLst/>
              <a:gdLst/>
              <a:ahLst/>
              <a:cxnLst/>
              <a:rect l="l" t="t" r="r" b="b"/>
              <a:pathLst>
                <a:path w="381000" h="381000">
                  <a:moveTo>
                    <a:pt x="0" y="381000"/>
                  </a:moveTo>
                  <a:lnTo>
                    <a:pt x="380999" y="381000"/>
                  </a:lnTo>
                  <a:lnTo>
                    <a:pt x="380999"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71" name="object 41">
            <a:extLst>
              <a:ext uri="{FF2B5EF4-FFF2-40B4-BE49-F238E27FC236}">
                <a16:creationId xmlns:a16="http://schemas.microsoft.com/office/drawing/2014/main" id="{76E457D8-1C90-4FC3-B7F1-3B4F048F2757}"/>
              </a:ext>
            </a:extLst>
          </p:cNvPr>
          <p:cNvSpPr txBox="1"/>
          <p:nvPr/>
        </p:nvSpPr>
        <p:spPr>
          <a:xfrm>
            <a:off x="1415159" y="1965679"/>
            <a:ext cx="488264" cy="359073"/>
          </a:xfrm>
          <a:prstGeom prst="rect">
            <a:avLst/>
          </a:prstGeom>
        </p:spPr>
        <p:txBody>
          <a:bodyPr vert="horz" wrap="square" lIns="0" tIns="0" rIns="0" bIns="0" rtlCol="0">
            <a:spAutoFit/>
          </a:bodyPr>
          <a:lstStyle/>
          <a:p>
            <a:pPr marL="112395">
              <a:lnSpc>
                <a:spcPts val="2815"/>
              </a:lnSpc>
            </a:pPr>
            <a:r>
              <a:rPr sz="2400" dirty="0">
                <a:solidFill>
                  <a:srgbClr val="FFFFFF"/>
                </a:solidFill>
                <a:latin typeface="Calibri"/>
                <a:cs typeface="Calibri"/>
              </a:rPr>
              <a:t>1</a:t>
            </a:r>
            <a:endParaRPr sz="2400">
              <a:latin typeface="Calibri"/>
              <a:cs typeface="Calibri"/>
            </a:endParaRPr>
          </a:p>
        </p:txBody>
      </p:sp>
      <p:grpSp>
        <p:nvGrpSpPr>
          <p:cNvPr id="72" name="object 42">
            <a:extLst>
              <a:ext uri="{FF2B5EF4-FFF2-40B4-BE49-F238E27FC236}">
                <a16:creationId xmlns:a16="http://schemas.microsoft.com/office/drawing/2014/main" id="{4F8FD356-FFD1-4AAF-81DB-8EEF2513B887}"/>
              </a:ext>
            </a:extLst>
          </p:cNvPr>
          <p:cNvGrpSpPr/>
          <p:nvPr/>
        </p:nvGrpSpPr>
        <p:grpSpPr>
          <a:xfrm>
            <a:off x="2023978" y="1959329"/>
            <a:ext cx="504539" cy="393700"/>
            <a:chOff x="1115313" y="2925826"/>
            <a:chExt cx="393700" cy="393700"/>
          </a:xfrm>
        </p:grpSpPr>
        <p:sp>
          <p:nvSpPr>
            <p:cNvPr id="73" name="object 43">
              <a:extLst>
                <a:ext uri="{FF2B5EF4-FFF2-40B4-BE49-F238E27FC236}">
                  <a16:creationId xmlns:a16="http://schemas.microsoft.com/office/drawing/2014/main" id="{35FA402E-E71D-4810-923D-C7E020439020}"/>
                </a:ext>
              </a:extLst>
            </p:cNvPr>
            <p:cNvSpPr/>
            <p:nvPr/>
          </p:nvSpPr>
          <p:spPr>
            <a:xfrm>
              <a:off x="1121663" y="2932176"/>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EC7C30"/>
            </a:solidFill>
          </p:spPr>
          <p:txBody>
            <a:bodyPr wrap="square" lIns="0" tIns="0" rIns="0" bIns="0" rtlCol="0"/>
            <a:lstStyle/>
            <a:p>
              <a:endParaRPr/>
            </a:p>
          </p:txBody>
        </p:sp>
        <p:sp>
          <p:nvSpPr>
            <p:cNvPr id="74" name="object 44">
              <a:extLst>
                <a:ext uri="{FF2B5EF4-FFF2-40B4-BE49-F238E27FC236}">
                  <a16:creationId xmlns:a16="http://schemas.microsoft.com/office/drawing/2014/main" id="{3C3840DC-4379-474D-8E24-409A2B8EE072}"/>
                </a:ext>
              </a:extLst>
            </p:cNvPr>
            <p:cNvSpPr/>
            <p:nvPr/>
          </p:nvSpPr>
          <p:spPr>
            <a:xfrm>
              <a:off x="1121663" y="2932176"/>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AD5A20"/>
              </a:solidFill>
            </a:ln>
          </p:spPr>
          <p:txBody>
            <a:bodyPr wrap="square" lIns="0" tIns="0" rIns="0" bIns="0" rtlCol="0"/>
            <a:lstStyle/>
            <a:p>
              <a:endParaRPr/>
            </a:p>
          </p:txBody>
        </p:sp>
      </p:grpSp>
      <p:sp>
        <p:nvSpPr>
          <p:cNvPr id="75" name="object 45">
            <a:extLst>
              <a:ext uri="{FF2B5EF4-FFF2-40B4-BE49-F238E27FC236}">
                <a16:creationId xmlns:a16="http://schemas.microsoft.com/office/drawing/2014/main" id="{1F590222-85CC-42E4-AE76-1EF6FFF65EA4}"/>
              </a:ext>
            </a:extLst>
          </p:cNvPr>
          <p:cNvSpPr txBox="1"/>
          <p:nvPr/>
        </p:nvSpPr>
        <p:spPr>
          <a:xfrm>
            <a:off x="2033903" y="1965679"/>
            <a:ext cx="488264" cy="359073"/>
          </a:xfrm>
          <a:prstGeom prst="rect">
            <a:avLst/>
          </a:prstGeom>
        </p:spPr>
        <p:txBody>
          <a:bodyPr vert="horz" wrap="square" lIns="0" tIns="0" rIns="0" bIns="0" rtlCol="0">
            <a:spAutoFit/>
          </a:bodyPr>
          <a:lstStyle/>
          <a:p>
            <a:pPr marL="114300">
              <a:lnSpc>
                <a:spcPts val="2815"/>
              </a:lnSpc>
            </a:pPr>
            <a:r>
              <a:rPr sz="2400" dirty="0">
                <a:solidFill>
                  <a:srgbClr val="FFFFFF"/>
                </a:solidFill>
                <a:latin typeface="Calibri"/>
                <a:cs typeface="Calibri"/>
              </a:rPr>
              <a:t>0</a:t>
            </a:r>
            <a:endParaRPr sz="2400">
              <a:latin typeface="Calibri"/>
              <a:cs typeface="Calibri"/>
            </a:endParaRPr>
          </a:p>
        </p:txBody>
      </p:sp>
      <p:grpSp>
        <p:nvGrpSpPr>
          <p:cNvPr id="76" name="object 46">
            <a:extLst>
              <a:ext uri="{FF2B5EF4-FFF2-40B4-BE49-F238E27FC236}">
                <a16:creationId xmlns:a16="http://schemas.microsoft.com/office/drawing/2014/main" id="{1157E8FC-8E81-4F88-A4B1-44FB2EE60763}"/>
              </a:ext>
            </a:extLst>
          </p:cNvPr>
          <p:cNvGrpSpPr/>
          <p:nvPr/>
        </p:nvGrpSpPr>
        <p:grpSpPr>
          <a:xfrm>
            <a:off x="2597003" y="1959329"/>
            <a:ext cx="504539" cy="393700"/>
            <a:chOff x="1688338" y="2925826"/>
            <a:chExt cx="393700" cy="393700"/>
          </a:xfrm>
        </p:grpSpPr>
        <p:sp>
          <p:nvSpPr>
            <p:cNvPr id="77" name="object 47">
              <a:extLst>
                <a:ext uri="{FF2B5EF4-FFF2-40B4-BE49-F238E27FC236}">
                  <a16:creationId xmlns:a16="http://schemas.microsoft.com/office/drawing/2014/main" id="{B2CA86BD-4092-4C9A-9C7A-71CF2637396E}"/>
                </a:ext>
              </a:extLst>
            </p:cNvPr>
            <p:cNvSpPr/>
            <p:nvPr/>
          </p:nvSpPr>
          <p:spPr>
            <a:xfrm>
              <a:off x="1694688" y="2932176"/>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EC7C30"/>
            </a:solidFill>
          </p:spPr>
          <p:txBody>
            <a:bodyPr wrap="square" lIns="0" tIns="0" rIns="0" bIns="0" rtlCol="0"/>
            <a:lstStyle/>
            <a:p>
              <a:endParaRPr/>
            </a:p>
          </p:txBody>
        </p:sp>
        <p:sp>
          <p:nvSpPr>
            <p:cNvPr id="78" name="object 48">
              <a:extLst>
                <a:ext uri="{FF2B5EF4-FFF2-40B4-BE49-F238E27FC236}">
                  <a16:creationId xmlns:a16="http://schemas.microsoft.com/office/drawing/2014/main" id="{69DEF133-BD7F-452A-A4D8-B0F8BD94CA7E}"/>
                </a:ext>
              </a:extLst>
            </p:cNvPr>
            <p:cNvSpPr/>
            <p:nvPr/>
          </p:nvSpPr>
          <p:spPr>
            <a:xfrm>
              <a:off x="1694688" y="2932176"/>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AD5A20"/>
              </a:solidFill>
            </a:ln>
          </p:spPr>
          <p:txBody>
            <a:bodyPr wrap="square" lIns="0" tIns="0" rIns="0" bIns="0" rtlCol="0"/>
            <a:lstStyle/>
            <a:p>
              <a:endParaRPr/>
            </a:p>
          </p:txBody>
        </p:sp>
      </p:grpSp>
      <p:sp>
        <p:nvSpPr>
          <p:cNvPr id="79" name="object 49">
            <a:extLst>
              <a:ext uri="{FF2B5EF4-FFF2-40B4-BE49-F238E27FC236}">
                <a16:creationId xmlns:a16="http://schemas.microsoft.com/office/drawing/2014/main" id="{E2F41D57-7D42-4FC0-9A0D-CCF3C858D33A}"/>
              </a:ext>
            </a:extLst>
          </p:cNvPr>
          <p:cNvSpPr txBox="1"/>
          <p:nvPr/>
        </p:nvSpPr>
        <p:spPr>
          <a:xfrm>
            <a:off x="2606928" y="1965679"/>
            <a:ext cx="488264" cy="359073"/>
          </a:xfrm>
          <a:prstGeom prst="rect">
            <a:avLst/>
          </a:prstGeom>
        </p:spPr>
        <p:txBody>
          <a:bodyPr vert="horz" wrap="square" lIns="0" tIns="0" rIns="0" bIns="0" rtlCol="0">
            <a:spAutoFit/>
          </a:bodyPr>
          <a:lstStyle/>
          <a:p>
            <a:pPr marL="113030">
              <a:lnSpc>
                <a:spcPts val="2815"/>
              </a:lnSpc>
            </a:pPr>
            <a:r>
              <a:rPr sz="2400" dirty="0">
                <a:solidFill>
                  <a:srgbClr val="FFFFFF"/>
                </a:solidFill>
                <a:latin typeface="Calibri"/>
                <a:cs typeface="Calibri"/>
              </a:rPr>
              <a:t>0</a:t>
            </a:r>
            <a:endParaRPr sz="2400">
              <a:latin typeface="Calibri"/>
              <a:cs typeface="Calibri"/>
            </a:endParaRPr>
          </a:p>
        </p:txBody>
      </p:sp>
      <p:sp>
        <p:nvSpPr>
          <p:cNvPr id="80" name="object 8">
            <a:extLst>
              <a:ext uri="{FF2B5EF4-FFF2-40B4-BE49-F238E27FC236}">
                <a16:creationId xmlns:a16="http://schemas.microsoft.com/office/drawing/2014/main" id="{69B28FAD-2613-465B-B2BA-14A8B3075D63}"/>
              </a:ext>
            </a:extLst>
          </p:cNvPr>
          <p:cNvSpPr txBox="1"/>
          <p:nvPr/>
        </p:nvSpPr>
        <p:spPr>
          <a:xfrm>
            <a:off x="545239" y="1357390"/>
            <a:ext cx="1404462" cy="444352"/>
          </a:xfrm>
          <a:prstGeom prst="rect">
            <a:avLst/>
          </a:prstGeom>
        </p:spPr>
        <p:txBody>
          <a:bodyPr vert="horz" wrap="square" lIns="0" tIns="13335" rIns="0" bIns="0" rtlCol="0">
            <a:spAutoFit/>
          </a:bodyPr>
          <a:lstStyle/>
          <a:p>
            <a:pPr marL="12700">
              <a:lnSpc>
                <a:spcPct val="100000"/>
              </a:lnSpc>
              <a:spcBef>
                <a:spcPts val="105"/>
              </a:spcBef>
            </a:pPr>
            <a:r>
              <a:rPr sz="2800" b="1" i="1" u="sng" spc="-35" dirty="0">
                <a:uFill>
                  <a:solidFill>
                    <a:srgbClr val="000000"/>
                  </a:solidFill>
                </a:uFill>
                <a:latin typeface="Calibri"/>
                <a:cs typeface="Calibri"/>
              </a:rPr>
              <a:t>T</a:t>
            </a:r>
            <a:r>
              <a:rPr lang="en-US" altLang="zh-CN" sz="2800" b="1" i="1" u="sng" spc="-35" dirty="0">
                <a:uFill>
                  <a:solidFill>
                    <a:srgbClr val="000000"/>
                  </a:solidFill>
                </a:uFill>
                <a:latin typeface="Calibri"/>
                <a:cs typeface="Calibri"/>
              </a:rPr>
              <a:t>rain</a:t>
            </a:r>
            <a:r>
              <a:rPr sz="2800" b="1" i="1" u="sng" spc="-35" dirty="0">
                <a:uFill>
                  <a:solidFill>
                    <a:srgbClr val="000000"/>
                  </a:solidFill>
                </a:uFill>
                <a:latin typeface="Calibri"/>
                <a:cs typeface="Calibri"/>
              </a:rPr>
              <a:t>ing</a:t>
            </a:r>
            <a:endParaRPr sz="2800" dirty="0">
              <a:latin typeface="Calibri"/>
              <a:cs typeface="Calibri"/>
            </a:endParaRPr>
          </a:p>
        </p:txBody>
      </p:sp>
      <p:sp>
        <p:nvSpPr>
          <p:cNvPr id="81" name="object 5">
            <a:extLst>
              <a:ext uri="{FF2B5EF4-FFF2-40B4-BE49-F238E27FC236}">
                <a16:creationId xmlns:a16="http://schemas.microsoft.com/office/drawing/2014/main" id="{2DA25F59-DF6A-4414-AD02-F0598C3E9766}"/>
              </a:ext>
            </a:extLst>
          </p:cNvPr>
          <p:cNvSpPr txBox="1"/>
          <p:nvPr/>
        </p:nvSpPr>
        <p:spPr>
          <a:xfrm>
            <a:off x="4945219" y="3515682"/>
            <a:ext cx="60896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c</a:t>
            </a:r>
            <a:r>
              <a:rPr sz="2400" dirty="0">
                <a:latin typeface="Calibri"/>
                <a:cs typeface="Calibri"/>
              </a:rPr>
              <a:t>lass</a:t>
            </a:r>
          </a:p>
        </p:txBody>
      </p:sp>
      <p:sp>
        <p:nvSpPr>
          <p:cNvPr id="82" name="文本框 81">
            <a:extLst>
              <a:ext uri="{FF2B5EF4-FFF2-40B4-BE49-F238E27FC236}">
                <a16:creationId xmlns:a16="http://schemas.microsoft.com/office/drawing/2014/main" id="{56F34917-28D2-48B0-87B0-CA22E5C1BC0A}"/>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r>
              <a:rPr lang="en-US" altLang="zh-CN" sz="3200" spc="-10" dirty="0">
                <a:latin typeface="+mn-ea"/>
              </a:rPr>
              <a:t>-</a:t>
            </a:r>
            <a:r>
              <a:rPr lang="zh-CN" altLang="en-US" sz="3200" dirty="0"/>
              <a:t>通过属性来表示每个类</a:t>
            </a:r>
            <a:endParaRPr lang="zh-CN" altLang="en-US" sz="3600" spc="-10" dirty="0">
              <a:latin typeface="+mn-ea"/>
            </a:endParaRPr>
          </a:p>
        </p:txBody>
      </p:sp>
      <p:sp>
        <p:nvSpPr>
          <p:cNvPr id="5" name="文本占位符 3">
            <a:extLst>
              <a:ext uri="{FF2B5EF4-FFF2-40B4-BE49-F238E27FC236}">
                <a16:creationId xmlns:a16="http://schemas.microsoft.com/office/drawing/2014/main" id="{D2D9B6FC-8508-0720-AC57-902589BD2FA3}"/>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659234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object 4">
            <a:extLst>
              <a:ext uri="{FF2B5EF4-FFF2-40B4-BE49-F238E27FC236}">
                <a16:creationId xmlns:a16="http://schemas.microsoft.com/office/drawing/2014/main" id="{CA020C77-5F7A-4972-9BCA-91126247F5C5}"/>
              </a:ext>
            </a:extLst>
          </p:cNvPr>
          <p:cNvGraphicFramePr>
            <a:graphicFrameLocks noGrp="1"/>
          </p:cNvGraphicFramePr>
          <p:nvPr/>
        </p:nvGraphicFramePr>
        <p:xfrm>
          <a:off x="5504281" y="2842006"/>
          <a:ext cx="4743479" cy="1845053"/>
        </p:xfrm>
        <a:graphic>
          <a:graphicData uri="http://schemas.openxmlformats.org/drawingml/2006/table">
            <a:tbl>
              <a:tblPr firstRow="1" bandRow="1">
                <a:tableStyleId>{2D5ABB26-0587-4C30-8999-92F81FD0307C}</a:tableStyleId>
              </a:tblPr>
              <a:tblGrid>
                <a:gridCol w="1047324">
                  <a:extLst>
                    <a:ext uri="{9D8B030D-6E8A-4147-A177-3AD203B41FA5}">
                      <a16:colId xmlns:a16="http://schemas.microsoft.com/office/drawing/2014/main" val="20000"/>
                    </a:ext>
                  </a:extLst>
                </a:gridCol>
                <a:gridCol w="849579">
                  <a:extLst>
                    <a:ext uri="{9D8B030D-6E8A-4147-A177-3AD203B41FA5}">
                      <a16:colId xmlns:a16="http://schemas.microsoft.com/office/drawing/2014/main" val="20001"/>
                    </a:ext>
                  </a:extLst>
                </a:gridCol>
                <a:gridCol w="948859">
                  <a:extLst>
                    <a:ext uri="{9D8B030D-6E8A-4147-A177-3AD203B41FA5}">
                      <a16:colId xmlns:a16="http://schemas.microsoft.com/office/drawing/2014/main" val="20002"/>
                    </a:ext>
                  </a:extLst>
                </a:gridCol>
                <a:gridCol w="948858">
                  <a:extLst>
                    <a:ext uri="{9D8B030D-6E8A-4147-A177-3AD203B41FA5}">
                      <a16:colId xmlns:a16="http://schemas.microsoft.com/office/drawing/2014/main" val="20003"/>
                    </a:ext>
                  </a:extLst>
                </a:gridCol>
                <a:gridCol w="948859">
                  <a:extLst>
                    <a:ext uri="{9D8B030D-6E8A-4147-A177-3AD203B41FA5}">
                      <a16:colId xmlns:a16="http://schemas.microsoft.com/office/drawing/2014/main" val="20004"/>
                    </a:ext>
                  </a:extLst>
                </a:gridCol>
              </a:tblGrid>
              <a:tr h="365759">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dirty="0">
                          <a:solidFill>
                            <a:srgbClr val="FFFFFF"/>
                          </a:solidFill>
                          <a:latin typeface="Calibri"/>
                          <a:cs typeface="Calibri"/>
                        </a:rPr>
                        <a:t>furry</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dirty="0">
                          <a:solidFill>
                            <a:srgbClr val="FFFFFF"/>
                          </a:solidFill>
                          <a:latin typeface="Calibri"/>
                          <a:cs typeface="Calibri"/>
                        </a:rPr>
                        <a:t>4</a:t>
                      </a:r>
                      <a:r>
                        <a:rPr sz="1800" b="1" spc="-30" dirty="0">
                          <a:solidFill>
                            <a:srgbClr val="FFFFFF"/>
                          </a:solidFill>
                          <a:latin typeface="Calibri"/>
                          <a:cs typeface="Calibri"/>
                        </a:rPr>
                        <a:t> </a:t>
                      </a:r>
                      <a:r>
                        <a:rPr sz="1800" b="1" spc="-5" dirty="0">
                          <a:solidFill>
                            <a:srgbClr val="FFFFFF"/>
                          </a:solidFill>
                          <a:latin typeface="Calibri"/>
                          <a:cs typeface="Calibri"/>
                        </a:rPr>
                        <a:t>legs</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345">
                        <a:lnSpc>
                          <a:spcPct val="100000"/>
                        </a:lnSpc>
                        <a:spcBef>
                          <a:spcPts val="250"/>
                        </a:spcBef>
                      </a:pPr>
                      <a:r>
                        <a:rPr sz="1800" b="1" spc="-10" dirty="0">
                          <a:solidFill>
                            <a:srgbClr val="FFFFFF"/>
                          </a:solidFill>
                          <a:latin typeface="Calibri"/>
                          <a:cs typeface="Calibri"/>
                        </a:rPr>
                        <a:t>tail</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tc>
                  <a:txBody>
                    <a:bodyPr/>
                    <a:lstStyle/>
                    <a:p>
                      <a:pPr marL="93980">
                        <a:lnSpc>
                          <a:spcPct val="100000"/>
                        </a:lnSpc>
                        <a:spcBef>
                          <a:spcPts val="250"/>
                        </a:spcBef>
                      </a:pPr>
                      <a:r>
                        <a:rPr sz="1800" b="1" dirty="0">
                          <a:solidFill>
                            <a:srgbClr val="FFFFFF"/>
                          </a:solidFill>
                          <a:latin typeface="Calibri"/>
                          <a:cs typeface="Calibri"/>
                        </a:rPr>
                        <a:t>…</a:t>
                      </a:r>
                      <a:endParaRPr sz="1800">
                        <a:latin typeface="Calibri"/>
                        <a:cs typeface="Calibri"/>
                      </a:endParaRPr>
                    </a:p>
                  </a:txBody>
                  <a:tcPr marL="0" marR="0" marT="31750" marB="0">
                    <a:lnL w="12700">
                      <a:solidFill>
                        <a:srgbClr val="FFFFFF"/>
                      </a:solidFill>
                      <a:prstDash val="solid"/>
                    </a:lnL>
                    <a:lnR w="12700">
                      <a:solidFill>
                        <a:srgbClr val="FFFFFF"/>
                      </a:solidFill>
                      <a:prstDash val="solid"/>
                    </a:lnR>
                    <a:lnT w="12700">
                      <a:solidFill>
                        <a:srgbClr val="FFFFFF"/>
                      </a:solidFill>
                      <a:prstDash val="solid"/>
                    </a:lnT>
                    <a:lnB w="38100">
                      <a:solidFill>
                        <a:srgbClr val="FFFFFF"/>
                      </a:solidFill>
                      <a:prstDash val="solid"/>
                    </a:lnB>
                    <a:solidFill>
                      <a:srgbClr val="5B9BD4"/>
                    </a:solidFill>
                  </a:tcPr>
                </a:tc>
                <a:extLst>
                  <a:ext uri="{0D108BD9-81ED-4DB2-BD59-A6C34878D82A}">
                    <a16:rowId xmlns:a16="http://schemas.microsoft.com/office/drawing/2014/main" val="10000"/>
                  </a:ext>
                </a:extLst>
              </a:tr>
              <a:tr h="365760">
                <a:tc>
                  <a:txBody>
                    <a:bodyPr/>
                    <a:lstStyle/>
                    <a:p>
                      <a:pPr marL="92710">
                        <a:lnSpc>
                          <a:spcPct val="100000"/>
                        </a:lnSpc>
                        <a:spcBef>
                          <a:spcPts val="254"/>
                        </a:spcBef>
                      </a:pPr>
                      <a:r>
                        <a:rPr sz="1800" dirty="0">
                          <a:latin typeface="Calibri"/>
                          <a:cs typeface="Calibri"/>
                        </a:rPr>
                        <a:t>Dog</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381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1"/>
                  </a:ext>
                </a:extLst>
              </a:tr>
              <a:tr h="365759">
                <a:tc>
                  <a:txBody>
                    <a:bodyPr/>
                    <a:lstStyle/>
                    <a:p>
                      <a:pPr marL="92710">
                        <a:lnSpc>
                          <a:spcPct val="100000"/>
                        </a:lnSpc>
                        <a:spcBef>
                          <a:spcPts val="254"/>
                        </a:spcBef>
                      </a:pPr>
                      <a:r>
                        <a:rPr sz="1800" spc="-10" dirty="0">
                          <a:latin typeface="Calibri"/>
                          <a:cs typeface="Calibri"/>
                        </a:rPr>
                        <a:t>Fish</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2"/>
                  </a:ext>
                </a:extLst>
              </a:tr>
              <a:tr h="382016">
                <a:tc>
                  <a:txBody>
                    <a:bodyPr/>
                    <a:lstStyle/>
                    <a:p>
                      <a:pPr marL="92710">
                        <a:lnSpc>
                          <a:spcPct val="100000"/>
                        </a:lnSpc>
                        <a:spcBef>
                          <a:spcPts val="254"/>
                        </a:spcBef>
                      </a:pPr>
                      <a:r>
                        <a:rPr sz="1800" spc="-5" dirty="0">
                          <a:latin typeface="Calibri"/>
                          <a:cs typeface="Calibri"/>
                        </a:rPr>
                        <a:t>Chimp</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O</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marL="93345">
                        <a:lnSpc>
                          <a:spcPct val="100000"/>
                        </a:lnSpc>
                        <a:spcBef>
                          <a:spcPts val="254"/>
                        </a:spcBef>
                      </a:pPr>
                      <a:r>
                        <a:rPr sz="1800" dirty="0">
                          <a:latin typeface="Calibri"/>
                          <a:cs typeface="Calibri"/>
                        </a:rPr>
                        <a:t>X</a:t>
                      </a:r>
                      <a:endParaRPr sz="1800">
                        <a:latin typeface="Calibri"/>
                        <a:cs typeface="Calibri"/>
                      </a:endParaRPr>
                    </a:p>
                  </a:txBody>
                  <a:tcPr marL="0" marR="0" marT="32384"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tc>
                  <a:txBody>
                    <a:bodyPr/>
                    <a:lstStyle/>
                    <a:p>
                      <a:pPr>
                        <a:lnSpc>
                          <a:spcPct val="100000"/>
                        </a:lnSpc>
                      </a:pPr>
                      <a:endParaRPr sz="24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D2DEEE"/>
                    </a:solidFill>
                  </a:tcPr>
                </a:tc>
                <a:extLst>
                  <a:ext uri="{0D108BD9-81ED-4DB2-BD59-A6C34878D82A}">
                    <a16:rowId xmlns:a16="http://schemas.microsoft.com/office/drawing/2014/main" val="10003"/>
                  </a:ext>
                </a:extLst>
              </a:tr>
              <a:tr h="365759">
                <a:tc>
                  <a:txBody>
                    <a:bodyPr/>
                    <a:lstStyle/>
                    <a:p>
                      <a:pPr marL="92710">
                        <a:lnSpc>
                          <a:spcPct val="100000"/>
                        </a:lnSpc>
                        <a:spcBef>
                          <a:spcPts val="259"/>
                        </a:spcBef>
                      </a:pPr>
                      <a:r>
                        <a:rPr sz="1800" dirty="0">
                          <a:latin typeface="Calibri"/>
                          <a:cs typeface="Calibri"/>
                        </a:rPr>
                        <a:t>…</a:t>
                      </a:r>
                      <a:endParaRPr sz="1800">
                        <a:latin typeface="Calibri"/>
                        <a:cs typeface="Calibri"/>
                      </a:endParaRPr>
                    </a:p>
                  </a:txBody>
                  <a:tcPr marL="0" marR="0" marT="33019"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tc>
                  <a:txBody>
                    <a:bodyPr/>
                    <a:lstStyle/>
                    <a:p>
                      <a:pPr>
                        <a:lnSpc>
                          <a:spcPct val="100000"/>
                        </a:lnSpc>
                      </a:pPr>
                      <a:endParaRPr sz="2300">
                        <a:latin typeface="Times New Roman"/>
                        <a:cs typeface="Times New Roman"/>
                      </a:endParaRPr>
                    </a:p>
                  </a:txBody>
                  <a:tcPr marL="0" marR="0" marT="0" marB="0">
                    <a:lnL w="12700">
                      <a:solidFill>
                        <a:srgbClr val="FFFFFF"/>
                      </a:solidFill>
                      <a:prstDash val="solid"/>
                    </a:lnL>
                    <a:lnR w="12700">
                      <a:solidFill>
                        <a:srgbClr val="FFFFFF"/>
                      </a:solidFill>
                      <a:prstDash val="solid"/>
                    </a:lnR>
                    <a:lnT w="12700">
                      <a:solidFill>
                        <a:srgbClr val="FFFFFF"/>
                      </a:solidFill>
                      <a:prstDash val="solid"/>
                    </a:lnT>
                    <a:lnB w="12700">
                      <a:solidFill>
                        <a:srgbClr val="FFFFFF"/>
                      </a:solidFill>
                      <a:prstDash val="solid"/>
                    </a:lnB>
                    <a:solidFill>
                      <a:srgbClr val="EAEEF7"/>
                    </a:solidFill>
                  </a:tcPr>
                </a:tc>
                <a:extLst>
                  <a:ext uri="{0D108BD9-81ED-4DB2-BD59-A6C34878D82A}">
                    <a16:rowId xmlns:a16="http://schemas.microsoft.com/office/drawing/2014/main" val="10004"/>
                  </a:ext>
                </a:extLst>
              </a:tr>
            </a:tbl>
          </a:graphicData>
        </a:graphic>
      </p:graphicFrame>
      <p:sp>
        <p:nvSpPr>
          <p:cNvPr id="31" name="object 5">
            <a:extLst>
              <a:ext uri="{FF2B5EF4-FFF2-40B4-BE49-F238E27FC236}">
                <a16:creationId xmlns:a16="http://schemas.microsoft.com/office/drawing/2014/main" id="{2C998347-F1B9-4423-93D0-F98FDC2B97B8}"/>
              </a:ext>
            </a:extLst>
          </p:cNvPr>
          <p:cNvSpPr txBox="1"/>
          <p:nvPr/>
        </p:nvSpPr>
        <p:spPr>
          <a:xfrm>
            <a:off x="5684320" y="4783532"/>
            <a:ext cx="4378910" cy="756920"/>
          </a:xfrm>
          <a:prstGeom prst="rect">
            <a:avLst/>
          </a:prstGeom>
        </p:spPr>
        <p:txBody>
          <a:bodyPr vert="horz" wrap="square" lIns="0" tIns="12700" rIns="0" bIns="0" rtlCol="0">
            <a:spAutoFit/>
          </a:bodyPr>
          <a:lstStyle/>
          <a:p>
            <a:pPr marL="12700" marR="5080">
              <a:lnSpc>
                <a:spcPct val="100000"/>
              </a:lnSpc>
              <a:spcBef>
                <a:spcPts val="100"/>
              </a:spcBef>
            </a:pPr>
            <a:r>
              <a:rPr sz="2400" spc="-5" dirty="0">
                <a:latin typeface="Calibri"/>
                <a:cs typeface="Calibri"/>
              </a:rPr>
              <a:t>sufficient attributes </a:t>
            </a:r>
            <a:r>
              <a:rPr sz="2400" spc="-10" dirty="0">
                <a:latin typeface="Calibri"/>
                <a:cs typeface="Calibri"/>
              </a:rPr>
              <a:t>for</a:t>
            </a:r>
            <a:r>
              <a:rPr sz="2400" spc="-135" dirty="0">
                <a:latin typeface="Calibri"/>
                <a:cs typeface="Calibri"/>
              </a:rPr>
              <a:t> </a:t>
            </a:r>
            <a:r>
              <a:rPr sz="2400" spc="5" dirty="0">
                <a:latin typeface="Calibri"/>
                <a:cs typeface="Calibri"/>
              </a:rPr>
              <a:t>one  </a:t>
            </a:r>
            <a:r>
              <a:rPr sz="2400" spc="-5" dirty="0">
                <a:latin typeface="Calibri"/>
                <a:cs typeface="Calibri"/>
              </a:rPr>
              <a:t>to </a:t>
            </a:r>
            <a:r>
              <a:rPr sz="2400" spc="5" dirty="0">
                <a:latin typeface="Calibri"/>
                <a:cs typeface="Calibri"/>
              </a:rPr>
              <a:t>one</a:t>
            </a:r>
            <a:r>
              <a:rPr sz="2400" spc="-35" dirty="0">
                <a:latin typeface="Calibri"/>
                <a:cs typeface="Calibri"/>
              </a:rPr>
              <a:t> </a:t>
            </a:r>
            <a:r>
              <a:rPr sz="2400" spc="5" dirty="0">
                <a:latin typeface="Calibri"/>
                <a:cs typeface="Calibri"/>
              </a:rPr>
              <a:t>mapping</a:t>
            </a:r>
            <a:endParaRPr sz="2400" dirty="0">
              <a:latin typeface="Calibri"/>
              <a:cs typeface="Calibri"/>
            </a:endParaRPr>
          </a:p>
        </p:txBody>
      </p:sp>
      <p:sp>
        <p:nvSpPr>
          <p:cNvPr id="35" name="object 7">
            <a:extLst>
              <a:ext uri="{FF2B5EF4-FFF2-40B4-BE49-F238E27FC236}">
                <a16:creationId xmlns:a16="http://schemas.microsoft.com/office/drawing/2014/main" id="{142B22F6-B2C9-402B-8B52-3E96F3AC2BC4}"/>
              </a:ext>
            </a:extLst>
          </p:cNvPr>
          <p:cNvSpPr txBox="1"/>
          <p:nvPr/>
        </p:nvSpPr>
        <p:spPr>
          <a:xfrm>
            <a:off x="7317521" y="1686628"/>
            <a:ext cx="1760190" cy="1116965"/>
          </a:xfrm>
          <a:prstGeom prst="rect">
            <a:avLst/>
          </a:prstGeom>
        </p:spPr>
        <p:txBody>
          <a:bodyPr vert="horz" wrap="square" lIns="0" tIns="173990" rIns="0" bIns="0" rtlCol="0">
            <a:spAutoFit/>
          </a:bodyPr>
          <a:lstStyle/>
          <a:p>
            <a:pPr marL="12700">
              <a:lnSpc>
                <a:spcPct val="100000"/>
              </a:lnSpc>
              <a:spcBef>
                <a:spcPts val="1370"/>
              </a:spcBef>
            </a:pPr>
            <a:r>
              <a:rPr sz="2800" spc="-10" dirty="0">
                <a:solidFill>
                  <a:srgbClr val="FF0000"/>
                </a:solidFill>
                <a:latin typeface="Calibri"/>
                <a:cs typeface="Calibri"/>
              </a:rPr>
              <a:t>Database</a:t>
            </a:r>
            <a:endParaRPr sz="2800">
              <a:latin typeface="Calibri"/>
              <a:cs typeface="Calibri"/>
            </a:endParaRPr>
          </a:p>
          <a:p>
            <a:pPr marL="95250">
              <a:lnSpc>
                <a:spcPct val="100000"/>
              </a:lnSpc>
              <a:spcBef>
                <a:spcPts val="1080"/>
              </a:spcBef>
            </a:pPr>
            <a:r>
              <a:rPr sz="2400" spc="-5" dirty="0">
                <a:latin typeface="Calibri"/>
                <a:cs typeface="Calibri"/>
              </a:rPr>
              <a:t>attributes</a:t>
            </a:r>
            <a:endParaRPr sz="2400">
              <a:latin typeface="Calibri"/>
              <a:cs typeface="Calibri"/>
            </a:endParaRPr>
          </a:p>
        </p:txBody>
      </p:sp>
      <p:sp>
        <p:nvSpPr>
          <p:cNvPr id="80" name="object 5">
            <a:extLst>
              <a:ext uri="{FF2B5EF4-FFF2-40B4-BE49-F238E27FC236}">
                <a16:creationId xmlns:a16="http://schemas.microsoft.com/office/drawing/2014/main" id="{C3F18EC6-47E1-4E0A-8B00-1D610C5FC9D4}"/>
              </a:ext>
            </a:extLst>
          </p:cNvPr>
          <p:cNvSpPr txBox="1"/>
          <p:nvPr/>
        </p:nvSpPr>
        <p:spPr>
          <a:xfrm>
            <a:off x="4945219" y="3515682"/>
            <a:ext cx="608965" cy="391160"/>
          </a:xfrm>
          <a:prstGeom prst="rect">
            <a:avLst/>
          </a:prstGeom>
        </p:spPr>
        <p:txBody>
          <a:bodyPr vert="horz" wrap="square" lIns="0" tIns="12700" rIns="0" bIns="0" rtlCol="0">
            <a:spAutoFit/>
          </a:bodyPr>
          <a:lstStyle/>
          <a:p>
            <a:pPr marL="12700">
              <a:lnSpc>
                <a:spcPct val="100000"/>
              </a:lnSpc>
              <a:spcBef>
                <a:spcPts val="100"/>
              </a:spcBef>
            </a:pPr>
            <a:r>
              <a:rPr sz="2400" spc="-10" dirty="0">
                <a:latin typeface="Calibri"/>
                <a:cs typeface="Calibri"/>
              </a:rPr>
              <a:t>c</a:t>
            </a:r>
            <a:r>
              <a:rPr sz="2400" dirty="0">
                <a:latin typeface="Calibri"/>
                <a:cs typeface="Calibri"/>
              </a:rPr>
              <a:t>lass</a:t>
            </a:r>
          </a:p>
        </p:txBody>
      </p:sp>
      <p:sp>
        <p:nvSpPr>
          <p:cNvPr id="81" name="object 6">
            <a:extLst>
              <a:ext uri="{FF2B5EF4-FFF2-40B4-BE49-F238E27FC236}">
                <a16:creationId xmlns:a16="http://schemas.microsoft.com/office/drawing/2014/main" id="{F5FD53D2-C239-40B8-8C93-54F56FC0C04F}"/>
              </a:ext>
            </a:extLst>
          </p:cNvPr>
          <p:cNvSpPr/>
          <p:nvPr/>
        </p:nvSpPr>
        <p:spPr>
          <a:xfrm>
            <a:off x="2950430" y="1800293"/>
            <a:ext cx="1924050" cy="2006600"/>
          </a:xfrm>
          <a:custGeom>
            <a:avLst/>
            <a:gdLst/>
            <a:ahLst/>
            <a:cxnLst/>
            <a:rect l="l" t="t" r="r" b="b"/>
            <a:pathLst>
              <a:path w="1924050" h="2006600">
                <a:moveTo>
                  <a:pt x="1807822" y="1973903"/>
                </a:moveTo>
                <a:lnTo>
                  <a:pt x="1803653" y="2006600"/>
                </a:lnTo>
                <a:lnTo>
                  <a:pt x="1883664" y="1981200"/>
                </a:lnTo>
                <a:lnTo>
                  <a:pt x="1825625" y="1981200"/>
                </a:lnTo>
                <a:lnTo>
                  <a:pt x="1807822" y="1973903"/>
                </a:lnTo>
                <a:close/>
              </a:path>
              <a:path w="1924050" h="2006600">
                <a:moveTo>
                  <a:pt x="1812823" y="1934680"/>
                </a:moveTo>
                <a:lnTo>
                  <a:pt x="1807822" y="1973903"/>
                </a:lnTo>
                <a:lnTo>
                  <a:pt x="1825625" y="1981200"/>
                </a:lnTo>
                <a:lnTo>
                  <a:pt x="1832356" y="1943100"/>
                </a:lnTo>
                <a:lnTo>
                  <a:pt x="1812823" y="1934680"/>
                </a:lnTo>
                <a:close/>
              </a:path>
              <a:path w="1924050" h="2006600">
                <a:moveTo>
                  <a:pt x="1816608" y="1905000"/>
                </a:moveTo>
                <a:lnTo>
                  <a:pt x="1812823" y="1934680"/>
                </a:lnTo>
                <a:lnTo>
                  <a:pt x="1832356" y="1943100"/>
                </a:lnTo>
                <a:lnTo>
                  <a:pt x="1825625" y="1981200"/>
                </a:lnTo>
                <a:lnTo>
                  <a:pt x="1883664" y="1981200"/>
                </a:lnTo>
                <a:lnTo>
                  <a:pt x="1923669" y="1968500"/>
                </a:lnTo>
                <a:lnTo>
                  <a:pt x="1816608" y="1905000"/>
                </a:lnTo>
                <a:close/>
              </a:path>
              <a:path w="1924050" h="2006600">
                <a:moveTo>
                  <a:pt x="1774189" y="1917700"/>
                </a:moveTo>
                <a:lnTo>
                  <a:pt x="1709039" y="1917700"/>
                </a:lnTo>
                <a:lnTo>
                  <a:pt x="1732914" y="1943100"/>
                </a:lnTo>
                <a:lnTo>
                  <a:pt x="1744979" y="1943100"/>
                </a:lnTo>
                <a:lnTo>
                  <a:pt x="1757172" y="1955800"/>
                </a:lnTo>
                <a:lnTo>
                  <a:pt x="1769237" y="1955800"/>
                </a:lnTo>
                <a:lnTo>
                  <a:pt x="1781428" y="1968500"/>
                </a:lnTo>
                <a:lnTo>
                  <a:pt x="1794637" y="1968500"/>
                </a:lnTo>
                <a:lnTo>
                  <a:pt x="1807822" y="1973903"/>
                </a:lnTo>
                <a:lnTo>
                  <a:pt x="1812823" y="1934680"/>
                </a:lnTo>
                <a:lnTo>
                  <a:pt x="1802891" y="1930400"/>
                </a:lnTo>
                <a:lnTo>
                  <a:pt x="1785365" y="1930400"/>
                </a:lnTo>
                <a:lnTo>
                  <a:pt x="1774189" y="1917700"/>
                </a:lnTo>
                <a:close/>
              </a:path>
              <a:path w="1924050" h="2006600">
                <a:moveTo>
                  <a:pt x="1237869" y="101600"/>
                </a:moveTo>
                <a:lnTo>
                  <a:pt x="1176020" y="101600"/>
                </a:lnTo>
                <a:lnTo>
                  <a:pt x="1189354" y="114300"/>
                </a:lnTo>
                <a:lnTo>
                  <a:pt x="1188720" y="114300"/>
                </a:lnTo>
                <a:lnTo>
                  <a:pt x="1201801" y="127000"/>
                </a:lnTo>
                <a:lnTo>
                  <a:pt x="1201165" y="127000"/>
                </a:lnTo>
                <a:lnTo>
                  <a:pt x="1213865" y="139700"/>
                </a:lnTo>
                <a:lnTo>
                  <a:pt x="1224914" y="139700"/>
                </a:lnTo>
                <a:lnTo>
                  <a:pt x="1236852" y="152400"/>
                </a:lnTo>
                <a:lnTo>
                  <a:pt x="1235964" y="152400"/>
                </a:lnTo>
                <a:lnTo>
                  <a:pt x="1247521" y="165100"/>
                </a:lnTo>
                <a:lnTo>
                  <a:pt x="1246886" y="165100"/>
                </a:lnTo>
                <a:lnTo>
                  <a:pt x="1257935" y="177800"/>
                </a:lnTo>
                <a:lnTo>
                  <a:pt x="1257300" y="177800"/>
                </a:lnTo>
                <a:lnTo>
                  <a:pt x="1267967" y="190500"/>
                </a:lnTo>
                <a:lnTo>
                  <a:pt x="1267460" y="190500"/>
                </a:lnTo>
                <a:lnTo>
                  <a:pt x="1277747" y="203200"/>
                </a:lnTo>
                <a:lnTo>
                  <a:pt x="1277365" y="203200"/>
                </a:lnTo>
                <a:lnTo>
                  <a:pt x="1287272" y="228600"/>
                </a:lnTo>
                <a:lnTo>
                  <a:pt x="1286890" y="228600"/>
                </a:lnTo>
                <a:lnTo>
                  <a:pt x="1296415" y="241300"/>
                </a:lnTo>
                <a:lnTo>
                  <a:pt x="1296035" y="241300"/>
                </a:lnTo>
                <a:lnTo>
                  <a:pt x="1305178" y="254000"/>
                </a:lnTo>
                <a:lnTo>
                  <a:pt x="1304925" y="254000"/>
                </a:lnTo>
                <a:lnTo>
                  <a:pt x="1313814" y="279400"/>
                </a:lnTo>
                <a:lnTo>
                  <a:pt x="1313561" y="279400"/>
                </a:lnTo>
                <a:lnTo>
                  <a:pt x="1321942" y="292100"/>
                </a:lnTo>
                <a:lnTo>
                  <a:pt x="1329816" y="317500"/>
                </a:lnTo>
                <a:lnTo>
                  <a:pt x="1337564" y="342900"/>
                </a:lnTo>
                <a:lnTo>
                  <a:pt x="1337310" y="342900"/>
                </a:lnTo>
                <a:lnTo>
                  <a:pt x="1344802" y="355600"/>
                </a:lnTo>
                <a:lnTo>
                  <a:pt x="1351788" y="381000"/>
                </a:lnTo>
                <a:lnTo>
                  <a:pt x="1358519" y="406400"/>
                </a:lnTo>
                <a:lnTo>
                  <a:pt x="1364996" y="431800"/>
                </a:lnTo>
                <a:lnTo>
                  <a:pt x="1371219" y="457200"/>
                </a:lnTo>
                <a:lnTo>
                  <a:pt x="1377188" y="482600"/>
                </a:lnTo>
                <a:lnTo>
                  <a:pt x="1388364" y="533400"/>
                </a:lnTo>
                <a:lnTo>
                  <a:pt x="1398651" y="584200"/>
                </a:lnTo>
                <a:lnTo>
                  <a:pt x="1407922" y="635000"/>
                </a:lnTo>
                <a:lnTo>
                  <a:pt x="1416685" y="698500"/>
                </a:lnTo>
                <a:lnTo>
                  <a:pt x="1424686" y="749300"/>
                </a:lnTo>
                <a:lnTo>
                  <a:pt x="1432052" y="812800"/>
                </a:lnTo>
                <a:lnTo>
                  <a:pt x="1439037" y="863600"/>
                </a:lnTo>
                <a:lnTo>
                  <a:pt x="1451483" y="990600"/>
                </a:lnTo>
                <a:lnTo>
                  <a:pt x="1457452" y="1041400"/>
                </a:lnTo>
                <a:lnTo>
                  <a:pt x="1463166" y="1104900"/>
                </a:lnTo>
                <a:lnTo>
                  <a:pt x="1468754" y="1155700"/>
                </a:lnTo>
                <a:lnTo>
                  <a:pt x="1474342" y="1219200"/>
                </a:lnTo>
                <a:lnTo>
                  <a:pt x="1480058" y="1270000"/>
                </a:lnTo>
                <a:lnTo>
                  <a:pt x="1485900" y="1320800"/>
                </a:lnTo>
                <a:lnTo>
                  <a:pt x="1491996" y="1371600"/>
                </a:lnTo>
                <a:lnTo>
                  <a:pt x="1498600" y="1422400"/>
                </a:lnTo>
                <a:lnTo>
                  <a:pt x="1505458" y="1473200"/>
                </a:lnTo>
                <a:lnTo>
                  <a:pt x="1512951" y="1511300"/>
                </a:lnTo>
                <a:lnTo>
                  <a:pt x="1516888" y="1536700"/>
                </a:lnTo>
                <a:lnTo>
                  <a:pt x="1520952" y="1562100"/>
                </a:lnTo>
                <a:lnTo>
                  <a:pt x="1525397" y="1574800"/>
                </a:lnTo>
                <a:lnTo>
                  <a:pt x="1529841" y="1600200"/>
                </a:lnTo>
                <a:lnTo>
                  <a:pt x="1534540" y="1612900"/>
                </a:lnTo>
                <a:lnTo>
                  <a:pt x="1539494" y="1625600"/>
                </a:lnTo>
                <a:lnTo>
                  <a:pt x="1544574" y="1651000"/>
                </a:lnTo>
                <a:lnTo>
                  <a:pt x="1550035" y="1663700"/>
                </a:lnTo>
                <a:lnTo>
                  <a:pt x="1561338" y="1689100"/>
                </a:lnTo>
                <a:lnTo>
                  <a:pt x="1572133" y="1714500"/>
                </a:lnTo>
                <a:lnTo>
                  <a:pt x="1594231" y="1765300"/>
                </a:lnTo>
                <a:lnTo>
                  <a:pt x="1605407" y="1790700"/>
                </a:lnTo>
                <a:lnTo>
                  <a:pt x="1616583" y="1803400"/>
                </a:lnTo>
                <a:lnTo>
                  <a:pt x="1627759" y="1828800"/>
                </a:lnTo>
                <a:lnTo>
                  <a:pt x="1650619" y="1854200"/>
                </a:lnTo>
                <a:lnTo>
                  <a:pt x="1662049" y="1879600"/>
                </a:lnTo>
                <a:lnTo>
                  <a:pt x="1685416" y="1905000"/>
                </a:lnTo>
                <a:lnTo>
                  <a:pt x="1697227" y="1917700"/>
                </a:lnTo>
                <a:lnTo>
                  <a:pt x="1764919" y="1917700"/>
                </a:lnTo>
                <a:lnTo>
                  <a:pt x="1753742" y="1905000"/>
                </a:lnTo>
                <a:lnTo>
                  <a:pt x="1744217" y="1905000"/>
                </a:lnTo>
                <a:lnTo>
                  <a:pt x="1733041" y="1892300"/>
                </a:lnTo>
                <a:lnTo>
                  <a:pt x="1733931" y="1892300"/>
                </a:lnTo>
                <a:lnTo>
                  <a:pt x="1722882" y="1879600"/>
                </a:lnTo>
                <a:lnTo>
                  <a:pt x="1713102" y="1879600"/>
                </a:lnTo>
                <a:lnTo>
                  <a:pt x="1702053" y="1866900"/>
                </a:lnTo>
                <a:lnTo>
                  <a:pt x="1702562" y="1866900"/>
                </a:lnTo>
                <a:lnTo>
                  <a:pt x="1691513" y="1854200"/>
                </a:lnTo>
                <a:lnTo>
                  <a:pt x="1692148" y="1854200"/>
                </a:lnTo>
                <a:lnTo>
                  <a:pt x="1681226" y="1841500"/>
                </a:lnTo>
                <a:lnTo>
                  <a:pt x="1681607" y="1841500"/>
                </a:lnTo>
                <a:lnTo>
                  <a:pt x="1676082" y="1828800"/>
                </a:lnTo>
                <a:lnTo>
                  <a:pt x="1670939" y="1828800"/>
                </a:lnTo>
                <a:lnTo>
                  <a:pt x="1660016" y="1803400"/>
                </a:lnTo>
                <a:lnTo>
                  <a:pt x="1660398" y="1803400"/>
                </a:lnTo>
                <a:lnTo>
                  <a:pt x="1649602" y="1790700"/>
                </a:lnTo>
                <a:lnTo>
                  <a:pt x="1649857" y="1790700"/>
                </a:lnTo>
                <a:lnTo>
                  <a:pt x="1638935" y="1765300"/>
                </a:lnTo>
                <a:lnTo>
                  <a:pt x="1639189" y="1765300"/>
                </a:lnTo>
                <a:lnTo>
                  <a:pt x="1628266" y="1752600"/>
                </a:lnTo>
                <a:lnTo>
                  <a:pt x="1628521" y="1752600"/>
                </a:lnTo>
                <a:lnTo>
                  <a:pt x="1617726" y="1727200"/>
                </a:lnTo>
                <a:lnTo>
                  <a:pt x="1617979" y="1727200"/>
                </a:lnTo>
                <a:lnTo>
                  <a:pt x="1607185" y="1701800"/>
                </a:lnTo>
                <a:lnTo>
                  <a:pt x="1596516" y="1676400"/>
                </a:lnTo>
                <a:lnTo>
                  <a:pt x="1596644" y="1676400"/>
                </a:lnTo>
                <a:lnTo>
                  <a:pt x="1585595" y="1651000"/>
                </a:lnTo>
                <a:lnTo>
                  <a:pt x="1585849" y="1651000"/>
                </a:lnTo>
                <a:lnTo>
                  <a:pt x="1580641" y="1638300"/>
                </a:lnTo>
                <a:lnTo>
                  <a:pt x="1580896" y="1638300"/>
                </a:lnTo>
                <a:lnTo>
                  <a:pt x="1575942" y="1612900"/>
                </a:lnTo>
                <a:lnTo>
                  <a:pt x="1576070" y="1612900"/>
                </a:lnTo>
                <a:lnTo>
                  <a:pt x="1571116" y="1600200"/>
                </a:lnTo>
                <a:lnTo>
                  <a:pt x="1571244" y="1600200"/>
                </a:lnTo>
                <a:lnTo>
                  <a:pt x="1566672" y="1587500"/>
                </a:lnTo>
                <a:lnTo>
                  <a:pt x="1562481" y="1562100"/>
                </a:lnTo>
                <a:lnTo>
                  <a:pt x="1558163" y="1549400"/>
                </a:lnTo>
                <a:lnTo>
                  <a:pt x="1554352" y="1524000"/>
                </a:lnTo>
                <a:lnTo>
                  <a:pt x="1550415" y="1511300"/>
                </a:lnTo>
                <a:lnTo>
                  <a:pt x="1546606" y="1485900"/>
                </a:lnTo>
                <a:lnTo>
                  <a:pt x="1543050" y="1460500"/>
                </a:lnTo>
                <a:lnTo>
                  <a:pt x="1536319" y="1422400"/>
                </a:lnTo>
                <a:lnTo>
                  <a:pt x="1529841" y="1371600"/>
                </a:lnTo>
                <a:lnTo>
                  <a:pt x="1523746" y="1320800"/>
                </a:lnTo>
                <a:lnTo>
                  <a:pt x="1518031" y="1270000"/>
                </a:lnTo>
                <a:lnTo>
                  <a:pt x="1512315" y="1206500"/>
                </a:lnTo>
                <a:lnTo>
                  <a:pt x="1501013" y="1092200"/>
                </a:lnTo>
                <a:lnTo>
                  <a:pt x="1495298" y="1041400"/>
                </a:lnTo>
                <a:lnTo>
                  <a:pt x="1489456" y="977900"/>
                </a:lnTo>
                <a:lnTo>
                  <a:pt x="1469898" y="800100"/>
                </a:lnTo>
                <a:lnTo>
                  <a:pt x="1462404" y="749300"/>
                </a:lnTo>
                <a:lnTo>
                  <a:pt x="1454403" y="685800"/>
                </a:lnTo>
                <a:lnTo>
                  <a:pt x="1445514" y="635000"/>
                </a:lnTo>
                <a:lnTo>
                  <a:pt x="1436115" y="571500"/>
                </a:lnTo>
                <a:lnTo>
                  <a:pt x="1425575" y="520700"/>
                </a:lnTo>
                <a:lnTo>
                  <a:pt x="1414272" y="469900"/>
                </a:lnTo>
                <a:lnTo>
                  <a:pt x="1401826" y="419100"/>
                </a:lnTo>
                <a:lnTo>
                  <a:pt x="1388237" y="368300"/>
                </a:lnTo>
                <a:lnTo>
                  <a:pt x="1373377" y="330200"/>
                </a:lnTo>
                <a:lnTo>
                  <a:pt x="1365377" y="304800"/>
                </a:lnTo>
                <a:lnTo>
                  <a:pt x="1357122" y="279400"/>
                </a:lnTo>
                <a:lnTo>
                  <a:pt x="1348613" y="266700"/>
                </a:lnTo>
                <a:lnTo>
                  <a:pt x="1339469" y="241300"/>
                </a:lnTo>
                <a:lnTo>
                  <a:pt x="1329944" y="228600"/>
                </a:lnTo>
                <a:lnTo>
                  <a:pt x="1320164" y="203200"/>
                </a:lnTo>
                <a:lnTo>
                  <a:pt x="1309877" y="190500"/>
                </a:lnTo>
                <a:lnTo>
                  <a:pt x="1299083" y="177800"/>
                </a:lnTo>
                <a:lnTo>
                  <a:pt x="1287779" y="152400"/>
                </a:lnTo>
                <a:lnTo>
                  <a:pt x="1275969" y="139700"/>
                </a:lnTo>
                <a:lnTo>
                  <a:pt x="1263650" y="127000"/>
                </a:lnTo>
                <a:lnTo>
                  <a:pt x="1237869" y="101600"/>
                </a:lnTo>
                <a:close/>
              </a:path>
              <a:path w="1924050" h="2006600">
                <a:moveTo>
                  <a:pt x="1670558" y="1816100"/>
                </a:moveTo>
                <a:lnTo>
                  <a:pt x="1670939" y="1828800"/>
                </a:lnTo>
                <a:lnTo>
                  <a:pt x="1676082" y="1828800"/>
                </a:lnTo>
                <a:lnTo>
                  <a:pt x="1670558" y="1816100"/>
                </a:lnTo>
                <a:close/>
              </a:path>
              <a:path w="1924050" h="2006600">
                <a:moveTo>
                  <a:pt x="788288" y="38100"/>
                </a:moveTo>
                <a:lnTo>
                  <a:pt x="578866" y="38100"/>
                </a:lnTo>
                <a:lnTo>
                  <a:pt x="316864" y="114300"/>
                </a:lnTo>
                <a:lnTo>
                  <a:pt x="272034" y="139700"/>
                </a:lnTo>
                <a:lnTo>
                  <a:pt x="181863" y="165100"/>
                </a:lnTo>
                <a:lnTo>
                  <a:pt x="90931" y="203200"/>
                </a:lnTo>
                <a:lnTo>
                  <a:pt x="0" y="228600"/>
                </a:lnTo>
                <a:lnTo>
                  <a:pt x="12954" y="266700"/>
                </a:lnTo>
                <a:lnTo>
                  <a:pt x="103886" y="241300"/>
                </a:lnTo>
                <a:lnTo>
                  <a:pt x="194691" y="203200"/>
                </a:lnTo>
                <a:lnTo>
                  <a:pt x="194437" y="203200"/>
                </a:lnTo>
                <a:lnTo>
                  <a:pt x="284480" y="177800"/>
                </a:lnTo>
                <a:lnTo>
                  <a:pt x="284225" y="177800"/>
                </a:lnTo>
                <a:lnTo>
                  <a:pt x="328803" y="152400"/>
                </a:lnTo>
                <a:lnTo>
                  <a:pt x="328675" y="152400"/>
                </a:lnTo>
                <a:lnTo>
                  <a:pt x="373125" y="139700"/>
                </a:lnTo>
                <a:lnTo>
                  <a:pt x="372872" y="139700"/>
                </a:lnTo>
                <a:lnTo>
                  <a:pt x="416941" y="127000"/>
                </a:lnTo>
                <a:lnTo>
                  <a:pt x="416813" y="127000"/>
                </a:lnTo>
                <a:lnTo>
                  <a:pt x="460501" y="114300"/>
                </a:lnTo>
                <a:lnTo>
                  <a:pt x="460120" y="114300"/>
                </a:lnTo>
                <a:lnTo>
                  <a:pt x="503428" y="101600"/>
                </a:lnTo>
                <a:lnTo>
                  <a:pt x="503174" y="101600"/>
                </a:lnTo>
                <a:lnTo>
                  <a:pt x="545973" y="88900"/>
                </a:lnTo>
                <a:lnTo>
                  <a:pt x="545719" y="88900"/>
                </a:lnTo>
                <a:lnTo>
                  <a:pt x="588010" y="76200"/>
                </a:lnTo>
                <a:lnTo>
                  <a:pt x="628904" y="76200"/>
                </a:lnTo>
                <a:lnTo>
                  <a:pt x="670179" y="63500"/>
                </a:lnTo>
                <a:lnTo>
                  <a:pt x="669798" y="63500"/>
                </a:lnTo>
                <a:lnTo>
                  <a:pt x="710311" y="50800"/>
                </a:lnTo>
                <a:lnTo>
                  <a:pt x="749173" y="50800"/>
                </a:lnTo>
                <a:lnTo>
                  <a:pt x="788288" y="38100"/>
                </a:lnTo>
                <a:close/>
              </a:path>
              <a:path w="1924050" h="2006600">
                <a:moveTo>
                  <a:pt x="1224534" y="88900"/>
                </a:moveTo>
                <a:lnTo>
                  <a:pt x="1149477" y="88900"/>
                </a:lnTo>
                <a:lnTo>
                  <a:pt x="1176909" y="114300"/>
                </a:lnTo>
                <a:lnTo>
                  <a:pt x="1176020" y="101600"/>
                </a:lnTo>
                <a:lnTo>
                  <a:pt x="1237869" y="101600"/>
                </a:lnTo>
                <a:lnTo>
                  <a:pt x="1224534" y="88900"/>
                </a:lnTo>
                <a:close/>
              </a:path>
              <a:path w="1924050" h="2006600">
                <a:moveTo>
                  <a:pt x="1041273" y="12700"/>
                </a:moveTo>
                <a:lnTo>
                  <a:pt x="703580" y="12700"/>
                </a:lnTo>
                <a:lnTo>
                  <a:pt x="620903" y="38100"/>
                </a:lnTo>
                <a:lnTo>
                  <a:pt x="967739" y="38100"/>
                </a:lnTo>
                <a:lnTo>
                  <a:pt x="1001776" y="50800"/>
                </a:lnTo>
                <a:lnTo>
                  <a:pt x="1032763" y="50800"/>
                </a:lnTo>
                <a:lnTo>
                  <a:pt x="1064767" y="63500"/>
                </a:lnTo>
                <a:lnTo>
                  <a:pt x="1093342" y="63500"/>
                </a:lnTo>
                <a:lnTo>
                  <a:pt x="1123314" y="76200"/>
                </a:lnTo>
                <a:lnTo>
                  <a:pt x="1122045" y="76200"/>
                </a:lnTo>
                <a:lnTo>
                  <a:pt x="1150747" y="88900"/>
                </a:lnTo>
                <a:lnTo>
                  <a:pt x="1210817" y="88900"/>
                </a:lnTo>
                <a:lnTo>
                  <a:pt x="1196721" y="76200"/>
                </a:lnTo>
                <a:lnTo>
                  <a:pt x="1168146" y="63500"/>
                </a:lnTo>
                <a:lnTo>
                  <a:pt x="1138047" y="38100"/>
                </a:lnTo>
                <a:lnTo>
                  <a:pt x="1106804" y="25400"/>
                </a:lnTo>
                <a:lnTo>
                  <a:pt x="1074547" y="25400"/>
                </a:lnTo>
                <a:lnTo>
                  <a:pt x="1041273" y="12700"/>
                </a:lnTo>
                <a:close/>
              </a:path>
              <a:path w="1924050" h="2006600">
                <a:moveTo>
                  <a:pt x="971804" y="0"/>
                </a:moveTo>
                <a:lnTo>
                  <a:pt x="783717" y="0"/>
                </a:lnTo>
                <a:lnTo>
                  <a:pt x="744093" y="12700"/>
                </a:lnTo>
                <a:lnTo>
                  <a:pt x="1006983" y="12700"/>
                </a:lnTo>
                <a:lnTo>
                  <a:pt x="971804" y="0"/>
                </a:lnTo>
                <a:close/>
              </a:path>
            </a:pathLst>
          </a:custGeom>
          <a:solidFill>
            <a:srgbClr val="000000"/>
          </a:solidFill>
        </p:spPr>
        <p:txBody>
          <a:bodyPr wrap="square" lIns="0" tIns="0" rIns="0" bIns="0" rtlCol="0"/>
          <a:lstStyle/>
          <a:p>
            <a:endParaRPr/>
          </a:p>
        </p:txBody>
      </p:sp>
      <p:sp>
        <p:nvSpPr>
          <p:cNvPr id="82" name="object 8">
            <a:extLst>
              <a:ext uri="{FF2B5EF4-FFF2-40B4-BE49-F238E27FC236}">
                <a16:creationId xmlns:a16="http://schemas.microsoft.com/office/drawing/2014/main" id="{B0453E81-A810-4074-8217-8FBB7EA8DBC6}"/>
              </a:ext>
            </a:extLst>
          </p:cNvPr>
          <p:cNvSpPr txBox="1"/>
          <p:nvPr/>
        </p:nvSpPr>
        <p:spPr>
          <a:xfrm>
            <a:off x="773011" y="1352532"/>
            <a:ext cx="1076325" cy="453390"/>
          </a:xfrm>
          <a:prstGeom prst="rect">
            <a:avLst/>
          </a:prstGeom>
        </p:spPr>
        <p:txBody>
          <a:bodyPr vert="horz" wrap="square" lIns="0" tIns="13335" rIns="0" bIns="0" rtlCol="0">
            <a:spAutoFit/>
          </a:bodyPr>
          <a:lstStyle/>
          <a:p>
            <a:pPr marL="12700">
              <a:lnSpc>
                <a:spcPct val="100000"/>
              </a:lnSpc>
              <a:spcBef>
                <a:spcPts val="105"/>
              </a:spcBef>
            </a:pPr>
            <a:r>
              <a:rPr sz="2800" b="1" i="1" u="sng" spc="-35" dirty="0">
                <a:uFill>
                  <a:solidFill>
                    <a:srgbClr val="000000"/>
                  </a:solidFill>
                </a:uFill>
                <a:latin typeface="Calibri"/>
                <a:cs typeface="Calibri"/>
              </a:rPr>
              <a:t>Testing</a:t>
            </a:r>
            <a:endParaRPr sz="2800" dirty="0">
              <a:latin typeface="Calibri"/>
              <a:cs typeface="Calibri"/>
            </a:endParaRPr>
          </a:p>
        </p:txBody>
      </p:sp>
      <p:sp>
        <p:nvSpPr>
          <p:cNvPr id="83" name="object 10">
            <a:extLst>
              <a:ext uri="{FF2B5EF4-FFF2-40B4-BE49-F238E27FC236}">
                <a16:creationId xmlns:a16="http://schemas.microsoft.com/office/drawing/2014/main" id="{C8E38FF4-553E-4C74-BE8B-7A17AD8C2D7B}"/>
              </a:ext>
            </a:extLst>
          </p:cNvPr>
          <p:cNvSpPr/>
          <p:nvPr/>
        </p:nvSpPr>
        <p:spPr>
          <a:xfrm>
            <a:off x="2271869" y="2827341"/>
            <a:ext cx="114300" cy="508000"/>
          </a:xfrm>
          <a:custGeom>
            <a:avLst/>
            <a:gdLst/>
            <a:ahLst/>
            <a:cxnLst/>
            <a:rect l="l" t="t" r="r" b="b"/>
            <a:pathLst>
              <a:path w="114300" h="508000">
                <a:moveTo>
                  <a:pt x="76199" y="95250"/>
                </a:moveTo>
                <a:lnTo>
                  <a:pt x="38100" y="95250"/>
                </a:lnTo>
                <a:lnTo>
                  <a:pt x="38100" y="507619"/>
                </a:lnTo>
                <a:lnTo>
                  <a:pt x="76199" y="507619"/>
                </a:lnTo>
                <a:lnTo>
                  <a:pt x="76199" y="95250"/>
                </a:lnTo>
                <a:close/>
              </a:path>
              <a:path w="114300" h="508000">
                <a:moveTo>
                  <a:pt x="57149" y="0"/>
                </a:moveTo>
                <a:lnTo>
                  <a:pt x="0" y="114300"/>
                </a:lnTo>
                <a:lnTo>
                  <a:pt x="38100" y="114300"/>
                </a:lnTo>
                <a:lnTo>
                  <a:pt x="38100" y="95250"/>
                </a:lnTo>
                <a:lnTo>
                  <a:pt x="104774" y="95250"/>
                </a:lnTo>
                <a:lnTo>
                  <a:pt x="57149" y="0"/>
                </a:lnTo>
                <a:close/>
              </a:path>
              <a:path w="114300" h="508000">
                <a:moveTo>
                  <a:pt x="104774" y="95250"/>
                </a:moveTo>
                <a:lnTo>
                  <a:pt x="76199" y="95250"/>
                </a:lnTo>
                <a:lnTo>
                  <a:pt x="76199" y="114300"/>
                </a:lnTo>
                <a:lnTo>
                  <a:pt x="114299" y="114300"/>
                </a:lnTo>
                <a:lnTo>
                  <a:pt x="104774" y="95250"/>
                </a:lnTo>
                <a:close/>
              </a:path>
            </a:pathLst>
          </a:custGeom>
          <a:solidFill>
            <a:srgbClr val="000000"/>
          </a:solidFill>
        </p:spPr>
        <p:txBody>
          <a:bodyPr wrap="square" lIns="0" tIns="0" rIns="0" bIns="0" rtlCol="0"/>
          <a:lstStyle/>
          <a:p>
            <a:endParaRPr/>
          </a:p>
        </p:txBody>
      </p:sp>
      <p:sp>
        <p:nvSpPr>
          <p:cNvPr id="84" name="object 11">
            <a:extLst>
              <a:ext uri="{FF2B5EF4-FFF2-40B4-BE49-F238E27FC236}">
                <a16:creationId xmlns:a16="http://schemas.microsoft.com/office/drawing/2014/main" id="{E33CCF29-52FF-4C59-9D55-B816B15A4DAE}"/>
              </a:ext>
            </a:extLst>
          </p:cNvPr>
          <p:cNvSpPr/>
          <p:nvPr/>
        </p:nvSpPr>
        <p:spPr>
          <a:xfrm>
            <a:off x="2863181" y="2827341"/>
            <a:ext cx="687705" cy="508000"/>
          </a:xfrm>
          <a:custGeom>
            <a:avLst/>
            <a:gdLst/>
            <a:ahLst/>
            <a:cxnLst/>
            <a:rect l="l" t="t" r="r" b="b"/>
            <a:pathLst>
              <a:path w="687705" h="508000">
                <a:moveTo>
                  <a:pt x="114300" y="114300"/>
                </a:moveTo>
                <a:lnTo>
                  <a:pt x="104775" y="95250"/>
                </a:lnTo>
                <a:lnTo>
                  <a:pt x="57150" y="0"/>
                </a:lnTo>
                <a:lnTo>
                  <a:pt x="0" y="114300"/>
                </a:lnTo>
                <a:lnTo>
                  <a:pt x="38100" y="114300"/>
                </a:lnTo>
                <a:lnTo>
                  <a:pt x="38100" y="507619"/>
                </a:lnTo>
                <a:lnTo>
                  <a:pt x="76200" y="507619"/>
                </a:lnTo>
                <a:lnTo>
                  <a:pt x="76200" y="114300"/>
                </a:lnTo>
                <a:lnTo>
                  <a:pt x="114300" y="114300"/>
                </a:lnTo>
                <a:close/>
              </a:path>
              <a:path w="687705" h="508000">
                <a:moveTo>
                  <a:pt x="687324" y="114300"/>
                </a:moveTo>
                <a:lnTo>
                  <a:pt x="677799" y="95250"/>
                </a:lnTo>
                <a:lnTo>
                  <a:pt x="630174" y="0"/>
                </a:lnTo>
                <a:lnTo>
                  <a:pt x="573024" y="114300"/>
                </a:lnTo>
                <a:lnTo>
                  <a:pt x="611124" y="114300"/>
                </a:lnTo>
                <a:lnTo>
                  <a:pt x="611124" y="507619"/>
                </a:lnTo>
                <a:lnTo>
                  <a:pt x="649224" y="507619"/>
                </a:lnTo>
                <a:lnTo>
                  <a:pt x="649224" y="114300"/>
                </a:lnTo>
                <a:lnTo>
                  <a:pt x="687324" y="114300"/>
                </a:lnTo>
                <a:close/>
              </a:path>
            </a:pathLst>
          </a:custGeom>
          <a:solidFill>
            <a:srgbClr val="000000"/>
          </a:solidFill>
        </p:spPr>
        <p:txBody>
          <a:bodyPr wrap="square" lIns="0" tIns="0" rIns="0" bIns="0" rtlCol="0"/>
          <a:lstStyle/>
          <a:p>
            <a:endParaRPr/>
          </a:p>
        </p:txBody>
      </p:sp>
      <p:sp>
        <p:nvSpPr>
          <p:cNvPr id="85" name="object 12">
            <a:extLst>
              <a:ext uri="{FF2B5EF4-FFF2-40B4-BE49-F238E27FC236}">
                <a16:creationId xmlns:a16="http://schemas.microsoft.com/office/drawing/2014/main" id="{552416C3-4D20-432F-A255-B25353A6A02C}"/>
              </a:ext>
            </a:extLst>
          </p:cNvPr>
          <p:cNvSpPr txBox="1"/>
          <p:nvPr/>
        </p:nvSpPr>
        <p:spPr>
          <a:xfrm>
            <a:off x="2110325" y="2494932"/>
            <a:ext cx="1512570" cy="300355"/>
          </a:xfrm>
          <a:prstGeom prst="rect">
            <a:avLst/>
          </a:prstGeom>
        </p:spPr>
        <p:txBody>
          <a:bodyPr vert="horz" wrap="square" lIns="0" tIns="12700" rIns="0" bIns="0" rtlCol="0">
            <a:spAutoFit/>
          </a:bodyPr>
          <a:lstStyle/>
          <a:p>
            <a:pPr marL="12700">
              <a:lnSpc>
                <a:spcPct val="100000"/>
              </a:lnSpc>
              <a:spcBef>
                <a:spcPts val="100"/>
              </a:spcBef>
            </a:pPr>
            <a:r>
              <a:rPr sz="2700" spc="-15" baseline="1543" dirty="0">
                <a:latin typeface="Calibri"/>
                <a:cs typeface="Calibri"/>
              </a:rPr>
              <a:t>furry </a:t>
            </a:r>
            <a:r>
              <a:rPr sz="2700" baseline="1543" dirty="0">
                <a:latin typeface="Calibri"/>
                <a:cs typeface="Calibri"/>
              </a:rPr>
              <a:t>4 </a:t>
            </a:r>
            <a:r>
              <a:rPr sz="2700" spc="-15" baseline="1543" dirty="0">
                <a:latin typeface="Calibri"/>
                <a:cs typeface="Calibri"/>
              </a:rPr>
              <a:t>legs</a:t>
            </a:r>
            <a:r>
              <a:rPr sz="2700" spc="120" baseline="1543" dirty="0">
                <a:latin typeface="Calibri"/>
                <a:cs typeface="Calibri"/>
              </a:rPr>
              <a:t> </a:t>
            </a:r>
            <a:r>
              <a:rPr sz="1800" spc="-10" dirty="0">
                <a:latin typeface="Calibri"/>
                <a:cs typeface="Calibri"/>
              </a:rPr>
              <a:t>tail</a:t>
            </a:r>
            <a:endParaRPr sz="1800">
              <a:latin typeface="Calibri"/>
              <a:cs typeface="Calibri"/>
            </a:endParaRPr>
          </a:p>
        </p:txBody>
      </p:sp>
      <p:grpSp>
        <p:nvGrpSpPr>
          <p:cNvPr id="86" name="object 13">
            <a:extLst>
              <a:ext uri="{FF2B5EF4-FFF2-40B4-BE49-F238E27FC236}">
                <a16:creationId xmlns:a16="http://schemas.microsoft.com/office/drawing/2014/main" id="{BFFF37A0-5B93-45D5-A58F-A60F83C8F92F}"/>
              </a:ext>
            </a:extLst>
          </p:cNvPr>
          <p:cNvGrpSpPr/>
          <p:nvPr/>
        </p:nvGrpSpPr>
        <p:grpSpPr>
          <a:xfrm>
            <a:off x="2123025" y="2112332"/>
            <a:ext cx="393700" cy="393700"/>
            <a:chOff x="1429258" y="3172714"/>
            <a:chExt cx="393700" cy="393700"/>
          </a:xfrm>
        </p:grpSpPr>
        <p:sp>
          <p:nvSpPr>
            <p:cNvPr id="87" name="object 14">
              <a:extLst>
                <a:ext uri="{FF2B5EF4-FFF2-40B4-BE49-F238E27FC236}">
                  <a16:creationId xmlns:a16="http://schemas.microsoft.com/office/drawing/2014/main" id="{62233140-889F-4D27-9CAF-EAC288030E8C}"/>
                </a:ext>
              </a:extLst>
            </p:cNvPr>
            <p:cNvSpPr/>
            <p:nvPr/>
          </p:nvSpPr>
          <p:spPr>
            <a:xfrm>
              <a:off x="1435608" y="3179064"/>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EC7C30"/>
            </a:solidFill>
          </p:spPr>
          <p:txBody>
            <a:bodyPr wrap="square" lIns="0" tIns="0" rIns="0" bIns="0" rtlCol="0"/>
            <a:lstStyle/>
            <a:p>
              <a:endParaRPr/>
            </a:p>
          </p:txBody>
        </p:sp>
        <p:sp>
          <p:nvSpPr>
            <p:cNvPr id="88" name="object 15">
              <a:extLst>
                <a:ext uri="{FF2B5EF4-FFF2-40B4-BE49-F238E27FC236}">
                  <a16:creationId xmlns:a16="http://schemas.microsoft.com/office/drawing/2014/main" id="{F48868F0-5D46-4E4D-9F22-A7FD51095C10}"/>
                </a:ext>
              </a:extLst>
            </p:cNvPr>
            <p:cNvSpPr/>
            <p:nvPr/>
          </p:nvSpPr>
          <p:spPr>
            <a:xfrm>
              <a:off x="1435608" y="3179064"/>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AD5A20"/>
              </a:solidFill>
            </a:ln>
          </p:spPr>
          <p:txBody>
            <a:bodyPr wrap="square" lIns="0" tIns="0" rIns="0" bIns="0" rtlCol="0"/>
            <a:lstStyle/>
            <a:p>
              <a:endParaRPr/>
            </a:p>
          </p:txBody>
        </p:sp>
      </p:grpSp>
      <p:sp>
        <p:nvSpPr>
          <p:cNvPr id="89" name="object 16">
            <a:extLst>
              <a:ext uri="{FF2B5EF4-FFF2-40B4-BE49-F238E27FC236}">
                <a16:creationId xmlns:a16="http://schemas.microsoft.com/office/drawing/2014/main" id="{801C9194-49DB-4CB1-B668-AC8E7D1F3061}"/>
              </a:ext>
            </a:extLst>
          </p:cNvPr>
          <p:cNvSpPr txBox="1"/>
          <p:nvPr/>
        </p:nvSpPr>
        <p:spPr>
          <a:xfrm>
            <a:off x="2129375" y="2118682"/>
            <a:ext cx="381000" cy="381000"/>
          </a:xfrm>
          <a:prstGeom prst="rect">
            <a:avLst/>
          </a:prstGeom>
        </p:spPr>
        <p:txBody>
          <a:bodyPr vert="horz" wrap="square" lIns="0" tIns="0" rIns="0" bIns="0" rtlCol="0">
            <a:spAutoFit/>
          </a:bodyPr>
          <a:lstStyle/>
          <a:p>
            <a:pPr marL="114935">
              <a:lnSpc>
                <a:spcPts val="2810"/>
              </a:lnSpc>
            </a:pPr>
            <a:r>
              <a:rPr sz="2400" dirty="0">
                <a:solidFill>
                  <a:srgbClr val="FFFFFF"/>
                </a:solidFill>
                <a:latin typeface="Calibri"/>
                <a:cs typeface="Calibri"/>
              </a:rPr>
              <a:t>0</a:t>
            </a:r>
            <a:endParaRPr sz="2400">
              <a:latin typeface="Calibri"/>
              <a:cs typeface="Calibri"/>
            </a:endParaRPr>
          </a:p>
        </p:txBody>
      </p:sp>
      <p:grpSp>
        <p:nvGrpSpPr>
          <p:cNvPr id="90" name="object 17">
            <a:extLst>
              <a:ext uri="{FF2B5EF4-FFF2-40B4-BE49-F238E27FC236}">
                <a16:creationId xmlns:a16="http://schemas.microsoft.com/office/drawing/2014/main" id="{1CF75BB7-3CE9-45AB-8A0C-5D57F808D72D}"/>
              </a:ext>
            </a:extLst>
          </p:cNvPr>
          <p:cNvGrpSpPr/>
          <p:nvPr/>
        </p:nvGrpSpPr>
        <p:grpSpPr>
          <a:xfrm>
            <a:off x="2744817" y="2112332"/>
            <a:ext cx="393700" cy="393700"/>
            <a:chOff x="2051050" y="3172714"/>
            <a:chExt cx="393700" cy="393700"/>
          </a:xfrm>
        </p:grpSpPr>
        <p:sp>
          <p:nvSpPr>
            <p:cNvPr id="91" name="object 18">
              <a:extLst>
                <a:ext uri="{FF2B5EF4-FFF2-40B4-BE49-F238E27FC236}">
                  <a16:creationId xmlns:a16="http://schemas.microsoft.com/office/drawing/2014/main" id="{24EB918C-9919-40AA-A0BA-1EED53930DEF}"/>
                </a:ext>
              </a:extLst>
            </p:cNvPr>
            <p:cNvSpPr/>
            <p:nvPr/>
          </p:nvSpPr>
          <p:spPr>
            <a:xfrm>
              <a:off x="2057400" y="3179064"/>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EC7C30"/>
            </a:solidFill>
          </p:spPr>
          <p:txBody>
            <a:bodyPr wrap="square" lIns="0" tIns="0" rIns="0" bIns="0" rtlCol="0"/>
            <a:lstStyle/>
            <a:p>
              <a:endParaRPr/>
            </a:p>
          </p:txBody>
        </p:sp>
        <p:sp>
          <p:nvSpPr>
            <p:cNvPr id="92" name="object 19">
              <a:extLst>
                <a:ext uri="{FF2B5EF4-FFF2-40B4-BE49-F238E27FC236}">
                  <a16:creationId xmlns:a16="http://schemas.microsoft.com/office/drawing/2014/main" id="{18A59FEB-561A-4745-8C72-A057A0338A11}"/>
                </a:ext>
              </a:extLst>
            </p:cNvPr>
            <p:cNvSpPr/>
            <p:nvPr/>
          </p:nvSpPr>
          <p:spPr>
            <a:xfrm>
              <a:off x="2057400" y="3179064"/>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AD5A20"/>
              </a:solidFill>
            </a:ln>
          </p:spPr>
          <p:txBody>
            <a:bodyPr wrap="square" lIns="0" tIns="0" rIns="0" bIns="0" rtlCol="0"/>
            <a:lstStyle/>
            <a:p>
              <a:endParaRPr/>
            </a:p>
          </p:txBody>
        </p:sp>
      </p:grpSp>
      <p:sp>
        <p:nvSpPr>
          <p:cNvPr id="93" name="object 20">
            <a:extLst>
              <a:ext uri="{FF2B5EF4-FFF2-40B4-BE49-F238E27FC236}">
                <a16:creationId xmlns:a16="http://schemas.microsoft.com/office/drawing/2014/main" id="{C45E405E-77FD-4C53-B656-9CEA13E6F3B1}"/>
              </a:ext>
            </a:extLst>
          </p:cNvPr>
          <p:cNvSpPr txBox="1"/>
          <p:nvPr/>
        </p:nvSpPr>
        <p:spPr>
          <a:xfrm>
            <a:off x="2751167" y="2118682"/>
            <a:ext cx="381000" cy="381000"/>
          </a:xfrm>
          <a:prstGeom prst="rect">
            <a:avLst/>
          </a:prstGeom>
        </p:spPr>
        <p:txBody>
          <a:bodyPr vert="horz" wrap="square" lIns="0" tIns="0" rIns="0" bIns="0" rtlCol="0">
            <a:spAutoFit/>
          </a:bodyPr>
          <a:lstStyle/>
          <a:p>
            <a:pPr marL="114300">
              <a:lnSpc>
                <a:spcPts val="2810"/>
              </a:lnSpc>
            </a:pPr>
            <a:r>
              <a:rPr sz="2400" dirty="0">
                <a:solidFill>
                  <a:srgbClr val="FFFFFF"/>
                </a:solidFill>
                <a:latin typeface="Calibri"/>
                <a:cs typeface="Calibri"/>
              </a:rPr>
              <a:t>0</a:t>
            </a:r>
            <a:endParaRPr sz="2400">
              <a:latin typeface="Calibri"/>
              <a:cs typeface="Calibri"/>
            </a:endParaRPr>
          </a:p>
        </p:txBody>
      </p:sp>
      <p:grpSp>
        <p:nvGrpSpPr>
          <p:cNvPr id="94" name="object 21">
            <a:extLst>
              <a:ext uri="{FF2B5EF4-FFF2-40B4-BE49-F238E27FC236}">
                <a16:creationId xmlns:a16="http://schemas.microsoft.com/office/drawing/2014/main" id="{2A2FD9BC-6C19-4420-99DB-1CC7BE31A3A2}"/>
              </a:ext>
            </a:extLst>
          </p:cNvPr>
          <p:cNvGrpSpPr/>
          <p:nvPr/>
        </p:nvGrpSpPr>
        <p:grpSpPr>
          <a:xfrm>
            <a:off x="3317840" y="2112332"/>
            <a:ext cx="393700" cy="393700"/>
            <a:chOff x="2624073" y="3172714"/>
            <a:chExt cx="393700" cy="393700"/>
          </a:xfrm>
        </p:grpSpPr>
        <p:sp>
          <p:nvSpPr>
            <p:cNvPr id="95" name="object 22">
              <a:extLst>
                <a:ext uri="{FF2B5EF4-FFF2-40B4-BE49-F238E27FC236}">
                  <a16:creationId xmlns:a16="http://schemas.microsoft.com/office/drawing/2014/main" id="{95779DC8-2389-4635-9059-E614F1B12B71}"/>
                </a:ext>
              </a:extLst>
            </p:cNvPr>
            <p:cNvSpPr/>
            <p:nvPr/>
          </p:nvSpPr>
          <p:spPr>
            <a:xfrm>
              <a:off x="2630423" y="3179064"/>
              <a:ext cx="381000" cy="381000"/>
            </a:xfrm>
            <a:custGeom>
              <a:avLst/>
              <a:gdLst/>
              <a:ahLst/>
              <a:cxnLst/>
              <a:rect l="l" t="t" r="r" b="b"/>
              <a:pathLst>
                <a:path w="381000" h="381000">
                  <a:moveTo>
                    <a:pt x="381000" y="0"/>
                  </a:moveTo>
                  <a:lnTo>
                    <a:pt x="0" y="0"/>
                  </a:lnTo>
                  <a:lnTo>
                    <a:pt x="0" y="381000"/>
                  </a:lnTo>
                  <a:lnTo>
                    <a:pt x="381000" y="381000"/>
                  </a:lnTo>
                  <a:lnTo>
                    <a:pt x="381000" y="0"/>
                  </a:lnTo>
                  <a:close/>
                </a:path>
              </a:pathLst>
            </a:custGeom>
            <a:solidFill>
              <a:srgbClr val="4471C4"/>
            </a:solidFill>
          </p:spPr>
          <p:txBody>
            <a:bodyPr wrap="square" lIns="0" tIns="0" rIns="0" bIns="0" rtlCol="0"/>
            <a:lstStyle/>
            <a:p>
              <a:endParaRPr/>
            </a:p>
          </p:txBody>
        </p:sp>
        <p:sp>
          <p:nvSpPr>
            <p:cNvPr id="96" name="object 23">
              <a:extLst>
                <a:ext uri="{FF2B5EF4-FFF2-40B4-BE49-F238E27FC236}">
                  <a16:creationId xmlns:a16="http://schemas.microsoft.com/office/drawing/2014/main" id="{DBB89B5F-D538-4BB1-B9BB-680F63CA5384}"/>
                </a:ext>
              </a:extLst>
            </p:cNvPr>
            <p:cNvSpPr/>
            <p:nvPr/>
          </p:nvSpPr>
          <p:spPr>
            <a:xfrm>
              <a:off x="2630423" y="3179064"/>
              <a:ext cx="381000" cy="381000"/>
            </a:xfrm>
            <a:custGeom>
              <a:avLst/>
              <a:gdLst/>
              <a:ahLst/>
              <a:cxnLst/>
              <a:rect l="l" t="t" r="r" b="b"/>
              <a:pathLst>
                <a:path w="381000" h="381000">
                  <a:moveTo>
                    <a:pt x="0" y="381000"/>
                  </a:moveTo>
                  <a:lnTo>
                    <a:pt x="381000" y="381000"/>
                  </a:lnTo>
                  <a:lnTo>
                    <a:pt x="381000" y="0"/>
                  </a:lnTo>
                  <a:lnTo>
                    <a:pt x="0" y="0"/>
                  </a:lnTo>
                  <a:lnTo>
                    <a:pt x="0" y="381000"/>
                  </a:lnTo>
                  <a:close/>
                </a:path>
              </a:pathLst>
            </a:custGeom>
            <a:ln w="12700">
              <a:solidFill>
                <a:srgbClr val="2E528F"/>
              </a:solidFill>
            </a:ln>
          </p:spPr>
          <p:txBody>
            <a:bodyPr wrap="square" lIns="0" tIns="0" rIns="0" bIns="0" rtlCol="0"/>
            <a:lstStyle/>
            <a:p>
              <a:endParaRPr/>
            </a:p>
          </p:txBody>
        </p:sp>
      </p:grpSp>
      <p:sp>
        <p:nvSpPr>
          <p:cNvPr id="97" name="object 24">
            <a:extLst>
              <a:ext uri="{FF2B5EF4-FFF2-40B4-BE49-F238E27FC236}">
                <a16:creationId xmlns:a16="http://schemas.microsoft.com/office/drawing/2014/main" id="{6C4B267C-A254-44C4-8CFA-F86621C8B2B3}"/>
              </a:ext>
            </a:extLst>
          </p:cNvPr>
          <p:cNvSpPr txBox="1"/>
          <p:nvPr/>
        </p:nvSpPr>
        <p:spPr>
          <a:xfrm>
            <a:off x="3324190" y="2118682"/>
            <a:ext cx="381000" cy="381000"/>
          </a:xfrm>
          <a:prstGeom prst="rect">
            <a:avLst/>
          </a:prstGeom>
        </p:spPr>
        <p:txBody>
          <a:bodyPr vert="horz" wrap="square" lIns="0" tIns="0" rIns="0" bIns="0" rtlCol="0">
            <a:spAutoFit/>
          </a:bodyPr>
          <a:lstStyle/>
          <a:p>
            <a:pPr marL="113030">
              <a:lnSpc>
                <a:spcPts val="2810"/>
              </a:lnSpc>
            </a:pPr>
            <a:r>
              <a:rPr sz="2400" dirty="0">
                <a:solidFill>
                  <a:srgbClr val="FFFFFF"/>
                </a:solidFill>
                <a:latin typeface="Calibri"/>
                <a:cs typeface="Calibri"/>
              </a:rPr>
              <a:t>1</a:t>
            </a:r>
            <a:endParaRPr sz="2400">
              <a:latin typeface="Calibri"/>
              <a:cs typeface="Calibri"/>
            </a:endParaRPr>
          </a:p>
        </p:txBody>
      </p:sp>
      <p:sp>
        <p:nvSpPr>
          <p:cNvPr id="98" name="object 25">
            <a:extLst>
              <a:ext uri="{FF2B5EF4-FFF2-40B4-BE49-F238E27FC236}">
                <a16:creationId xmlns:a16="http://schemas.microsoft.com/office/drawing/2014/main" id="{5DC3880C-C4EC-4725-A060-F78363069E8D}"/>
              </a:ext>
            </a:extLst>
          </p:cNvPr>
          <p:cNvSpPr txBox="1"/>
          <p:nvPr/>
        </p:nvSpPr>
        <p:spPr>
          <a:xfrm>
            <a:off x="2239103" y="3109282"/>
            <a:ext cx="1359535" cy="777240"/>
          </a:xfrm>
          <a:prstGeom prst="rect">
            <a:avLst/>
          </a:prstGeom>
          <a:solidFill>
            <a:srgbClr val="5B9BD4"/>
          </a:solidFill>
          <a:ln w="12700">
            <a:solidFill>
              <a:srgbClr val="41709C"/>
            </a:solidFill>
          </a:ln>
        </p:spPr>
        <p:txBody>
          <a:bodyPr vert="horz" wrap="square" lIns="0" tIns="154305" rIns="0" bIns="0" rtlCol="0">
            <a:spAutoFit/>
          </a:bodyPr>
          <a:lstStyle/>
          <a:p>
            <a:pPr marL="446405">
              <a:lnSpc>
                <a:spcPct val="100000"/>
              </a:lnSpc>
              <a:spcBef>
                <a:spcPts val="1215"/>
              </a:spcBef>
            </a:pPr>
            <a:r>
              <a:rPr sz="2800" spc="10" dirty="0">
                <a:solidFill>
                  <a:srgbClr val="FFFFFF"/>
                </a:solidFill>
                <a:latin typeface="Calibri"/>
                <a:cs typeface="Calibri"/>
              </a:rPr>
              <a:t>NN</a:t>
            </a:r>
            <a:endParaRPr sz="2800">
              <a:latin typeface="Calibri"/>
              <a:cs typeface="Calibri"/>
            </a:endParaRPr>
          </a:p>
        </p:txBody>
      </p:sp>
      <p:grpSp>
        <p:nvGrpSpPr>
          <p:cNvPr id="99" name="object 26">
            <a:extLst>
              <a:ext uri="{FF2B5EF4-FFF2-40B4-BE49-F238E27FC236}">
                <a16:creationId xmlns:a16="http://schemas.microsoft.com/office/drawing/2014/main" id="{62D6EEF5-C432-4A50-B929-65952CED665B}"/>
              </a:ext>
            </a:extLst>
          </p:cNvPr>
          <p:cNvGrpSpPr/>
          <p:nvPr/>
        </p:nvGrpSpPr>
        <p:grpSpPr>
          <a:xfrm>
            <a:off x="2233006" y="3924621"/>
            <a:ext cx="1359535" cy="1602105"/>
            <a:chOff x="1539239" y="4985003"/>
            <a:chExt cx="1359535" cy="1602105"/>
          </a:xfrm>
        </p:grpSpPr>
        <p:sp>
          <p:nvSpPr>
            <p:cNvPr id="100" name="object 27">
              <a:extLst>
                <a:ext uri="{FF2B5EF4-FFF2-40B4-BE49-F238E27FC236}">
                  <a16:creationId xmlns:a16="http://schemas.microsoft.com/office/drawing/2014/main" id="{FC0BACD9-D8A2-404E-82BA-AC8EF5D38DBA}"/>
                </a:ext>
              </a:extLst>
            </p:cNvPr>
            <p:cNvSpPr/>
            <p:nvPr/>
          </p:nvSpPr>
          <p:spPr>
            <a:xfrm>
              <a:off x="2163317" y="4985003"/>
              <a:ext cx="114300" cy="508000"/>
            </a:xfrm>
            <a:custGeom>
              <a:avLst/>
              <a:gdLst/>
              <a:ahLst/>
              <a:cxnLst/>
              <a:rect l="l" t="t" r="r" b="b"/>
              <a:pathLst>
                <a:path w="114300" h="508000">
                  <a:moveTo>
                    <a:pt x="76200" y="95250"/>
                  </a:moveTo>
                  <a:lnTo>
                    <a:pt x="38100" y="95250"/>
                  </a:lnTo>
                  <a:lnTo>
                    <a:pt x="38100" y="507619"/>
                  </a:lnTo>
                  <a:lnTo>
                    <a:pt x="76200" y="507619"/>
                  </a:lnTo>
                  <a:lnTo>
                    <a:pt x="76200" y="95250"/>
                  </a:lnTo>
                  <a:close/>
                </a:path>
                <a:path w="114300" h="508000">
                  <a:moveTo>
                    <a:pt x="57150" y="0"/>
                  </a:moveTo>
                  <a:lnTo>
                    <a:pt x="0" y="114300"/>
                  </a:lnTo>
                  <a:lnTo>
                    <a:pt x="38100" y="114300"/>
                  </a:lnTo>
                  <a:lnTo>
                    <a:pt x="38100" y="95250"/>
                  </a:lnTo>
                  <a:lnTo>
                    <a:pt x="104775" y="95250"/>
                  </a:lnTo>
                  <a:lnTo>
                    <a:pt x="57150" y="0"/>
                  </a:lnTo>
                  <a:close/>
                </a:path>
                <a:path w="114300" h="508000">
                  <a:moveTo>
                    <a:pt x="104775" y="95250"/>
                  </a:moveTo>
                  <a:lnTo>
                    <a:pt x="76200" y="95250"/>
                  </a:lnTo>
                  <a:lnTo>
                    <a:pt x="76200" y="114300"/>
                  </a:lnTo>
                  <a:lnTo>
                    <a:pt x="114300" y="114300"/>
                  </a:lnTo>
                  <a:lnTo>
                    <a:pt x="104775" y="95250"/>
                  </a:lnTo>
                  <a:close/>
                </a:path>
              </a:pathLst>
            </a:custGeom>
            <a:solidFill>
              <a:srgbClr val="000000"/>
            </a:solidFill>
          </p:spPr>
          <p:txBody>
            <a:bodyPr wrap="square" lIns="0" tIns="0" rIns="0" bIns="0" rtlCol="0"/>
            <a:lstStyle/>
            <a:p>
              <a:endParaRPr/>
            </a:p>
          </p:txBody>
        </p:sp>
        <p:sp>
          <p:nvSpPr>
            <p:cNvPr id="101" name="object 28">
              <a:extLst>
                <a:ext uri="{FF2B5EF4-FFF2-40B4-BE49-F238E27FC236}">
                  <a16:creationId xmlns:a16="http://schemas.microsoft.com/office/drawing/2014/main" id="{079890DA-7371-4903-86DF-A12A6C366DD1}"/>
                </a:ext>
              </a:extLst>
            </p:cNvPr>
            <p:cNvSpPr/>
            <p:nvPr/>
          </p:nvSpPr>
          <p:spPr>
            <a:xfrm>
              <a:off x="1539239" y="5312663"/>
              <a:ext cx="1359408" cy="1274064"/>
            </a:xfrm>
            <a:prstGeom prst="rect">
              <a:avLst/>
            </a:prstGeom>
            <a:blipFill>
              <a:blip r:embed="rId3" cstate="print"/>
              <a:stretch>
                <a:fillRect/>
              </a:stretch>
            </a:blipFill>
          </p:spPr>
          <p:txBody>
            <a:bodyPr wrap="square" lIns="0" tIns="0" rIns="0" bIns="0" rtlCol="0"/>
            <a:lstStyle/>
            <a:p>
              <a:endParaRPr/>
            </a:p>
          </p:txBody>
        </p:sp>
      </p:grpSp>
      <p:sp>
        <p:nvSpPr>
          <p:cNvPr id="102" name="文本框 101">
            <a:extLst>
              <a:ext uri="{FF2B5EF4-FFF2-40B4-BE49-F238E27FC236}">
                <a16:creationId xmlns:a16="http://schemas.microsoft.com/office/drawing/2014/main" id="{DD0F2593-144C-4D7E-BDB2-C481853AC35B}"/>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r>
              <a:rPr lang="en-US" altLang="zh-CN" sz="3200" spc="-10" dirty="0">
                <a:latin typeface="+mn-ea"/>
              </a:rPr>
              <a:t>-</a:t>
            </a:r>
            <a:r>
              <a:rPr lang="zh-CN" altLang="en-US" sz="3200" dirty="0"/>
              <a:t>通过属性来表示每个类</a:t>
            </a:r>
            <a:endParaRPr lang="zh-CN" altLang="en-US" sz="3600" spc="-10" dirty="0">
              <a:latin typeface="+mn-ea"/>
            </a:endParaRPr>
          </a:p>
        </p:txBody>
      </p:sp>
      <p:sp>
        <p:nvSpPr>
          <p:cNvPr id="5" name="文本占位符 3">
            <a:extLst>
              <a:ext uri="{FF2B5EF4-FFF2-40B4-BE49-F238E27FC236}">
                <a16:creationId xmlns:a16="http://schemas.microsoft.com/office/drawing/2014/main" id="{FB8AB7BE-30F2-3691-6494-3F24CC235C18}"/>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36815952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DD0F2593-144C-4D7E-BDB2-C481853AC35B}"/>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r>
              <a:rPr lang="en-US" altLang="zh-CN" sz="3200" spc="-10" dirty="0">
                <a:latin typeface="+mn-ea"/>
              </a:rPr>
              <a:t>-</a:t>
            </a:r>
            <a:r>
              <a:rPr lang="zh-CN" altLang="en-US" sz="3200" spc="-10" dirty="0">
                <a:latin typeface="+mn-ea"/>
              </a:rPr>
              <a:t>属性嵌入</a:t>
            </a:r>
            <a:endParaRPr lang="zh-CN" altLang="en-US" sz="3600" spc="-10" dirty="0">
              <a:latin typeface="+mn-ea"/>
            </a:endParaRPr>
          </a:p>
        </p:txBody>
      </p:sp>
      <p:grpSp>
        <p:nvGrpSpPr>
          <p:cNvPr id="30" name="object 4">
            <a:extLst>
              <a:ext uri="{FF2B5EF4-FFF2-40B4-BE49-F238E27FC236}">
                <a16:creationId xmlns:a16="http://schemas.microsoft.com/office/drawing/2014/main" id="{EC1F6FC2-8D63-4F31-930E-DA505B1E2F18}"/>
              </a:ext>
            </a:extLst>
          </p:cNvPr>
          <p:cNvGrpSpPr/>
          <p:nvPr/>
        </p:nvGrpSpPr>
        <p:grpSpPr>
          <a:xfrm>
            <a:off x="2362935" y="1835022"/>
            <a:ext cx="7010400" cy="3858895"/>
            <a:chOff x="1091183" y="2462783"/>
            <a:chExt cx="7010400" cy="3858895"/>
          </a:xfrm>
        </p:grpSpPr>
        <p:sp>
          <p:nvSpPr>
            <p:cNvPr id="32" name="object 5">
              <a:extLst>
                <a:ext uri="{FF2B5EF4-FFF2-40B4-BE49-F238E27FC236}">
                  <a16:creationId xmlns:a16="http://schemas.microsoft.com/office/drawing/2014/main" id="{6BF3D386-7EC8-4785-86D5-2E4254DAFD97}"/>
                </a:ext>
              </a:extLst>
            </p:cNvPr>
            <p:cNvSpPr/>
            <p:nvPr/>
          </p:nvSpPr>
          <p:spPr>
            <a:xfrm>
              <a:off x="1764791" y="3340608"/>
              <a:ext cx="5666232" cy="2548128"/>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33" name="object 6">
              <a:extLst>
                <a:ext uri="{FF2B5EF4-FFF2-40B4-BE49-F238E27FC236}">
                  <a16:creationId xmlns:a16="http://schemas.microsoft.com/office/drawing/2014/main" id="{5FBDB391-1027-4855-8745-2C41F48FF85A}"/>
                </a:ext>
              </a:extLst>
            </p:cNvPr>
            <p:cNvSpPr/>
            <p:nvPr/>
          </p:nvSpPr>
          <p:spPr>
            <a:xfrm>
              <a:off x="1764791" y="3340608"/>
              <a:ext cx="5666740" cy="2548255"/>
            </a:xfrm>
            <a:custGeom>
              <a:avLst/>
              <a:gdLst/>
              <a:ahLst/>
              <a:cxnLst/>
              <a:rect l="l" t="t" r="r" b="b"/>
              <a:pathLst>
                <a:path w="5666740" h="2548254">
                  <a:moveTo>
                    <a:pt x="0" y="1274064"/>
                  </a:moveTo>
                  <a:lnTo>
                    <a:pt x="2915" y="1215739"/>
                  </a:lnTo>
                  <a:lnTo>
                    <a:pt x="11578" y="1158089"/>
                  </a:lnTo>
                  <a:lnTo>
                    <a:pt x="25863" y="1101168"/>
                  </a:lnTo>
                  <a:lnTo>
                    <a:pt x="45646" y="1045033"/>
                  </a:lnTo>
                  <a:lnTo>
                    <a:pt x="70802" y="989740"/>
                  </a:lnTo>
                  <a:lnTo>
                    <a:pt x="101204" y="935346"/>
                  </a:lnTo>
                  <a:lnTo>
                    <a:pt x="136729" y="881906"/>
                  </a:lnTo>
                  <a:lnTo>
                    <a:pt x="177252" y="829477"/>
                  </a:lnTo>
                  <a:lnTo>
                    <a:pt x="222646" y="778115"/>
                  </a:lnTo>
                  <a:lnTo>
                    <a:pt x="272788" y="727876"/>
                  </a:lnTo>
                  <a:lnTo>
                    <a:pt x="327552" y="678816"/>
                  </a:lnTo>
                  <a:lnTo>
                    <a:pt x="386813" y="630992"/>
                  </a:lnTo>
                  <a:lnTo>
                    <a:pt x="418091" y="607561"/>
                  </a:lnTo>
                  <a:lnTo>
                    <a:pt x="450446" y="584460"/>
                  </a:lnTo>
                  <a:lnTo>
                    <a:pt x="483864" y="561695"/>
                  </a:lnTo>
                  <a:lnTo>
                    <a:pt x="518327" y="539275"/>
                  </a:lnTo>
                  <a:lnTo>
                    <a:pt x="553820" y="517206"/>
                  </a:lnTo>
                  <a:lnTo>
                    <a:pt x="590329" y="495495"/>
                  </a:lnTo>
                  <a:lnTo>
                    <a:pt x="627837" y="474149"/>
                  </a:lnTo>
                  <a:lnTo>
                    <a:pt x="666328" y="453175"/>
                  </a:lnTo>
                  <a:lnTo>
                    <a:pt x="705788" y="432580"/>
                  </a:lnTo>
                  <a:lnTo>
                    <a:pt x="746199" y="412372"/>
                  </a:lnTo>
                  <a:lnTo>
                    <a:pt x="787548" y="392557"/>
                  </a:lnTo>
                  <a:lnTo>
                    <a:pt x="829817" y="373141"/>
                  </a:lnTo>
                  <a:lnTo>
                    <a:pt x="872993" y="354133"/>
                  </a:lnTo>
                  <a:lnTo>
                    <a:pt x="917057" y="335540"/>
                  </a:lnTo>
                  <a:lnTo>
                    <a:pt x="961996" y="317367"/>
                  </a:lnTo>
                  <a:lnTo>
                    <a:pt x="1007794" y="299623"/>
                  </a:lnTo>
                  <a:lnTo>
                    <a:pt x="1054435" y="282315"/>
                  </a:lnTo>
                  <a:lnTo>
                    <a:pt x="1101903" y="265448"/>
                  </a:lnTo>
                  <a:lnTo>
                    <a:pt x="1150182" y="249031"/>
                  </a:lnTo>
                  <a:lnTo>
                    <a:pt x="1199258" y="233071"/>
                  </a:lnTo>
                  <a:lnTo>
                    <a:pt x="1249114" y="217574"/>
                  </a:lnTo>
                  <a:lnTo>
                    <a:pt x="1299735" y="202547"/>
                  </a:lnTo>
                  <a:lnTo>
                    <a:pt x="1351105" y="187998"/>
                  </a:lnTo>
                  <a:lnTo>
                    <a:pt x="1403208" y="173933"/>
                  </a:lnTo>
                  <a:lnTo>
                    <a:pt x="1456030" y="160360"/>
                  </a:lnTo>
                  <a:lnTo>
                    <a:pt x="1509554" y="147285"/>
                  </a:lnTo>
                  <a:lnTo>
                    <a:pt x="1563764" y="134716"/>
                  </a:lnTo>
                  <a:lnTo>
                    <a:pt x="1618645" y="122660"/>
                  </a:lnTo>
                  <a:lnTo>
                    <a:pt x="1674182" y="111123"/>
                  </a:lnTo>
                  <a:lnTo>
                    <a:pt x="1730359" y="100113"/>
                  </a:lnTo>
                  <a:lnTo>
                    <a:pt x="1787159" y="89637"/>
                  </a:lnTo>
                  <a:lnTo>
                    <a:pt x="1844568" y="79701"/>
                  </a:lnTo>
                  <a:lnTo>
                    <a:pt x="1902570" y="70313"/>
                  </a:lnTo>
                  <a:lnTo>
                    <a:pt x="1961150" y="61480"/>
                  </a:lnTo>
                  <a:lnTo>
                    <a:pt x="2020290" y="53209"/>
                  </a:lnTo>
                  <a:lnTo>
                    <a:pt x="2079977" y="45506"/>
                  </a:lnTo>
                  <a:lnTo>
                    <a:pt x="2140194" y="38379"/>
                  </a:lnTo>
                  <a:lnTo>
                    <a:pt x="2200926" y="31835"/>
                  </a:lnTo>
                  <a:lnTo>
                    <a:pt x="2262157" y="25881"/>
                  </a:lnTo>
                  <a:lnTo>
                    <a:pt x="2323872" y="20524"/>
                  </a:lnTo>
                  <a:lnTo>
                    <a:pt x="2386054" y="15771"/>
                  </a:lnTo>
                  <a:lnTo>
                    <a:pt x="2448688" y="11629"/>
                  </a:lnTo>
                  <a:lnTo>
                    <a:pt x="2511759" y="8105"/>
                  </a:lnTo>
                  <a:lnTo>
                    <a:pt x="2575251" y="5206"/>
                  </a:lnTo>
                  <a:lnTo>
                    <a:pt x="2639148" y="2938"/>
                  </a:lnTo>
                  <a:lnTo>
                    <a:pt x="2703435" y="1310"/>
                  </a:lnTo>
                  <a:lnTo>
                    <a:pt x="2768096" y="328"/>
                  </a:lnTo>
                  <a:lnTo>
                    <a:pt x="2833116" y="0"/>
                  </a:lnTo>
                  <a:lnTo>
                    <a:pt x="2898135" y="328"/>
                  </a:lnTo>
                  <a:lnTo>
                    <a:pt x="2962796" y="1310"/>
                  </a:lnTo>
                  <a:lnTo>
                    <a:pt x="3027083" y="2938"/>
                  </a:lnTo>
                  <a:lnTo>
                    <a:pt x="3090980" y="5206"/>
                  </a:lnTo>
                  <a:lnTo>
                    <a:pt x="3154472" y="8105"/>
                  </a:lnTo>
                  <a:lnTo>
                    <a:pt x="3217543" y="11629"/>
                  </a:lnTo>
                  <a:lnTo>
                    <a:pt x="3280177" y="15771"/>
                  </a:lnTo>
                  <a:lnTo>
                    <a:pt x="3342359" y="20524"/>
                  </a:lnTo>
                  <a:lnTo>
                    <a:pt x="3404074" y="25881"/>
                  </a:lnTo>
                  <a:lnTo>
                    <a:pt x="3465305" y="31835"/>
                  </a:lnTo>
                  <a:lnTo>
                    <a:pt x="3526037" y="38379"/>
                  </a:lnTo>
                  <a:lnTo>
                    <a:pt x="3586254" y="45506"/>
                  </a:lnTo>
                  <a:lnTo>
                    <a:pt x="3645941" y="53209"/>
                  </a:lnTo>
                  <a:lnTo>
                    <a:pt x="3705081" y="61480"/>
                  </a:lnTo>
                  <a:lnTo>
                    <a:pt x="3763661" y="70313"/>
                  </a:lnTo>
                  <a:lnTo>
                    <a:pt x="3821663" y="79701"/>
                  </a:lnTo>
                  <a:lnTo>
                    <a:pt x="3879072" y="89637"/>
                  </a:lnTo>
                  <a:lnTo>
                    <a:pt x="3935872" y="100113"/>
                  </a:lnTo>
                  <a:lnTo>
                    <a:pt x="3992049" y="111123"/>
                  </a:lnTo>
                  <a:lnTo>
                    <a:pt x="4047586" y="122660"/>
                  </a:lnTo>
                  <a:lnTo>
                    <a:pt x="4102467" y="134716"/>
                  </a:lnTo>
                  <a:lnTo>
                    <a:pt x="4156677" y="147285"/>
                  </a:lnTo>
                  <a:lnTo>
                    <a:pt x="4210201" y="160360"/>
                  </a:lnTo>
                  <a:lnTo>
                    <a:pt x="4263023" y="173933"/>
                  </a:lnTo>
                  <a:lnTo>
                    <a:pt x="4315126" y="187998"/>
                  </a:lnTo>
                  <a:lnTo>
                    <a:pt x="4366496" y="202547"/>
                  </a:lnTo>
                  <a:lnTo>
                    <a:pt x="4417117" y="217574"/>
                  </a:lnTo>
                  <a:lnTo>
                    <a:pt x="4466973" y="233071"/>
                  </a:lnTo>
                  <a:lnTo>
                    <a:pt x="4516049" y="249031"/>
                  </a:lnTo>
                  <a:lnTo>
                    <a:pt x="4564328" y="265448"/>
                  </a:lnTo>
                  <a:lnTo>
                    <a:pt x="4611796" y="282315"/>
                  </a:lnTo>
                  <a:lnTo>
                    <a:pt x="4658437" y="299623"/>
                  </a:lnTo>
                  <a:lnTo>
                    <a:pt x="4704235" y="317367"/>
                  </a:lnTo>
                  <a:lnTo>
                    <a:pt x="4749174" y="335540"/>
                  </a:lnTo>
                  <a:lnTo>
                    <a:pt x="4793238" y="354133"/>
                  </a:lnTo>
                  <a:lnTo>
                    <a:pt x="4836413" y="373141"/>
                  </a:lnTo>
                  <a:lnTo>
                    <a:pt x="4878683" y="392557"/>
                  </a:lnTo>
                  <a:lnTo>
                    <a:pt x="4920032" y="412372"/>
                  </a:lnTo>
                  <a:lnTo>
                    <a:pt x="4960443" y="432580"/>
                  </a:lnTo>
                  <a:lnTo>
                    <a:pt x="4999903" y="453175"/>
                  </a:lnTo>
                  <a:lnTo>
                    <a:pt x="5038394" y="474149"/>
                  </a:lnTo>
                  <a:lnTo>
                    <a:pt x="5075902" y="495495"/>
                  </a:lnTo>
                  <a:lnTo>
                    <a:pt x="5112411" y="517206"/>
                  </a:lnTo>
                  <a:lnTo>
                    <a:pt x="5147904" y="539275"/>
                  </a:lnTo>
                  <a:lnTo>
                    <a:pt x="5182367" y="561695"/>
                  </a:lnTo>
                  <a:lnTo>
                    <a:pt x="5215785" y="584460"/>
                  </a:lnTo>
                  <a:lnTo>
                    <a:pt x="5248140" y="607561"/>
                  </a:lnTo>
                  <a:lnTo>
                    <a:pt x="5279418" y="630992"/>
                  </a:lnTo>
                  <a:lnTo>
                    <a:pt x="5309603" y="654746"/>
                  </a:lnTo>
                  <a:lnTo>
                    <a:pt x="5366631" y="703195"/>
                  </a:lnTo>
                  <a:lnTo>
                    <a:pt x="5419099" y="752851"/>
                  </a:lnTo>
                  <a:lnTo>
                    <a:pt x="5466883" y="803659"/>
                  </a:lnTo>
                  <a:lnTo>
                    <a:pt x="5509857" y="855561"/>
                  </a:lnTo>
                  <a:lnTo>
                    <a:pt x="5547897" y="908503"/>
                  </a:lnTo>
                  <a:lnTo>
                    <a:pt x="5580876" y="962427"/>
                  </a:lnTo>
                  <a:lnTo>
                    <a:pt x="5608671" y="1017278"/>
                  </a:lnTo>
                  <a:lnTo>
                    <a:pt x="5631155" y="1072999"/>
                  </a:lnTo>
                  <a:lnTo>
                    <a:pt x="5648205" y="1129533"/>
                  </a:lnTo>
                  <a:lnTo>
                    <a:pt x="5659695" y="1186826"/>
                  </a:lnTo>
                  <a:lnTo>
                    <a:pt x="5665500" y="1244821"/>
                  </a:lnTo>
                  <a:lnTo>
                    <a:pt x="5666232" y="1274064"/>
                  </a:lnTo>
                  <a:lnTo>
                    <a:pt x="5665500" y="1303306"/>
                  </a:lnTo>
                  <a:lnTo>
                    <a:pt x="5659695" y="1361301"/>
                  </a:lnTo>
                  <a:lnTo>
                    <a:pt x="5648205" y="1418594"/>
                  </a:lnTo>
                  <a:lnTo>
                    <a:pt x="5631155" y="1475128"/>
                  </a:lnTo>
                  <a:lnTo>
                    <a:pt x="5608671" y="1530849"/>
                  </a:lnTo>
                  <a:lnTo>
                    <a:pt x="5580876" y="1585700"/>
                  </a:lnTo>
                  <a:lnTo>
                    <a:pt x="5547897" y="1639624"/>
                  </a:lnTo>
                  <a:lnTo>
                    <a:pt x="5509857" y="1692566"/>
                  </a:lnTo>
                  <a:lnTo>
                    <a:pt x="5466883" y="1744468"/>
                  </a:lnTo>
                  <a:lnTo>
                    <a:pt x="5419099" y="1795276"/>
                  </a:lnTo>
                  <a:lnTo>
                    <a:pt x="5366631" y="1844932"/>
                  </a:lnTo>
                  <a:lnTo>
                    <a:pt x="5309603" y="1893381"/>
                  </a:lnTo>
                  <a:lnTo>
                    <a:pt x="5279418" y="1917135"/>
                  </a:lnTo>
                  <a:lnTo>
                    <a:pt x="5248140" y="1940566"/>
                  </a:lnTo>
                  <a:lnTo>
                    <a:pt x="5215785" y="1963667"/>
                  </a:lnTo>
                  <a:lnTo>
                    <a:pt x="5182367" y="1986432"/>
                  </a:lnTo>
                  <a:lnTo>
                    <a:pt x="5147904" y="2008852"/>
                  </a:lnTo>
                  <a:lnTo>
                    <a:pt x="5112411" y="2030921"/>
                  </a:lnTo>
                  <a:lnTo>
                    <a:pt x="5075902" y="2052632"/>
                  </a:lnTo>
                  <a:lnTo>
                    <a:pt x="5038394" y="2073978"/>
                  </a:lnTo>
                  <a:lnTo>
                    <a:pt x="4999903" y="2094952"/>
                  </a:lnTo>
                  <a:lnTo>
                    <a:pt x="4960443" y="2115547"/>
                  </a:lnTo>
                  <a:lnTo>
                    <a:pt x="4920032" y="2135755"/>
                  </a:lnTo>
                  <a:lnTo>
                    <a:pt x="4878683" y="2155570"/>
                  </a:lnTo>
                  <a:lnTo>
                    <a:pt x="4836413" y="2174986"/>
                  </a:lnTo>
                  <a:lnTo>
                    <a:pt x="4793238" y="2193994"/>
                  </a:lnTo>
                  <a:lnTo>
                    <a:pt x="4749174" y="2212587"/>
                  </a:lnTo>
                  <a:lnTo>
                    <a:pt x="4704235" y="2230760"/>
                  </a:lnTo>
                  <a:lnTo>
                    <a:pt x="4658437" y="2248504"/>
                  </a:lnTo>
                  <a:lnTo>
                    <a:pt x="4611796" y="2265812"/>
                  </a:lnTo>
                  <a:lnTo>
                    <a:pt x="4564328" y="2282679"/>
                  </a:lnTo>
                  <a:lnTo>
                    <a:pt x="4516049" y="2299096"/>
                  </a:lnTo>
                  <a:lnTo>
                    <a:pt x="4466973" y="2315056"/>
                  </a:lnTo>
                  <a:lnTo>
                    <a:pt x="4417117" y="2330553"/>
                  </a:lnTo>
                  <a:lnTo>
                    <a:pt x="4366496" y="2345580"/>
                  </a:lnTo>
                  <a:lnTo>
                    <a:pt x="4315126" y="2360129"/>
                  </a:lnTo>
                  <a:lnTo>
                    <a:pt x="4263023" y="2374194"/>
                  </a:lnTo>
                  <a:lnTo>
                    <a:pt x="4210201" y="2387767"/>
                  </a:lnTo>
                  <a:lnTo>
                    <a:pt x="4156677" y="2400842"/>
                  </a:lnTo>
                  <a:lnTo>
                    <a:pt x="4102467" y="2413411"/>
                  </a:lnTo>
                  <a:lnTo>
                    <a:pt x="4047586" y="2425467"/>
                  </a:lnTo>
                  <a:lnTo>
                    <a:pt x="3992049" y="2437004"/>
                  </a:lnTo>
                  <a:lnTo>
                    <a:pt x="3935872" y="2448014"/>
                  </a:lnTo>
                  <a:lnTo>
                    <a:pt x="3879072" y="2458490"/>
                  </a:lnTo>
                  <a:lnTo>
                    <a:pt x="3821663" y="2468426"/>
                  </a:lnTo>
                  <a:lnTo>
                    <a:pt x="3763661" y="2477814"/>
                  </a:lnTo>
                  <a:lnTo>
                    <a:pt x="3705081" y="2486647"/>
                  </a:lnTo>
                  <a:lnTo>
                    <a:pt x="3645941" y="2494918"/>
                  </a:lnTo>
                  <a:lnTo>
                    <a:pt x="3586254" y="2502621"/>
                  </a:lnTo>
                  <a:lnTo>
                    <a:pt x="3526037" y="2509748"/>
                  </a:lnTo>
                  <a:lnTo>
                    <a:pt x="3465305" y="2516292"/>
                  </a:lnTo>
                  <a:lnTo>
                    <a:pt x="3404074" y="2522246"/>
                  </a:lnTo>
                  <a:lnTo>
                    <a:pt x="3342359" y="2527603"/>
                  </a:lnTo>
                  <a:lnTo>
                    <a:pt x="3280177" y="2532356"/>
                  </a:lnTo>
                  <a:lnTo>
                    <a:pt x="3217543" y="2536498"/>
                  </a:lnTo>
                  <a:lnTo>
                    <a:pt x="3154472" y="2540022"/>
                  </a:lnTo>
                  <a:lnTo>
                    <a:pt x="3090980" y="2542921"/>
                  </a:lnTo>
                  <a:lnTo>
                    <a:pt x="3027083" y="2545189"/>
                  </a:lnTo>
                  <a:lnTo>
                    <a:pt x="2962796" y="2546817"/>
                  </a:lnTo>
                  <a:lnTo>
                    <a:pt x="2898135" y="2547799"/>
                  </a:lnTo>
                  <a:lnTo>
                    <a:pt x="2833116" y="2548128"/>
                  </a:lnTo>
                  <a:lnTo>
                    <a:pt x="2768096" y="2547799"/>
                  </a:lnTo>
                  <a:lnTo>
                    <a:pt x="2703435" y="2546817"/>
                  </a:lnTo>
                  <a:lnTo>
                    <a:pt x="2639148" y="2545189"/>
                  </a:lnTo>
                  <a:lnTo>
                    <a:pt x="2575251" y="2542921"/>
                  </a:lnTo>
                  <a:lnTo>
                    <a:pt x="2511759" y="2540022"/>
                  </a:lnTo>
                  <a:lnTo>
                    <a:pt x="2448688" y="2536498"/>
                  </a:lnTo>
                  <a:lnTo>
                    <a:pt x="2386054" y="2532356"/>
                  </a:lnTo>
                  <a:lnTo>
                    <a:pt x="2323872" y="2527603"/>
                  </a:lnTo>
                  <a:lnTo>
                    <a:pt x="2262157" y="2522246"/>
                  </a:lnTo>
                  <a:lnTo>
                    <a:pt x="2200926" y="2516292"/>
                  </a:lnTo>
                  <a:lnTo>
                    <a:pt x="2140194" y="2509748"/>
                  </a:lnTo>
                  <a:lnTo>
                    <a:pt x="2079977" y="2502621"/>
                  </a:lnTo>
                  <a:lnTo>
                    <a:pt x="2020290" y="2494918"/>
                  </a:lnTo>
                  <a:lnTo>
                    <a:pt x="1961150" y="2486647"/>
                  </a:lnTo>
                  <a:lnTo>
                    <a:pt x="1902570" y="2477814"/>
                  </a:lnTo>
                  <a:lnTo>
                    <a:pt x="1844568" y="2468426"/>
                  </a:lnTo>
                  <a:lnTo>
                    <a:pt x="1787159" y="2458490"/>
                  </a:lnTo>
                  <a:lnTo>
                    <a:pt x="1730359" y="2448014"/>
                  </a:lnTo>
                  <a:lnTo>
                    <a:pt x="1674182" y="2437004"/>
                  </a:lnTo>
                  <a:lnTo>
                    <a:pt x="1618645" y="2425467"/>
                  </a:lnTo>
                  <a:lnTo>
                    <a:pt x="1563764" y="2413411"/>
                  </a:lnTo>
                  <a:lnTo>
                    <a:pt x="1509554" y="2400842"/>
                  </a:lnTo>
                  <a:lnTo>
                    <a:pt x="1456030" y="2387767"/>
                  </a:lnTo>
                  <a:lnTo>
                    <a:pt x="1403208" y="2374194"/>
                  </a:lnTo>
                  <a:lnTo>
                    <a:pt x="1351105" y="2360129"/>
                  </a:lnTo>
                  <a:lnTo>
                    <a:pt x="1299735" y="2345580"/>
                  </a:lnTo>
                  <a:lnTo>
                    <a:pt x="1249114" y="2330553"/>
                  </a:lnTo>
                  <a:lnTo>
                    <a:pt x="1199258" y="2315056"/>
                  </a:lnTo>
                  <a:lnTo>
                    <a:pt x="1150182" y="2299096"/>
                  </a:lnTo>
                  <a:lnTo>
                    <a:pt x="1101903" y="2282679"/>
                  </a:lnTo>
                  <a:lnTo>
                    <a:pt x="1054435" y="2265812"/>
                  </a:lnTo>
                  <a:lnTo>
                    <a:pt x="1007794" y="2248504"/>
                  </a:lnTo>
                  <a:lnTo>
                    <a:pt x="961996" y="2230760"/>
                  </a:lnTo>
                  <a:lnTo>
                    <a:pt x="917057" y="2212587"/>
                  </a:lnTo>
                  <a:lnTo>
                    <a:pt x="872993" y="2193994"/>
                  </a:lnTo>
                  <a:lnTo>
                    <a:pt x="829818" y="2174986"/>
                  </a:lnTo>
                  <a:lnTo>
                    <a:pt x="787548" y="2155570"/>
                  </a:lnTo>
                  <a:lnTo>
                    <a:pt x="746199" y="2135755"/>
                  </a:lnTo>
                  <a:lnTo>
                    <a:pt x="705788" y="2115547"/>
                  </a:lnTo>
                  <a:lnTo>
                    <a:pt x="666328" y="2094952"/>
                  </a:lnTo>
                  <a:lnTo>
                    <a:pt x="627837" y="2073978"/>
                  </a:lnTo>
                  <a:lnTo>
                    <a:pt x="590329" y="2052632"/>
                  </a:lnTo>
                  <a:lnTo>
                    <a:pt x="553820" y="2030921"/>
                  </a:lnTo>
                  <a:lnTo>
                    <a:pt x="518327" y="2008852"/>
                  </a:lnTo>
                  <a:lnTo>
                    <a:pt x="483864" y="1986432"/>
                  </a:lnTo>
                  <a:lnTo>
                    <a:pt x="450446" y="1963667"/>
                  </a:lnTo>
                  <a:lnTo>
                    <a:pt x="418091" y="1940566"/>
                  </a:lnTo>
                  <a:lnTo>
                    <a:pt x="386813" y="1917135"/>
                  </a:lnTo>
                  <a:lnTo>
                    <a:pt x="356628" y="1893381"/>
                  </a:lnTo>
                  <a:lnTo>
                    <a:pt x="299600" y="1844932"/>
                  </a:lnTo>
                  <a:lnTo>
                    <a:pt x="247132" y="1795276"/>
                  </a:lnTo>
                  <a:lnTo>
                    <a:pt x="199348" y="1744468"/>
                  </a:lnTo>
                  <a:lnTo>
                    <a:pt x="156374" y="1692566"/>
                  </a:lnTo>
                  <a:lnTo>
                    <a:pt x="118334" y="1639624"/>
                  </a:lnTo>
                  <a:lnTo>
                    <a:pt x="85355" y="1585700"/>
                  </a:lnTo>
                  <a:lnTo>
                    <a:pt x="57560" y="1530849"/>
                  </a:lnTo>
                  <a:lnTo>
                    <a:pt x="35076" y="1475128"/>
                  </a:lnTo>
                  <a:lnTo>
                    <a:pt x="18026" y="1418594"/>
                  </a:lnTo>
                  <a:lnTo>
                    <a:pt x="6536" y="1361301"/>
                  </a:lnTo>
                  <a:lnTo>
                    <a:pt x="731" y="1303306"/>
                  </a:lnTo>
                  <a:lnTo>
                    <a:pt x="0" y="1274064"/>
                  </a:lnTo>
                  <a:close/>
                </a:path>
              </a:pathLst>
            </a:custGeom>
            <a:ln w="6350">
              <a:solidFill>
                <a:srgbClr val="5B9BD4"/>
              </a:solidFill>
            </a:ln>
          </p:spPr>
          <p:txBody>
            <a:bodyPr wrap="square" lIns="0" tIns="0" rIns="0" bIns="0" rtlCol="0"/>
            <a:lstStyle/>
            <a:p>
              <a:endParaRPr>
                <a:solidFill>
                  <a:prstClr val="black"/>
                </a:solidFill>
                <a:latin typeface="Calibri"/>
              </a:endParaRPr>
            </a:p>
          </p:txBody>
        </p:sp>
        <p:sp>
          <p:nvSpPr>
            <p:cNvPr id="34" name="object 7">
              <a:extLst>
                <a:ext uri="{FF2B5EF4-FFF2-40B4-BE49-F238E27FC236}">
                  <a16:creationId xmlns:a16="http://schemas.microsoft.com/office/drawing/2014/main" id="{1762F1E7-E83E-49B1-B3D5-4DA3A94CD4BD}"/>
                </a:ext>
              </a:extLst>
            </p:cNvPr>
            <p:cNvSpPr/>
            <p:nvPr/>
          </p:nvSpPr>
          <p:spPr>
            <a:xfrm>
              <a:off x="2898648" y="2462783"/>
              <a:ext cx="1319784" cy="877824"/>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36" name="object 8">
              <a:extLst>
                <a:ext uri="{FF2B5EF4-FFF2-40B4-BE49-F238E27FC236}">
                  <a16:creationId xmlns:a16="http://schemas.microsoft.com/office/drawing/2014/main" id="{3592823D-1CEA-41D4-9A34-B76F1E0A266A}"/>
                </a:ext>
              </a:extLst>
            </p:cNvPr>
            <p:cNvSpPr/>
            <p:nvPr/>
          </p:nvSpPr>
          <p:spPr>
            <a:xfrm>
              <a:off x="1091183" y="3206495"/>
              <a:ext cx="1234440" cy="87782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37" name="object 9">
              <a:extLst>
                <a:ext uri="{FF2B5EF4-FFF2-40B4-BE49-F238E27FC236}">
                  <a16:creationId xmlns:a16="http://schemas.microsoft.com/office/drawing/2014/main" id="{7A2FF8B4-707C-4EFD-825F-C8D3E14BEBAA}"/>
                </a:ext>
              </a:extLst>
            </p:cNvPr>
            <p:cNvSpPr/>
            <p:nvPr/>
          </p:nvSpPr>
          <p:spPr>
            <a:xfrm>
              <a:off x="6815327" y="5032248"/>
              <a:ext cx="1286255" cy="1289303"/>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grpSp>
      <p:sp>
        <p:nvSpPr>
          <p:cNvPr id="38" name="object 10">
            <a:extLst>
              <a:ext uri="{FF2B5EF4-FFF2-40B4-BE49-F238E27FC236}">
                <a16:creationId xmlns:a16="http://schemas.microsoft.com/office/drawing/2014/main" id="{E4FA2AAE-F5CA-42C4-AF23-FBA3E5F896CA}"/>
              </a:ext>
            </a:extLst>
          </p:cNvPr>
          <p:cNvSpPr txBox="1"/>
          <p:nvPr/>
        </p:nvSpPr>
        <p:spPr>
          <a:xfrm>
            <a:off x="7964524" y="2386152"/>
            <a:ext cx="1553845" cy="758190"/>
          </a:xfrm>
          <a:prstGeom prst="rect">
            <a:avLst/>
          </a:prstGeom>
        </p:spPr>
        <p:txBody>
          <a:bodyPr vert="horz" wrap="square" lIns="0" tIns="12700" rIns="0" bIns="0" rtlCol="0">
            <a:spAutoFit/>
          </a:bodyPr>
          <a:lstStyle/>
          <a:p>
            <a:pPr marL="38100">
              <a:spcBef>
                <a:spcPts val="100"/>
              </a:spcBef>
            </a:pPr>
            <a:r>
              <a:rPr sz="2400" spc="-5" dirty="0">
                <a:solidFill>
                  <a:prstClr val="black"/>
                </a:solidFill>
                <a:latin typeface="Calibri"/>
                <a:cs typeface="Calibri"/>
              </a:rPr>
              <a:t>y</a:t>
            </a:r>
            <a:r>
              <a:rPr sz="2400" spc="-7" baseline="24305" dirty="0">
                <a:solidFill>
                  <a:prstClr val="black"/>
                </a:solidFill>
                <a:latin typeface="Calibri"/>
                <a:cs typeface="Calibri"/>
              </a:rPr>
              <a:t>2</a:t>
            </a:r>
            <a:r>
              <a:rPr sz="2400" spc="-75" baseline="24305" dirty="0">
                <a:solidFill>
                  <a:prstClr val="black"/>
                </a:solidFill>
                <a:latin typeface="Calibri"/>
                <a:cs typeface="Calibri"/>
              </a:rPr>
              <a:t> </a:t>
            </a:r>
            <a:r>
              <a:rPr sz="2400" spc="-5" dirty="0">
                <a:solidFill>
                  <a:prstClr val="black"/>
                </a:solidFill>
                <a:latin typeface="Calibri"/>
                <a:cs typeface="Calibri"/>
              </a:rPr>
              <a:t>(attribute</a:t>
            </a:r>
            <a:endParaRPr sz="2400">
              <a:solidFill>
                <a:prstClr val="black"/>
              </a:solidFill>
              <a:latin typeface="Calibri"/>
              <a:cs typeface="Calibri"/>
            </a:endParaRPr>
          </a:p>
          <a:p>
            <a:pPr marL="38100">
              <a:spcBef>
                <a:spcPts val="5"/>
              </a:spcBef>
            </a:pPr>
            <a:r>
              <a:rPr sz="2400" spc="-5" dirty="0">
                <a:solidFill>
                  <a:prstClr val="black"/>
                </a:solidFill>
                <a:latin typeface="Calibri"/>
                <a:cs typeface="Calibri"/>
              </a:rPr>
              <a:t>of</a:t>
            </a:r>
            <a:r>
              <a:rPr sz="2400" spc="-10" dirty="0">
                <a:solidFill>
                  <a:prstClr val="black"/>
                </a:solidFill>
                <a:latin typeface="Calibri"/>
                <a:cs typeface="Calibri"/>
              </a:rPr>
              <a:t> </a:t>
            </a:r>
            <a:r>
              <a:rPr sz="2400" spc="-5" dirty="0">
                <a:solidFill>
                  <a:prstClr val="black"/>
                </a:solidFill>
                <a:latin typeface="Calibri"/>
                <a:cs typeface="Calibri"/>
              </a:rPr>
              <a:t>dog)</a:t>
            </a:r>
            <a:endParaRPr sz="2400">
              <a:solidFill>
                <a:prstClr val="black"/>
              </a:solidFill>
              <a:latin typeface="Calibri"/>
              <a:cs typeface="Calibri"/>
            </a:endParaRPr>
          </a:p>
        </p:txBody>
      </p:sp>
      <p:sp>
        <p:nvSpPr>
          <p:cNvPr id="39" name="object 11">
            <a:extLst>
              <a:ext uri="{FF2B5EF4-FFF2-40B4-BE49-F238E27FC236}">
                <a16:creationId xmlns:a16="http://schemas.microsoft.com/office/drawing/2014/main" id="{58FB7341-2F59-465D-A61D-451FC43150AE}"/>
              </a:ext>
            </a:extLst>
          </p:cNvPr>
          <p:cNvSpPr txBox="1"/>
          <p:nvPr/>
        </p:nvSpPr>
        <p:spPr>
          <a:xfrm>
            <a:off x="2026436" y="2710815"/>
            <a:ext cx="311150" cy="391160"/>
          </a:xfrm>
          <a:prstGeom prst="rect">
            <a:avLst/>
          </a:prstGeom>
        </p:spPr>
        <p:txBody>
          <a:bodyPr vert="horz" wrap="square" lIns="0" tIns="12700" rIns="0" bIns="0" rtlCol="0">
            <a:spAutoFit/>
          </a:bodyPr>
          <a:lstStyle/>
          <a:p>
            <a:pPr marL="38100">
              <a:spcBef>
                <a:spcPts val="100"/>
              </a:spcBef>
            </a:pPr>
            <a:r>
              <a:rPr sz="3600" spc="-7" baseline="-16203" dirty="0">
                <a:solidFill>
                  <a:prstClr val="black"/>
                </a:solidFill>
                <a:latin typeface="Calibri"/>
                <a:cs typeface="Calibri"/>
              </a:rPr>
              <a:t>x</a:t>
            </a:r>
            <a:r>
              <a:rPr sz="1600" spc="-5" dirty="0">
                <a:solidFill>
                  <a:prstClr val="black"/>
                </a:solidFill>
                <a:latin typeface="Calibri"/>
                <a:cs typeface="Calibri"/>
              </a:rPr>
              <a:t>1</a:t>
            </a:r>
            <a:endParaRPr sz="1600">
              <a:solidFill>
                <a:prstClr val="black"/>
              </a:solidFill>
              <a:latin typeface="Calibri"/>
              <a:cs typeface="Calibri"/>
            </a:endParaRPr>
          </a:p>
        </p:txBody>
      </p:sp>
      <p:sp>
        <p:nvSpPr>
          <p:cNvPr id="40" name="object 12">
            <a:extLst>
              <a:ext uri="{FF2B5EF4-FFF2-40B4-BE49-F238E27FC236}">
                <a16:creationId xmlns:a16="http://schemas.microsoft.com/office/drawing/2014/main" id="{F03610CC-D091-48DB-90F9-C4D5CAD43FFE}"/>
              </a:ext>
            </a:extLst>
          </p:cNvPr>
          <p:cNvSpPr txBox="1"/>
          <p:nvPr/>
        </p:nvSpPr>
        <p:spPr>
          <a:xfrm>
            <a:off x="3832325" y="1938400"/>
            <a:ext cx="311150" cy="391160"/>
          </a:xfrm>
          <a:prstGeom prst="rect">
            <a:avLst/>
          </a:prstGeom>
        </p:spPr>
        <p:txBody>
          <a:bodyPr vert="horz" wrap="square" lIns="0" tIns="12700" rIns="0" bIns="0" rtlCol="0">
            <a:spAutoFit/>
          </a:bodyPr>
          <a:lstStyle/>
          <a:p>
            <a:pPr marL="38100">
              <a:spcBef>
                <a:spcPts val="100"/>
              </a:spcBef>
            </a:pPr>
            <a:r>
              <a:rPr sz="3600" spc="-7" baseline="-16203" dirty="0">
                <a:solidFill>
                  <a:prstClr val="black"/>
                </a:solidFill>
                <a:latin typeface="Calibri"/>
                <a:cs typeface="Calibri"/>
              </a:rPr>
              <a:t>x</a:t>
            </a:r>
            <a:r>
              <a:rPr sz="1600" spc="-5" dirty="0">
                <a:solidFill>
                  <a:prstClr val="black"/>
                </a:solidFill>
                <a:latin typeface="Calibri"/>
                <a:cs typeface="Calibri"/>
              </a:rPr>
              <a:t>2</a:t>
            </a:r>
            <a:endParaRPr sz="1600">
              <a:solidFill>
                <a:prstClr val="black"/>
              </a:solidFill>
              <a:latin typeface="Calibri"/>
              <a:cs typeface="Calibri"/>
            </a:endParaRPr>
          </a:p>
        </p:txBody>
      </p:sp>
      <p:sp>
        <p:nvSpPr>
          <p:cNvPr id="41" name="object 13">
            <a:extLst>
              <a:ext uri="{FF2B5EF4-FFF2-40B4-BE49-F238E27FC236}">
                <a16:creationId xmlns:a16="http://schemas.microsoft.com/office/drawing/2014/main" id="{66D299D6-9B61-4652-A57F-A8E399E7F77D}"/>
              </a:ext>
            </a:extLst>
          </p:cNvPr>
          <p:cNvSpPr txBox="1"/>
          <p:nvPr/>
        </p:nvSpPr>
        <p:spPr>
          <a:xfrm>
            <a:off x="9494620" y="4772786"/>
            <a:ext cx="311150" cy="391160"/>
          </a:xfrm>
          <a:prstGeom prst="rect">
            <a:avLst/>
          </a:prstGeom>
        </p:spPr>
        <p:txBody>
          <a:bodyPr vert="horz" wrap="square" lIns="0" tIns="12700" rIns="0" bIns="0" rtlCol="0">
            <a:spAutoFit/>
          </a:bodyPr>
          <a:lstStyle/>
          <a:p>
            <a:pPr marL="38100">
              <a:spcBef>
                <a:spcPts val="100"/>
              </a:spcBef>
            </a:pPr>
            <a:r>
              <a:rPr sz="3600" spc="-7" baseline="-16203" dirty="0">
                <a:solidFill>
                  <a:prstClr val="black"/>
                </a:solidFill>
                <a:latin typeface="Calibri"/>
                <a:cs typeface="Calibri"/>
              </a:rPr>
              <a:t>x</a:t>
            </a:r>
            <a:r>
              <a:rPr sz="1600" spc="-5" dirty="0">
                <a:solidFill>
                  <a:prstClr val="black"/>
                </a:solidFill>
                <a:latin typeface="Calibri"/>
                <a:cs typeface="Calibri"/>
              </a:rPr>
              <a:t>3</a:t>
            </a:r>
            <a:endParaRPr sz="1600">
              <a:solidFill>
                <a:prstClr val="black"/>
              </a:solidFill>
              <a:latin typeface="Calibri"/>
              <a:cs typeface="Calibri"/>
            </a:endParaRPr>
          </a:p>
        </p:txBody>
      </p:sp>
      <p:sp>
        <p:nvSpPr>
          <p:cNvPr id="42" name="object 14">
            <a:extLst>
              <a:ext uri="{FF2B5EF4-FFF2-40B4-BE49-F238E27FC236}">
                <a16:creationId xmlns:a16="http://schemas.microsoft.com/office/drawing/2014/main" id="{52DFEF4E-2A9F-42E2-8729-76F09CD42894}"/>
              </a:ext>
            </a:extLst>
          </p:cNvPr>
          <p:cNvSpPr txBox="1"/>
          <p:nvPr/>
        </p:nvSpPr>
        <p:spPr>
          <a:xfrm>
            <a:off x="6085813" y="1923491"/>
            <a:ext cx="1553845" cy="758190"/>
          </a:xfrm>
          <a:prstGeom prst="rect">
            <a:avLst/>
          </a:prstGeom>
        </p:spPr>
        <p:txBody>
          <a:bodyPr vert="horz" wrap="square" lIns="0" tIns="12700" rIns="0" bIns="0" rtlCol="0">
            <a:spAutoFit/>
          </a:bodyPr>
          <a:lstStyle/>
          <a:p>
            <a:pPr marL="38100">
              <a:spcBef>
                <a:spcPts val="100"/>
              </a:spcBef>
            </a:pPr>
            <a:r>
              <a:rPr sz="2400" spc="-5" dirty="0">
                <a:solidFill>
                  <a:prstClr val="black"/>
                </a:solidFill>
                <a:latin typeface="Calibri"/>
                <a:cs typeface="Calibri"/>
              </a:rPr>
              <a:t>y</a:t>
            </a:r>
            <a:r>
              <a:rPr sz="2400" spc="-7" baseline="24305" dirty="0">
                <a:solidFill>
                  <a:prstClr val="black"/>
                </a:solidFill>
                <a:latin typeface="Calibri"/>
                <a:cs typeface="Calibri"/>
              </a:rPr>
              <a:t>1</a:t>
            </a:r>
            <a:r>
              <a:rPr sz="2400" spc="-75" baseline="24305" dirty="0">
                <a:solidFill>
                  <a:prstClr val="black"/>
                </a:solidFill>
                <a:latin typeface="Calibri"/>
                <a:cs typeface="Calibri"/>
              </a:rPr>
              <a:t> </a:t>
            </a:r>
            <a:r>
              <a:rPr sz="2400" spc="-5" dirty="0">
                <a:solidFill>
                  <a:prstClr val="black"/>
                </a:solidFill>
                <a:latin typeface="Calibri"/>
                <a:cs typeface="Calibri"/>
              </a:rPr>
              <a:t>(attribute</a:t>
            </a:r>
            <a:endParaRPr sz="2400">
              <a:solidFill>
                <a:prstClr val="black"/>
              </a:solidFill>
              <a:latin typeface="Calibri"/>
              <a:cs typeface="Calibri"/>
            </a:endParaRPr>
          </a:p>
          <a:p>
            <a:pPr marL="38100">
              <a:spcBef>
                <a:spcPts val="5"/>
              </a:spcBef>
            </a:pPr>
            <a:r>
              <a:rPr sz="2400" spc="-5" dirty="0">
                <a:solidFill>
                  <a:prstClr val="black"/>
                </a:solidFill>
                <a:latin typeface="Calibri"/>
                <a:cs typeface="Calibri"/>
              </a:rPr>
              <a:t>of</a:t>
            </a:r>
            <a:r>
              <a:rPr sz="2400" spc="-20" dirty="0">
                <a:solidFill>
                  <a:prstClr val="black"/>
                </a:solidFill>
                <a:latin typeface="Calibri"/>
                <a:cs typeface="Calibri"/>
              </a:rPr>
              <a:t> </a:t>
            </a:r>
            <a:r>
              <a:rPr sz="2400" dirty="0">
                <a:solidFill>
                  <a:prstClr val="black"/>
                </a:solidFill>
                <a:latin typeface="Calibri"/>
                <a:cs typeface="Calibri"/>
              </a:rPr>
              <a:t>chimp)</a:t>
            </a:r>
            <a:endParaRPr sz="2400">
              <a:solidFill>
                <a:prstClr val="black"/>
              </a:solidFill>
              <a:latin typeface="Calibri"/>
              <a:cs typeface="Calibri"/>
            </a:endParaRPr>
          </a:p>
        </p:txBody>
      </p:sp>
      <p:sp>
        <p:nvSpPr>
          <p:cNvPr id="43" name="object 15">
            <a:extLst>
              <a:ext uri="{FF2B5EF4-FFF2-40B4-BE49-F238E27FC236}">
                <a16:creationId xmlns:a16="http://schemas.microsoft.com/office/drawing/2014/main" id="{0A61A089-D52E-4470-BE9C-7663A0C4D399}"/>
              </a:ext>
            </a:extLst>
          </p:cNvPr>
          <p:cNvSpPr txBox="1"/>
          <p:nvPr/>
        </p:nvSpPr>
        <p:spPr>
          <a:xfrm>
            <a:off x="1811857" y="4807839"/>
            <a:ext cx="2265045" cy="757555"/>
          </a:xfrm>
          <a:prstGeom prst="rect">
            <a:avLst/>
          </a:prstGeom>
        </p:spPr>
        <p:txBody>
          <a:bodyPr vert="horz" wrap="square" lIns="0" tIns="12700" rIns="0" bIns="0" rtlCol="0">
            <a:spAutoFit/>
          </a:bodyPr>
          <a:lstStyle/>
          <a:p>
            <a:pPr marL="38100" marR="30480">
              <a:spcBef>
                <a:spcPts val="100"/>
              </a:spcBef>
            </a:pPr>
            <a:r>
              <a:rPr sz="2400" spc="-5" dirty="0">
                <a:solidFill>
                  <a:prstClr val="black"/>
                </a:solidFill>
                <a:latin typeface="Calibri"/>
                <a:cs typeface="Calibri"/>
              </a:rPr>
              <a:t>y</a:t>
            </a:r>
            <a:r>
              <a:rPr sz="2400" spc="-7" baseline="24305" dirty="0">
                <a:solidFill>
                  <a:prstClr val="black"/>
                </a:solidFill>
                <a:latin typeface="Calibri"/>
                <a:cs typeface="Calibri"/>
              </a:rPr>
              <a:t>3 </a:t>
            </a:r>
            <a:r>
              <a:rPr sz="2400" spc="-5" dirty="0">
                <a:solidFill>
                  <a:prstClr val="black"/>
                </a:solidFill>
                <a:latin typeface="Calibri"/>
                <a:cs typeface="Calibri"/>
              </a:rPr>
              <a:t>(attribute of  Grass-mud</a:t>
            </a:r>
            <a:r>
              <a:rPr sz="2400" spc="-85" dirty="0">
                <a:solidFill>
                  <a:prstClr val="black"/>
                </a:solidFill>
                <a:latin typeface="Calibri"/>
                <a:cs typeface="Calibri"/>
              </a:rPr>
              <a:t> </a:t>
            </a:r>
            <a:r>
              <a:rPr sz="2400" spc="-15" dirty="0">
                <a:solidFill>
                  <a:prstClr val="black"/>
                </a:solidFill>
                <a:latin typeface="Calibri"/>
                <a:cs typeface="Calibri"/>
              </a:rPr>
              <a:t>horse)</a:t>
            </a:r>
            <a:endParaRPr sz="2400">
              <a:solidFill>
                <a:prstClr val="black"/>
              </a:solidFill>
              <a:latin typeface="Calibri"/>
              <a:cs typeface="Calibri"/>
            </a:endParaRPr>
          </a:p>
        </p:txBody>
      </p:sp>
      <p:sp>
        <p:nvSpPr>
          <p:cNvPr id="44" name="object 16">
            <a:extLst>
              <a:ext uri="{FF2B5EF4-FFF2-40B4-BE49-F238E27FC236}">
                <a16:creationId xmlns:a16="http://schemas.microsoft.com/office/drawing/2014/main" id="{378D70B7-2B6B-45F8-AE2F-C6C70605BEB5}"/>
              </a:ext>
            </a:extLst>
          </p:cNvPr>
          <p:cNvSpPr/>
          <p:nvPr/>
        </p:nvSpPr>
        <p:spPr>
          <a:xfrm>
            <a:off x="4053052" y="4031996"/>
            <a:ext cx="511809" cy="282575"/>
          </a:xfrm>
          <a:custGeom>
            <a:avLst/>
            <a:gdLst/>
            <a:ahLst/>
            <a:cxnLst/>
            <a:rect l="l" t="t" r="r" b="b"/>
            <a:pathLst>
              <a:path w="511810" h="282575">
                <a:moveTo>
                  <a:pt x="421767" y="0"/>
                </a:moveTo>
                <a:lnTo>
                  <a:pt x="417830" y="11430"/>
                </a:lnTo>
                <a:lnTo>
                  <a:pt x="434137" y="18522"/>
                </a:lnTo>
                <a:lnTo>
                  <a:pt x="448182" y="28352"/>
                </a:lnTo>
                <a:lnTo>
                  <a:pt x="476726" y="73852"/>
                </a:lnTo>
                <a:lnTo>
                  <a:pt x="485108" y="115623"/>
                </a:lnTo>
                <a:lnTo>
                  <a:pt x="486155" y="139700"/>
                </a:lnTo>
                <a:lnTo>
                  <a:pt x="485108" y="164633"/>
                </a:lnTo>
                <a:lnTo>
                  <a:pt x="476726" y="207547"/>
                </a:lnTo>
                <a:lnTo>
                  <a:pt x="448230" y="253841"/>
                </a:lnTo>
                <a:lnTo>
                  <a:pt x="418211" y="270891"/>
                </a:lnTo>
                <a:lnTo>
                  <a:pt x="421767" y="282321"/>
                </a:lnTo>
                <a:lnTo>
                  <a:pt x="460327" y="264239"/>
                </a:lnTo>
                <a:lnTo>
                  <a:pt x="488696" y="232918"/>
                </a:lnTo>
                <a:lnTo>
                  <a:pt x="506015" y="191119"/>
                </a:lnTo>
                <a:lnTo>
                  <a:pt x="511810" y="141224"/>
                </a:lnTo>
                <a:lnTo>
                  <a:pt x="510357" y="115339"/>
                </a:lnTo>
                <a:lnTo>
                  <a:pt x="498736" y="69429"/>
                </a:lnTo>
                <a:lnTo>
                  <a:pt x="475666" y="32093"/>
                </a:lnTo>
                <a:lnTo>
                  <a:pt x="442241" y="7379"/>
                </a:lnTo>
                <a:lnTo>
                  <a:pt x="421767" y="0"/>
                </a:lnTo>
                <a:close/>
              </a:path>
              <a:path w="511810" h="282575">
                <a:moveTo>
                  <a:pt x="90043" y="0"/>
                </a:moveTo>
                <a:lnTo>
                  <a:pt x="51657" y="18081"/>
                </a:lnTo>
                <a:lnTo>
                  <a:pt x="23368" y="49403"/>
                </a:lnTo>
                <a:lnTo>
                  <a:pt x="5826" y="91408"/>
                </a:lnTo>
                <a:lnTo>
                  <a:pt x="0" y="141224"/>
                </a:lnTo>
                <a:lnTo>
                  <a:pt x="1452" y="167177"/>
                </a:lnTo>
                <a:lnTo>
                  <a:pt x="13073" y="213036"/>
                </a:lnTo>
                <a:lnTo>
                  <a:pt x="36125" y="250227"/>
                </a:lnTo>
                <a:lnTo>
                  <a:pt x="69514" y="274941"/>
                </a:lnTo>
                <a:lnTo>
                  <a:pt x="90043" y="282321"/>
                </a:lnTo>
                <a:lnTo>
                  <a:pt x="93599" y="270891"/>
                </a:lnTo>
                <a:lnTo>
                  <a:pt x="77549" y="263771"/>
                </a:lnTo>
                <a:lnTo>
                  <a:pt x="63690" y="253841"/>
                </a:lnTo>
                <a:lnTo>
                  <a:pt x="35210" y="207547"/>
                </a:lnTo>
                <a:lnTo>
                  <a:pt x="26828" y="164633"/>
                </a:lnTo>
                <a:lnTo>
                  <a:pt x="25781" y="139700"/>
                </a:lnTo>
                <a:lnTo>
                  <a:pt x="26828" y="115623"/>
                </a:lnTo>
                <a:lnTo>
                  <a:pt x="35210" y="73852"/>
                </a:lnTo>
                <a:lnTo>
                  <a:pt x="63801" y="28352"/>
                </a:lnTo>
                <a:lnTo>
                  <a:pt x="94106" y="11430"/>
                </a:lnTo>
                <a:lnTo>
                  <a:pt x="90043"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5" name="object 17">
            <a:extLst>
              <a:ext uri="{FF2B5EF4-FFF2-40B4-BE49-F238E27FC236}">
                <a16:creationId xmlns:a16="http://schemas.microsoft.com/office/drawing/2014/main" id="{223EBE46-A2BE-4683-8503-B77CC102DC11}"/>
              </a:ext>
            </a:extLst>
          </p:cNvPr>
          <p:cNvSpPr txBox="1"/>
          <p:nvPr/>
        </p:nvSpPr>
        <p:spPr>
          <a:xfrm>
            <a:off x="3809212" y="3943426"/>
            <a:ext cx="683895" cy="391795"/>
          </a:xfrm>
          <a:prstGeom prst="rect">
            <a:avLst/>
          </a:prstGeom>
        </p:spPr>
        <p:txBody>
          <a:bodyPr vert="horz" wrap="square" lIns="0" tIns="12700" rIns="0" bIns="0" rtlCol="0">
            <a:spAutoFit/>
          </a:bodyPr>
          <a:lstStyle/>
          <a:p>
            <a:pPr marL="38100">
              <a:spcBef>
                <a:spcPts val="100"/>
              </a:spcBef>
              <a:tabLst>
                <a:tab pos="345440" algn="l"/>
              </a:tabLst>
            </a:pPr>
            <a:r>
              <a:rPr sz="2400" dirty="0">
                <a:solidFill>
                  <a:prstClr val="black"/>
                </a:solidFill>
                <a:latin typeface="Cambria Math"/>
                <a:cs typeface="Cambria Math"/>
              </a:rPr>
              <a:t>𝑓	</a:t>
            </a:r>
            <a:r>
              <a:rPr sz="2400" spc="55" dirty="0">
                <a:solidFill>
                  <a:prstClr val="black"/>
                </a:solidFill>
                <a:latin typeface="Cambria Math"/>
                <a:cs typeface="Cambria Math"/>
              </a:rPr>
              <a:t>𝑥</a:t>
            </a:r>
            <a:r>
              <a:rPr sz="2625" spc="82" baseline="28571" dirty="0">
                <a:solidFill>
                  <a:prstClr val="black"/>
                </a:solidFill>
                <a:latin typeface="Cambria Math"/>
                <a:cs typeface="Cambria Math"/>
              </a:rPr>
              <a:t>1</a:t>
            </a:r>
            <a:endParaRPr sz="2625" baseline="28571">
              <a:solidFill>
                <a:prstClr val="black"/>
              </a:solidFill>
              <a:latin typeface="Cambria Math"/>
              <a:cs typeface="Cambria Math"/>
            </a:endParaRPr>
          </a:p>
        </p:txBody>
      </p:sp>
      <p:sp>
        <p:nvSpPr>
          <p:cNvPr id="46" name="object 18">
            <a:extLst>
              <a:ext uri="{FF2B5EF4-FFF2-40B4-BE49-F238E27FC236}">
                <a16:creationId xmlns:a16="http://schemas.microsoft.com/office/drawing/2014/main" id="{39E982F8-C331-4A91-B416-FA8CCB2B34BE}"/>
              </a:ext>
            </a:extLst>
          </p:cNvPr>
          <p:cNvSpPr/>
          <p:nvPr/>
        </p:nvSpPr>
        <p:spPr>
          <a:xfrm>
            <a:off x="6336892" y="3666998"/>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3"/>
                </a:lnTo>
                <a:lnTo>
                  <a:pt x="485743" y="207547"/>
                </a:lnTo>
                <a:lnTo>
                  <a:pt x="457311" y="253841"/>
                </a:lnTo>
                <a:lnTo>
                  <a:pt x="427355" y="270891"/>
                </a:lnTo>
                <a:lnTo>
                  <a:pt x="430911" y="282321"/>
                </a:lnTo>
                <a:lnTo>
                  <a:pt x="469407" y="264239"/>
                </a:lnTo>
                <a:lnTo>
                  <a:pt x="497713" y="232918"/>
                </a:lnTo>
                <a:lnTo>
                  <a:pt x="515143" y="191119"/>
                </a:lnTo>
                <a:lnTo>
                  <a:pt x="520954" y="141224"/>
                </a:lnTo>
                <a:lnTo>
                  <a:pt x="519501" y="115339"/>
                </a:lnTo>
                <a:lnTo>
                  <a:pt x="507880" y="69429"/>
                </a:lnTo>
                <a:lnTo>
                  <a:pt x="484757" y="32093"/>
                </a:lnTo>
                <a:lnTo>
                  <a:pt x="451367" y="7379"/>
                </a:lnTo>
                <a:lnTo>
                  <a:pt x="430911" y="0"/>
                </a:lnTo>
                <a:close/>
              </a:path>
              <a:path w="521335" h="282575">
                <a:moveTo>
                  <a:pt x="90043" y="0"/>
                </a:moveTo>
                <a:lnTo>
                  <a:pt x="51593" y="18081"/>
                </a:lnTo>
                <a:lnTo>
                  <a:pt x="23241" y="49403"/>
                </a:lnTo>
                <a:lnTo>
                  <a:pt x="5810" y="91408"/>
                </a:lnTo>
                <a:lnTo>
                  <a:pt x="0" y="141224"/>
                </a:lnTo>
                <a:lnTo>
                  <a:pt x="1452" y="167177"/>
                </a:lnTo>
                <a:lnTo>
                  <a:pt x="13073" y="213036"/>
                </a:lnTo>
                <a:lnTo>
                  <a:pt x="36071" y="250227"/>
                </a:lnTo>
                <a:lnTo>
                  <a:pt x="69496" y="274941"/>
                </a:lnTo>
                <a:lnTo>
                  <a:pt x="90043" y="282321"/>
                </a:lnTo>
                <a:lnTo>
                  <a:pt x="93599" y="270891"/>
                </a:lnTo>
                <a:lnTo>
                  <a:pt x="77475" y="263771"/>
                </a:lnTo>
                <a:lnTo>
                  <a:pt x="63579" y="253841"/>
                </a:lnTo>
                <a:lnTo>
                  <a:pt x="35083" y="207547"/>
                </a:lnTo>
                <a:lnTo>
                  <a:pt x="26701" y="164633"/>
                </a:lnTo>
                <a:lnTo>
                  <a:pt x="25654" y="139700"/>
                </a:lnTo>
                <a:lnTo>
                  <a:pt x="26701" y="115623"/>
                </a:lnTo>
                <a:lnTo>
                  <a:pt x="35083" y="73852"/>
                </a:lnTo>
                <a:lnTo>
                  <a:pt x="63722" y="28352"/>
                </a:lnTo>
                <a:lnTo>
                  <a:pt x="93980" y="11430"/>
                </a:lnTo>
                <a:lnTo>
                  <a:pt x="90043"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7" name="object 19">
            <a:extLst>
              <a:ext uri="{FF2B5EF4-FFF2-40B4-BE49-F238E27FC236}">
                <a16:creationId xmlns:a16="http://schemas.microsoft.com/office/drawing/2014/main" id="{8E4FD635-3FB8-41D1-A67D-05669685244C}"/>
              </a:ext>
            </a:extLst>
          </p:cNvPr>
          <p:cNvSpPr txBox="1"/>
          <p:nvPr/>
        </p:nvSpPr>
        <p:spPr>
          <a:xfrm>
            <a:off x="6096736" y="3578301"/>
            <a:ext cx="687070" cy="391795"/>
          </a:xfrm>
          <a:prstGeom prst="rect">
            <a:avLst/>
          </a:prstGeom>
        </p:spPr>
        <p:txBody>
          <a:bodyPr vert="horz" wrap="square" lIns="0" tIns="12700" rIns="0" bIns="0" rtlCol="0">
            <a:spAutoFit/>
          </a:bodyPr>
          <a:lstStyle/>
          <a:p>
            <a:pPr marL="38100">
              <a:spcBef>
                <a:spcPts val="100"/>
              </a:spcBef>
              <a:tabLst>
                <a:tab pos="342265" algn="l"/>
              </a:tabLst>
            </a:pPr>
            <a:r>
              <a:rPr sz="2400" dirty="0">
                <a:solidFill>
                  <a:prstClr val="black"/>
                </a:solidFill>
                <a:latin typeface="Cambria Math"/>
                <a:cs typeface="Cambria Math"/>
              </a:rPr>
              <a:t>𝑓	</a:t>
            </a:r>
            <a:r>
              <a:rPr sz="2400" spc="80" dirty="0">
                <a:solidFill>
                  <a:prstClr val="black"/>
                </a:solidFill>
                <a:latin typeface="Cambria Math"/>
                <a:cs typeface="Cambria Math"/>
              </a:rPr>
              <a:t>𝑥</a:t>
            </a:r>
            <a:r>
              <a:rPr sz="2625" spc="120" baseline="28571" dirty="0">
                <a:solidFill>
                  <a:prstClr val="black"/>
                </a:solidFill>
                <a:latin typeface="Cambria Math"/>
                <a:cs typeface="Cambria Math"/>
              </a:rPr>
              <a:t>2</a:t>
            </a:r>
            <a:endParaRPr sz="2625" baseline="28571">
              <a:solidFill>
                <a:prstClr val="black"/>
              </a:solidFill>
              <a:latin typeface="Cambria Math"/>
              <a:cs typeface="Cambria Math"/>
            </a:endParaRPr>
          </a:p>
        </p:txBody>
      </p:sp>
      <p:grpSp>
        <p:nvGrpSpPr>
          <p:cNvPr id="48" name="object 20">
            <a:extLst>
              <a:ext uri="{FF2B5EF4-FFF2-40B4-BE49-F238E27FC236}">
                <a16:creationId xmlns:a16="http://schemas.microsoft.com/office/drawing/2014/main" id="{4713E2FC-14AE-4463-B489-758F87CDE697}"/>
              </a:ext>
            </a:extLst>
          </p:cNvPr>
          <p:cNvGrpSpPr/>
          <p:nvPr/>
        </p:nvGrpSpPr>
        <p:grpSpPr>
          <a:xfrm>
            <a:off x="4417034" y="3361817"/>
            <a:ext cx="3365500" cy="1663064"/>
            <a:chOff x="3145282" y="3989578"/>
            <a:chExt cx="3365500" cy="1663064"/>
          </a:xfrm>
        </p:grpSpPr>
        <p:sp>
          <p:nvSpPr>
            <p:cNvPr id="49" name="object 21">
              <a:extLst>
                <a:ext uri="{FF2B5EF4-FFF2-40B4-BE49-F238E27FC236}">
                  <a16:creationId xmlns:a16="http://schemas.microsoft.com/office/drawing/2014/main" id="{CE4E7C69-C820-4D67-97E5-0040DCA64EBE}"/>
                </a:ext>
              </a:extLst>
            </p:cNvPr>
            <p:cNvSpPr/>
            <p:nvPr/>
          </p:nvSpPr>
          <p:spPr>
            <a:xfrm>
              <a:off x="3145282" y="4355338"/>
              <a:ext cx="216916" cy="216916"/>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50" name="object 22">
              <a:extLst>
                <a:ext uri="{FF2B5EF4-FFF2-40B4-BE49-F238E27FC236}">
                  <a16:creationId xmlns:a16="http://schemas.microsoft.com/office/drawing/2014/main" id="{294FE46F-EBF3-4060-9445-8734281F4154}"/>
                </a:ext>
              </a:extLst>
            </p:cNvPr>
            <p:cNvSpPr/>
            <p:nvPr/>
          </p:nvSpPr>
          <p:spPr>
            <a:xfrm>
              <a:off x="5757417" y="3989578"/>
              <a:ext cx="213868" cy="213868"/>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51" name="object 23">
              <a:extLst>
                <a:ext uri="{FF2B5EF4-FFF2-40B4-BE49-F238E27FC236}">
                  <a16:creationId xmlns:a16="http://schemas.microsoft.com/office/drawing/2014/main" id="{E5B52915-923A-493B-8274-15BE24C349FF}"/>
                </a:ext>
              </a:extLst>
            </p:cNvPr>
            <p:cNvSpPr/>
            <p:nvPr/>
          </p:nvSpPr>
          <p:spPr>
            <a:xfrm>
              <a:off x="5284977" y="3995674"/>
              <a:ext cx="213868" cy="213868"/>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52" name="object 24">
              <a:extLst>
                <a:ext uri="{FF2B5EF4-FFF2-40B4-BE49-F238E27FC236}">
                  <a16:creationId xmlns:a16="http://schemas.microsoft.com/office/drawing/2014/main" id="{2550EEC9-CB33-437B-9887-4354B141BF7E}"/>
                </a:ext>
              </a:extLst>
            </p:cNvPr>
            <p:cNvSpPr/>
            <p:nvPr/>
          </p:nvSpPr>
          <p:spPr>
            <a:xfrm>
              <a:off x="3693922" y="4355338"/>
              <a:ext cx="216915" cy="216916"/>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53" name="object 25">
              <a:extLst>
                <a:ext uri="{FF2B5EF4-FFF2-40B4-BE49-F238E27FC236}">
                  <a16:creationId xmlns:a16="http://schemas.microsoft.com/office/drawing/2014/main" id="{C448410B-5370-4299-9FBF-4202D3C82249}"/>
                </a:ext>
              </a:extLst>
            </p:cNvPr>
            <p:cNvSpPr/>
            <p:nvPr/>
          </p:nvSpPr>
          <p:spPr>
            <a:xfrm>
              <a:off x="4212082" y="4247769"/>
              <a:ext cx="2298700" cy="1405255"/>
            </a:xfrm>
            <a:custGeom>
              <a:avLst/>
              <a:gdLst/>
              <a:ahLst/>
              <a:cxnLst/>
              <a:rect l="l" t="t" r="r" b="b"/>
              <a:pathLst>
                <a:path w="2298700" h="1405254">
                  <a:moveTo>
                    <a:pt x="93980" y="1133983"/>
                  </a:moveTo>
                  <a:lnTo>
                    <a:pt x="90043" y="1122426"/>
                  </a:lnTo>
                  <a:lnTo>
                    <a:pt x="69557" y="1129868"/>
                  </a:lnTo>
                  <a:lnTo>
                    <a:pt x="51587" y="1140574"/>
                  </a:lnTo>
                  <a:lnTo>
                    <a:pt x="23241" y="1171956"/>
                  </a:lnTo>
                  <a:lnTo>
                    <a:pt x="5803" y="1213967"/>
                  </a:lnTo>
                  <a:lnTo>
                    <a:pt x="0" y="1263777"/>
                  </a:lnTo>
                  <a:lnTo>
                    <a:pt x="1447" y="1289659"/>
                  </a:lnTo>
                  <a:lnTo>
                    <a:pt x="13068" y="1335519"/>
                  </a:lnTo>
                  <a:lnTo>
                    <a:pt x="36068" y="1372768"/>
                  </a:lnTo>
                  <a:lnTo>
                    <a:pt x="69494" y="1397431"/>
                  </a:lnTo>
                  <a:lnTo>
                    <a:pt x="90043" y="1404810"/>
                  </a:lnTo>
                  <a:lnTo>
                    <a:pt x="93599" y="1393355"/>
                  </a:lnTo>
                  <a:lnTo>
                    <a:pt x="77470" y="1386230"/>
                  </a:lnTo>
                  <a:lnTo>
                    <a:pt x="63576" y="1376311"/>
                  </a:lnTo>
                  <a:lnTo>
                    <a:pt x="35102" y="1330083"/>
                  </a:lnTo>
                  <a:lnTo>
                    <a:pt x="26797" y="1287145"/>
                  </a:lnTo>
                  <a:lnTo>
                    <a:pt x="25781" y="1262253"/>
                  </a:lnTo>
                  <a:lnTo>
                    <a:pt x="26797" y="1238161"/>
                  </a:lnTo>
                  <a:lnTo>
                    <a:pt x="35102" y="1196352"/>
                  </a:lnTo>
                  <a:lnTo>
                    <a:pt x="63715" y="1150861"/>
                  </a:lnTo>
                  <a:lnTo>
                    <a:pt x="77736" y="1141069"/>
                  </a:lnTo>
                  <a:lnTo>
                    <a:pt x="93980" y="1133983"/>
                  </a:lnTo>
                  <a:close/>
                </a:path>
                <a:path w="2298700" h="1405254">
                  <a:moveTo>
                    <a:pt x="520954" y="1263777"/>
                  </a:moveTo>
                  <a:lnTo>
                    <a:pt x="515137" y="1213967"/>
                  </a:lnTo>
                  <a:lnTo>
                    <a:pt x="497713" y="1171956"/>
                  </a:lnTo>
                  <a:lnTo>
                    <a:pt x="469303" y="1140574"/>
                  </a:lnTo>
                  <a:lnTo>
                    <a:pt x="430911" y="1122426"/>
                  </a:lnTo>
                  <a:lnTo>
                    <a:pt x="426847" y="1133983"/>
                  </a:lnTo>
                  <a:lnTo>
                    <a:pt x="443217" y="1141069"/>
                  </a:lnTo>
                  <a:lnTo>
                    <a:pt x="457301" y="1150861"/>
                  </a:lnTo>
                  <a:lnTo>
                    <a:pt x="485838" y="1196352"/>
                  </a:lnTo>
                  <a:lnTo>
                    <a:pt x="494144" y="1238161"/>
                  </a:lnTo>
                  <a:lnTo>
                    <a:pt x="495173" y="1262253"/>
                  </a:lnTo>
                  <a:lnTo>
                    <a:pt x="494118" y="1287145"/>
                  </a:lnTo>
                  <a:lnTo>
                    <a:pt x="485736" y="1330083"/>
                  </a:lnTo>
                  <a:lnTo>
                    <a:pt x="457301" y="1376311"/>
                  </a:lnTo>
                  <a:lnTo>
                    <a:pt x="427355" y="1393355"/>
                  </a:lnTo>
                  <a:lnTo>
                    <a:pt x="430911" y="1404810"/>
                  </a:lnTo>
                  <a:lnTo>
                    <a:pt x="469404" y="1386751"/>
                  </a:lnTo>
                  <a:lnTo>
                    <a:pt x="497713" y="1355471"/>
                  </a:lnTo>
                  <a:lnTo>
                    <a:pt x="515137" y="1313586"/>
                  </a:lnTo>
                  <a:lnTo>
                    <a:pt x="519493" y="1289659"/>
                  </a:lnTo>
                  <a:lnTo>
                    <a:pt x="520954" y="1263777"/>
                  </a:lnTo>
                  <a:close/>
                </a:path>
                <a:path w="2298700" h="1405254">
                  <a:moveTo>
                    <a:pt x="1865630" y="11557"/>
                  </a:moveTo>
                  <a:lnTo>
                    <a:pt x="1861693" y="0"/>
                  </a:lnTo>
                  <a:lnTo>
                    <a:pt x="1841157" y="7442"/>
                  </a:lnTo>
                  <a:lnTo>
                    <a:pt x="1823186" y="18148"/>
                  </a:lnTo>
                  <a:lnTo>
                    <a:pt x="1794891" y="49530"/>
                  </a:lnTo>
                  <a:lnTo>
                    <a:pt x="1777453" y="91490"/>
                  </a:lnTo>
                  <a:lnTo>
                    <a:pt x="1771650" y="141351"/>
                  </a:lnTo>
                  <a:lnTo>
                    <a:pt x="1773072" y="167233"/>
                  </a:lnTo>
                  <a:lnTo>
                    <a:pt x="1784604" y="213093"/>
                  </a:lnTo>
                  <a:lnTo>
                    <a:pt x="1807667" y="250342"/>
                  </a:lnTo>
                  <a:lnTo>
                    <a:pt x="1841144" y="274967"/>
                  </a:lnTo>
                  <a:lnTo>
                    <a:pt x="1861693" y="282321"/>
                  </a:lnTo>
                  <a:lnTo>
                    <a:pt x="1865249" y="270891"/>
                  </a:lnTo>
                  <a:lnTo>
                    <a:pt x="1849120" y="263779"/>
                  </a:lnTo>
                  <a:lnTo>
                    <a:pt x="1835226" y="253860"/>
                  </a:lnTo>
                  <a:lnTo>
                    <a:pt x="1806727" y="207657"/>
                  </a:lnTo>
                  <a:lnTo>
                    <a:pt x="1798345" y="164719"/>
                  </a:lnTo>
                  <a:lnTo>
                    <a:pt x="1797304" y="139827"/>
                  </a:lnTo>
                  <a:lnTo>
                    <a:pt x="1798345" y="115735"/>
                  </a:lnTo>
                  <a:lnTo>
                    <a:pt x="1806727" y="73926"/>
                  </a:lnTo>
                  <a:lnTo>
                    <a:pt x="1835315" y="28435"/>
                  </a:lnTo>
                  <a:lnTo>
                    <a:pt x="1849335" y="18643"/>
                  </a:lnTo>
                  <a:lnTo>
                    <a:pt x="1865630" y="11557"/>
                  </a:lnTo>
                  <a:close/>
                </a:path>
                <a:path w="2298700" h="1405254">
                  <a:moveTo>
                    <a:pt x="2298687" y="141351"/>
                  </a:moveTo>
                  <a:lnTo>
                    <a:pt x="2292870" y="91490"/>
                  </a:lnTo>
                  <a:lnTo>
                    <a:pt x="2275332" y="49530"/>
                  </a:lnTo>
                  <a:lnTo>
                    <a:pt x="2247036" y="18148"/>
                  </a:lnTo>
                  <a:lnTo>
                    <a:pt x="2208657" y="0"/>
                  </a:lnTo>
                  <a:lnTo>
                    <a:pt x="2204593" y="11557"/>
                  </a:lnTo>
                  <a:lnTo>
                    <a:pt x="2220950" y="18643"/>
                  </a:lnTo>
                  <a:lnTo>
                    <a:pt x="2235009" y="28435"/>
                  </a:lnTo>
                  <a:lnTo>
                    <a:pt x="2263533" y="73926"/>
                  </a:lnTo>
                  <a:lnTo>
                    <a:pt x="2271865" y="115735"/>
                  </a:lnTo>
                  <a:lnTo>
                    <a:pt x="2272919" y="139827"/>
                  </a:lnTo>
                  <a:lnTo>
                    <a:pt x="2271865" y="164719"/>
                  </a:lnTo>
                  <a:lnTo>
                    <a:pt x="2263483" y="207657"/>
                  </a:lnTo>
                  <a:lnTo>
                    <a:pt x="2235009" y="253860"/>
                  </a:lnTo>
                  <a:lnTo>
                    <a:pt x="2205101" y="270891"/>
                  </a:lnTo>
                  <a:lnTo>
                    <a:pt x="2208657" y="282321"/>
                  </a:lnTo>
                  <a:lnTo>
                    <a:pt x="2247150" y="264312"/>
                  </a:lnTo>
                  <a:lnTo>
                    <a:pt x="2275459" y="233045"/>
                  </a:lnTo>
                  <a:lnTo>
                    <a:pt x="2292883" y="191160"/>
                  </a:lnTo>
                  <a:lnTo>
                    <a:pt x="2297239" y="167233"/>
                  </a:lnTo>
                  <a:lnTo>
                    <a:pt x="2298687" y="141351"/>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54" name="object 26">
            <a:extLst>
              <a:ext uri="{FF2B5EF4-FFF2-40B4-BE49-F238E27FC236}">
                <a16:creationId xmlns:a16="http://schemas.microsoft.com/office/drawing/2014/main" id="{CD3C5371-3F9A-4FE1-9BAA-A67954850F9B}"/>
              </a:ext>
            </a:extLst>
          </p:cNvPr>
          <p:cNvSpPr txBox="1"/>
          <p:nvPr/>
        </p:nvSpPr>
        <p:spPr>
          <a:xfrm>
            <a:off x="7000467" y="3531311"/>
            <a:ext cx="711200" cy="391795"/>
          </a:xfrm>
          <a:prstGeom prst="rect">
            <a:avLst/>
          </a:prstGeom>
        </p:spPr>
        <p:txBody>
          <a:bodyPr vert="horz" wrap="square" lIns="0" tIns="12700" rIns="0" bIns="0" rtlCol="0">
            <a:spAutoFit/>
          </a:bodyPr>
          <a:lstStyle/>
          <a:p>
            <a:pPr marL="38100">
              <a:spcBef>
                <a:spcPts val="100"/>
              </a:spcBef>
              <a:tabLst>
                <a:tab pos="357505" algn="l"/>
              </a:tabLst>
            </a:pPr>
            <a:r>
              <a:rPr sz="2400" dirty="0">
                <a:solidFill>
                  <a:prstClr val="black"/>
                </a:solidFill>
                <a:latin typeface="Cambria Math"/>
                <a:cs typeface="Cambria Math"/>
              </a:rPr>
              <a:t>𝑔	</a:t>
            </a:r>
            <a:r>
              <a:rPr sz="2400" spc="80" dirty="0">
                <a:solidFill>
                  <a:prstClr val="black"/>
                </a:solidFill>
                <a:latin typeface="Cambria Math"/>
                <a:cs typeface="Cambria Math"/>
              </a:rPr>
              <a:t>𝑦</a:t>
            </a:r>
            <a:r>
              <a:rPr sz="2625" spc="120" baseline="28571" dirty="0">
                <a:solidFill>
                  <a:prstClr val="black"/>
                </a:solidFill>
                <a:latin typeface="Cambria Math"/>
                <a:cs typeface="Cambria Math"/>
              </a:rPr>
              <a:t>2</a:t>
            </a:r>
            <a:endParaRPr sz="2625" baseline="28571">
              <a:solidFill>
                <a:prstClr val="black"/>
              </a:solidFill>
              <a:latin typeface="Cambria Math"/>
              <a:cs typeface="Cambria Math"/>
            </a:endParaRPr>
          </a:p>
        </p:txBody>
      </p:sp>
      <p:grpSp>
        <p:nvGrpSpPr>
          <p:cNvPr id="55" name="object 27">
            <a:extLst>
              <a:ext uri="{FF2B5EF4-FFF2-40B4-BE49-F238E27FC236}">
                <a16:creationId xmlns:a16="http://schemas.microsoft.com/office/drawing/2014/main" id="{17C54BCF-C226-4F05-A075-CA92DE192A24}"/>
              </a:ext>
            </a:extLst>
          </p:cNvPr>
          <p:cNvGrpSpPr/>
          <p:nvPr/>
        </p:nvGrpSpPr>
        <p:grpSpPr>
          <a:xfrm>
            <a:off x="3451834" y="2564130"/>
            <a:ext cx="4691380" cy="2497455"/>
            <a:chOff x="2180082" y="3191891"/>
            <a:chExt cx="4691380" cy="2497455"/>
          </a:xfrm>
        </p:grpSpPr>
        <p:sp>
          <p:nvSpPr>
            <p:cNvPr id="56" name="object 28">
              <a:extLst>
                <a:ext uri="{FF2B5EF4-FFF2-40B4-BE49-F238E27FC236}">
                  <a16:creationId xmlns:a16="http://schemas.microsoft.com/office/drawing/2014/main" id="{0ABE13AB-5CDB-4EBD-A9A8-B85B2EB237BB}"/>
                </a:ext>
              </a:extLst>
            </p:cNvPr>
            <p:cNvSpPr/>
            <p:nvPr/>
          </p:nvSpPr>
          <p:spPr>
            <a:xfrm>
              <a:off x="2180082" y="3191890"/>
              <a:ext cx="4480560" cy="1257935"/>
            </a:xfrm>
            <a:custGeom>
              <a:avLst/>
              <a:gdLst/>
              <a:ahLst/>
              <a:cxnLst/>
              <a:rect l="l" t="t" r="r" b="b"/>
              <a:pathLst>
                <a:path w="4480559" h="1257935">
                  <a:moveTo>
                    <a:pt x="981837" y="1257427"/>
                  </a:moveTo>
                  <a:lnTo>
                    <a:pt x="960996" y="1224407"/>
                  </a:lnTo>
                  <a:lnTo>
                    <a:pt x="913638" y="1149350"/>
                  </a:lnTo>
                  <a:lnTo>
                    <a:pt x="893914" y="1181900"/>
                  </a:lnTo>
                  <a:lnTo>
                    <a:pt x="19812" y="652145"/>
                  </a:lnTo>
                  <a:lnTo>
                    <a:pt x="0" y="684657"/>
                  </a:lnTo>
                  <a:lnTo>
                    <a:pt x="874153" y="1214501"/>
                  </a:lnTo>
                  <a:lnTo>
                    <a:pt x="854456" y="1247013"/>
                  </a:lnTo>
                  <a:lnTo>
                    <a:pt x="981837" y="1257427"/>
                  </a:lnTo>
                  <a:close/>
                </a:path>
                <a:path w="4480559" h="1257935">
                  <a:moveTo>
                    <a:pt x="3142996" y="839470"/>
                  </a:moveTo>
                  <a:lnTo>
                    <a:pt x="3122028" y="804926"/>
                  </a:lnTo>
                  <a:lnTo>
                    <a:pt x="3076702" y="730250"/>
                  </a:lnTo>
                  <a:lnTo>
                    <a:pt x="3056394" y="762546"/>
                  </a:lnTo>
                  <a:lnTo>
                    <a:pt x="2489517" y="406374"/>
                  </a:lnTo>
                  <a:lnTo>
                    <a:pt x="2783967" y="111887"/>
                  </a:lnTo>
                  <a:lnTo>
                    <a:pt x="2757043" y="84963"/>
                  </a:lnTo>
                  <a:lnTo>
                    <a:pt x="2456421" y="385584"/>
                  </a:lnTo>
                  <a:lnTo>
                    <a:pt x="1842770" y="0"/>
                  </a:lnTo>
                  <a:lnTo>
                    <a:pt x="1822450" y="32258"/>
                  </a:lnTo>
                  <a:lnTo>
                    <a:pt x="2428798" y="413219"/>
                  </a:lnTo>
                  <a:lnTo>
                    <a:pt x="1710944" y="1131074"/>
                  </a:lnTo>
                  <a:lnTo>
                    <a:pt x="1684020" y="1104138"/>
                  </a:lnTo>
                  <a:lnTo>
                    <a:pt x="1643634" y="1225423"/>
                  </a:lnTo>
                  <a:lnTo>
                    <a:pt x="1764919" y="1185037"/>
                  </a:lnTo>
                  <a:lnTo>
                    <a:pt x="1751457" y="1171575"/>
                  </a:lnTo>
                  <a:lnTo>
                    <a:pt x="1737918" y="1158049"/>
                  </a:lnTo>
                  <a:lnTo>
                    <a:pt x="2461882" y="434009"/>
                  </a:lnTo>
                  <a:lnTo>
                    <a:pt x="3036138" y="794778"/>
                  </a:lnTo>
                  <a:lnTo>
                    <a:pt x="3015869" y="827024"/>
                  </a:lnTo>
                  <a:lnTo>
                    <a:pt x="3142996" y="839470"/>
                  </a:lnTo>
                  <a:close/>
                </a:path>
                <a:path w="4480559" h="1257935">
                  <a:moveTo>
                    <a:pt x="4480433" y="136271"/>
                  </a:moveTo>
                  <a:lnTo>
                    <a:pt x="4453509" y="109347"/>
                  </a:lnTo>
                  <a:lnTo>
                    <a:pt x="3823195" y="740156"/>
                  </a:lnTo>
                  <a:lnTo>
                    <a:pt x="3796284" y="713232"/>
                  </a:lnTo>
                  <a:lnTo>
                    <a:pt x="3755898" y="834517"/>
                  </a:lnTo>
                  <a:lnTo>
                    <a:pt x="3877056" y="794004"/>
                  </a:lnTo>
                  <a:lnTo>
                    <a:pt x="3863594" y="780542"/>
                  </a:lnTo>
                  <a:lnTo>
                    <a:pt x="3850119" y="767080"/>
                  </a:lnTo>
                  <a:lnTo>
                    <a:pt x="4480433" y="136271"/>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7" name="object 29">
              <a:extLst>
                <a:ext uri="{FF2B5EF4-FFF2-40B4-BE49-F238E27FC236}">
                  <a16:creationId xmlns:a16="http://schemas.microsoft.com/office/drawing/2014/main" id="{23FB47AD-DFDE-4A39-A547-4F05EF9F50B7}"/>
                </a:ext>
              </a:extLst>
            </p:cNvPr>
            <p:cNvSpPr/>
            <p:nvPr/>
          </p:nvSpPr>
          <p:spPr>
            <a:xfrm>
              <a:off x="4330954" y="5062473"/>
              <a:ext cx="213868" cy="213867"/>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58" name="object 30">
              <a:extLst>
                <a:ext uri="{FF2B5EF4-FFF2-40B4-BE49-F238E27FC236}">
                  <a16:creationId xmlns:a16="http://schemas.microsoft.com/office/drawing/2014/main" id="{BC93006D-7EA4-42C0-9603-8D270FBD9DA4}"/>
                </a:ext>
              </a:extLst>
            </p:cNvPr>
            <p:cNvSpPr/>
            <p:nvPr/>
          </p:nvSpPr>
          <p:spPr>
            <a:xfrm>
              <a:off x="2711577" y="5150611"/>
              <a:ext cx="1600835" cy="539115"/>
            </a:xfrm>
            <a:custGeom>
              <a:avLst/>
              <a:gdLst/>
              <a:ahLst/>
              <a:cxnLst/>
              <a:rect l="l" t="t" r="r" b="b"/>
              <a:pathLst>
                <a:path w="1600835" h="539114">
                  <a:moveTo>
                    <a:pt x="1485578" y="36283"/>
                  </a:moveTo>
                  <a:lnTo>
                    <a:pt x="0" y="502170"/>
                  </a:lnTo>
                  <a:lnTo>
                    <a:pt x="11430" y="538518"/>
                  </a:lnTo>
                  <a:lnTo>
                    <a:pt x="1496993" y="72736"/>
                  </a:lnTo>
                  <a:lnTo>
                    <a:pt x="1485578" y="36283"/>
                  </a:lnTo>
                  <a:close/>
                </a:path>
                <a:path w="1600835" h="539114">
                  <a:moveTo>
                    <a:pt x="1589672" y="30606"/>
                  </a:moveTo>
                  <a:lnTo>
                    <a:pt x="1503680" y="30606"/>
                  </a:lnTo>
                  <a:lnTo>
                    <a:pt x="1515110" y="67056"/>
                  </a:lnTo>
                  <a:lnTo>
                    <a:pt x="1496993" y="72736"/>
                  </a:lnTo>
                  <a:lnTo>
                    <a:pt x="1508378" y="109093"/>
                  </a:lnTo>
                  <a:lnTo>
                    <a:pt x="1589672" y="30606"/>
                  </a:lnTo>
                  <a:close/>
                </a:path>
                <a:path w="1600835" h="539114">
                  <a:moveTo>
                    <a:pt x="1503680" y="30606"/>
                  </a:moveTo>
                  <a:lnTo>
                    <a:pt x="1485578" y="36283"/>
                  </a:lnTo>
                  <a:lnTo>
                    <a:pt x="1496993" y="72736"/>
                  </a:lnTo>
                  <a:lnTo>
                    <a:pt x="1515110" y="67056"/>
                  </a:lnTo>
                  <a:lnTo>
                    <a:pt x="1503680" y="30606"/>
                  </a:lnTo>
                  <a:close/>
                </a:path>
                <a:path w="1600835" h="539114">
                  <a:moveTo>
                    <a:pt x="1474215" y="0"/>
                  </a:moveTo>
                  <a:lnTo>
                    <a:pt x="1485578" y="36283"/>
                  </a:lnTo>
                  <a:lnTo>
                    <a:pt x="1503680" y="30606"/>
                  </a:lnTo>
                  <a:lnTo>
                    <a:pt x="1589672" y="30606"/>
                  </a:lnTo>
                  <a:lnTo>
                    <a:pt x="1600327" y="20319"/>
                  </a:lnTo>
                  <a:lnTo>
                    <a:pt x="147421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9" name="object 31">
              <a:extLst>
                <a:ext uri="{FF2B5EF4-FFF2-40B4-BE49-F238E27FC236}">
                  <a16:creationId xmlns:a16="http://schemas.microsoft.com/office/drawing/2014/main" id="{1ABC3972-C8C9-4571-98D4-23BCB42F1DC4}"/>
                </a:ext>
              </a:extLst>
            </p:cNvPr>
            <p:cNvSpPr/>
            <p:nvPr/>
          </p:nvSpPr>
          <p:spPr>
            <a:xfrm>
              <a:off x="4967986" y="5062473"/>
              <a:ext cx="213867" cy="213867"/>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60" name="object 32">
              <a:extLst>
                <a:ext uri="{FF2B5EF4-FFF2-40B4-BE49-F238E27FC236}">
                  <a16:creationId xmlns:a16="http://schemas.microsoft.com/office/drawing/2014/main" id="{8B59AE64-27FD-403E-9064-3D81EC49D82A}"/>
                </a:ext>
              </a:extLst>
            </p:cNvPr>
            <p:cNvSpPr/>
            <p:nvPr/>
          </p:nvSpPr>
          <p:spPr>
            <a:xfrm>
              <a:off x="5092446" y="5146801"/>
              <a:ext cx="1779270" cy="518159"/>
            </a:xfrm>
            <a:custGeom>
              <a:avLst/>
              <a:gdLst/>
              <a:ahLst/>
              <a:cxnLst/>
              <a:rect l="l" t="t" r="r" b="b"/>
              <a:pathLst>
                <a:path w="1779270" h="518160">
                  <a:moveTo>
                    <a:pt x="93980" y="231013"/>
                  </a:moveTo>
                  <a:lnTo>
                    <a:pt x="90043" y="219456"/>
                  </a:lnTo>
                  <a:lnTo>
                    <a:pt x="69507" y="226847"/>
                  </a:lnTo>
                  <a:lnTo>
                    <a:pt x="51536" y="237553"/>
                  </a:lnTo>
                  <a:lnTo>
                    <a:pt x="23241" y="268986"/>
                  </a:lnTo>
                  <a:lnTo>
                    <a:pt x="5803" y="310934"/>
                  </a:lnTo>
                  <a:lnTo>
                    <a:pt x="0" y="360680"/>
                  </a:lnTo>
                  <a:lnTo>
                    <a:pt x="1447" y="386638"/>
                  </a:lnTo>
                  <a:lnTo>
                    <a:pt x="13017" y="432549"/>
                  </a:lnTo>
                  <a:lnTo>
                    <a:pt x="36017" y="469785"/>
                  </a:lnTo>
                  <a:lnTo>
                    <a:pt x="69494" y="494449"/>
                  </a:lnTo>
                  <a:lnTo>
                    <a:pt x="90043" y="501827"/>
                  </a:lnTo>
                  <a:lnTo>
                    <a:pt x="93599" y="490359"/>
                  </a:lnTo>
                  <a:lnTo>
                    <a:pt x="77470" y="483247"/>
                  </a:lnTo>
                  <a:lnTo>
                    <a:pt x="63576" y="473329"/>
                  </a:lnTo>
                  <a:lnTo>
                    <a:pt x="35077" y="427113"/>
                  </a:lnTo>
                  <a:lnTo>
                    <a:pt x="26695" y="384175"/>
                  </a:lnTo>
                  <a:lnTo>
                    <a:pt x="25654" y="359283"/>
                  </a:lnTo>
                  <a:lnTo>
                    <a:pt x="26695" y="335191"/>
                  </a:lnTo>
                  <a:lnTo>
                    <a:pt x="35077" y="293382"/>
                  </a:lnTo>
                  <a:lnTo>
                    <a:pt x="63665" y="247891"/>
                  </a:lnTo>
                  <a:lnTo>
                    <a:pt x="77685" y="238099"/>
                  </a:lnTo>
                  <a:lnTo>
                    <a:pt x="93980" y="231013"/>
                  </a:lnTo>
                  <a:close/>
                </a:path>
                <a:path w="1779270" h="518160">
                  <a:moveTo>
                    <a:pt x="527050" y="360680"/>
                  </a:moveTo>
                  <a:lnTo>
                    <a:pt x="521220" y="310934"/>
                  </a:lnTo>
                  <a:lnTo>
                    <a:pt x="503682" y="268986"/>
                  </a:lnTo>
                  <a:lnTo>
                    <a:pt x="475386" y="237553"/>
                  </a:lnTo>
                  <a:lnTo>
                    <a:pt x="437007" y="219456"/>
                  </a:lnTo>
                  <a:lnTo>
                    <a:pt x="432943" y="231013"/>
                  </a:lnTo>
                  <a:lnTo>
                    <a:pt x="449300" y="238099"/>
                  </a:lnTo>
                  <a:lnTo>
                    <a:pt x="463359" y="247891"/>
                  </a:lnTo>
                  <a:lnTo>
                    <a:pt x="491883" y="293382"/>
                  </a:lnTo>
                  <a:lnTo>
                    <a:pt x="500214" y="335191"/>
                  </a:lnTo>
                  <a:lnTo>
                    <a:pt x="501269" y="359283"/>
                  </a:lnTo>
                  <a:lnTo>
                    <a:pt x="500214" y="384175"/>
                  </a:lnTo>
                  <a:lnTo>
                    <a:pt x="491832" y="427113"/>
                  </a:lnTo>
                  <a:lnTo>
                    <a:pt x="463359" y="473329"/>
                  </a:lnTo>
                  <a:lnTo>
                    <a:pt x="433451" y="490359"/>
                  </a:lnTo>
                  <a:lnTo>
                    <a:pt x="437007" y="501827"/>
                  </a:lnTo>
                  <a:lnTo>
                    <a:pt x="475500" y="483768"/>
                  </a:lnTo>
                  <a:lnTo>
                    <a:pt x="503809" y="452488"/>
                  </a:lnTo>
                  <a:lnTo>
                    <a:pt x="521233" y="410591"/>
                  </a:lnTo>
                  <a:lnTo>
                    <a:pt x="525589" y="386638"/>
                  </a:lnTo>
                  <a:lnTo>
                    <a:pt x="527050" y="360680"/>
                  </a:lnTo>
                  <a:close/>
                </a:path>
                <a:path w="1779270" h="518160">
                  <a:moveTo>
                    <a:pt x="1779016" y="480923"/>
                  </a:moveTo>
                  <a:lnTo>
                    <a:pt x="199745" y="36766"/>
                  </a:lnTo>
                  <a:lnTo>
                    <a:pt x="201193" y="31623"/>
                  </a:lnTo>
                  <a:lnTo>
                    <a:pt x="210058" y="0"/>
                  </a:lnTo>
                  <a:lnTo>
                    <a:pt x="84582" y="24130"/>
                  </a:lnTo>
                  <a:lnTo>
                    <a:pt x="179197" y="110109"/>
                  </a:lnTo>
                  <a:lnTo>
                    <a:pt x="189484" y="73393"/>
                  </a:lnTo>
                  <a:lnTo>
                    <a:pt x="1768729" y="517601"/>
                  </a:lnTo>
                  <a:lnTo>
                    <a:pt x="1779016" y="480923"/>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61" name="object 33">
              <a:extLst>
                <a:ext uri="{FF2B5EF4-FFF2-40B4-BE49-F238E27FC236}">
                  <a16:creationId xmlns:a16="http://schemas.microsoft.com/office/drawing/2014/main" id="{FB5C4026-7A15-4BB5-ADA3-5D379C138798}"/>
                </a:ext>
              </a:extLst>
            </p:cNvPr>
            <p:cNvSpPr/>
            <p:nvPr/>
          </p:nvSpPr>
          <p:spPr>
            <a:xfrm>
              <a:off x="3275076" y="4046981"/>
              <a:ext cx="2590165" cy="459105"/>
            </a:xfrm>
            <a:custGeom>
              <a:avLst/>
              <a:gdLst/>
              <a:ahLst/>
              <a:cxnLst/>
              <a:rect l="l" t="t" r="r" b="b"/>
              <a:pathLst>
                <a:path w="2590165" h="459104">
                  <a:moveTo>
                    <a:pt x="477774" y="401574"/>
                  </a:moveTo>
                  <a:lnTo>
                    <a:pt x="439674" y="382524"/>
                  </a:lnTo>
                  <a:lnTo>
                    <a:pt x="363474" y="344424"/>
                  </a:lnTo>
                  <a:lnTo>
                    <a:pt x="363474" y="382524"/>
                  </a:lnTo>
                  <a:lnTo>
                    <a:pt x="114300" y="382524"/>
                  </a:lnTo>
                  <a:lnTo>
                    <a:pt x="114300" y="344424"/>
                  </a:lnTo>
                  <a:lnTo>
                    <a:pt x="0" y="401574"/>
                  </a:lnTo>
                  <a:lnTo>
                    <a:pt x="114300" y="458724"/>
                  </a:lnTo>
                  <a:lnTo>
                    <a:pt x="114300" y="420624"/>
                  </a:lnTo>
                  <a:lnTo>
                    <a:pt x="363474" y="420624"/>
                  </a:lnTo>
                  <a:lnTo>
                    <a:pt x="363474" y="458724"/>
                  </a:lnTo>
                  <a:lnTo>
                    <a:pt x="439674" y="420624"/>
                  </a:lnTo>
                  <a:lnTo>
                    <a:pt x="477774" y="401574"/>
                  </a:lnTo>
                  <a:close/>
                </a:path>
                <a:path w="2590165" h="459104">
                  <a:moveTo>
                    <a:pt x="2590038" y="57150"/>
                  </a:moveTo>
                  <a:lnTo>
                    <a:pt x="2551938" y="38100"/>
                  </a:lnTo>
                  <a:lnTo>
                    <a:pt x="2475738" y="0"/>
                  </a:lnTo>
                  <a:lnTo>
                    <a:pt x="2475738" y="38100"/>
                  </a:lnTo>
                  <a:lnTo>
                    <a:pt x="2226564" y="38100"/>
                  </a:lnTo>
                  <a:lnTo>
                    <a:pt x="2226564" y="0"/>
                  </a:lnTo>
                  <a:lnTo>
                    <a:pt x="2112264" y="57150"/>
                  </a:lnTo>
                  <a:lnTo>
                    <a:pt x="2226564" y="114300"/>
                  </a:lnTo>
                  <a:lnTo>
                    <a:pt x="2226564" y="76200"/>
                  </a:lnTo>
                  <a:lnTo>
                    <a:pt x="2475738" y="76200"/>
                  </a:lnTo>
                  <a:lnTo>
                    <a:pt x="2475738" y="114300"/>
                  </a:lnTo>
                  <a:lnTo>
                    <a:pt x="2551938" y="76200"/>
                  </a:lnTo>
                  <a:lnTo>
                    <a:pt x="2590038" y="57150"/>
                  </a:lnTo>
                  <a:close/>
                </a:path>
              </a:pathLst>
            </a:custGeom>
            <a:solidFill>
              <a:srgbClr val="FF0000"/>
            </a:solidFill>
          </p:spPr>
          <p:txBody>
            <a:bodyPr wrap="square" lIns="0" tIns="0" rIns="0" bIns="0" rtlCol="0"/>
            <a:lstStyle/>
            <a:p>
              <a:endParaRPr>
                <a:solidFill>
                  <a:prstClr val="black"/>
                </a:solidFill>
                <a:latin typeface="Calibri"/>
              </a:endParaRPr>
            </a:p>
          </p:txBody>
        </p:sp>
        <p:sp>
          <p:nvSpPr>
            <p:cNvPr id="62" name="object 34">
              <a:extLst>
                <a:ext uri="{FF2B5EF4-FFF2-40B4-BE49-F238E27FC236}">
                  <a16:creationId xmlns:a16="http://schemas.microsoft.com/office/drawing/2014/main" id="{0DDC739C-6876-4642-81CE-D5D13C1E1D7C}"/>
                </a:ext>
              </a:extLst>
            </p:cNvPr>
            <p:cNvSpPr/>
            <p:nvPr/>
          </p:nvSpPr>
          <p:spPr>
            <a:xfrm>
              <a:off x="3709924" y="4663186"/>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5"/>
                  </a:lnTo>
                  <a:lnTo>
                    <a:pt x="485743" y="207601"/>
                  </a:lnTo>
                  <a:lnTo>
                    <a:pt x="457263" y="253857"/>
                  </a:lnTo>
                  <a:lnTo>
                    <a:pt x="427354" y="270890"/>
                  </a:lnTo>
                  <a:lnTo>
                    <a:pt x="430911" y="282320"/>
                  </a:lnTo>
                  <a:lnTo>
                    <a:pt x="469407" y="264255"/>
                  </a:lnTo>
                  <a:lnTo>
                    <a:pt x="497713" y="233044"/>
                  </a:lnTo>
                  <a:lnTo>
                    <a:pt x="515143" y="191134"/>
                  </a:lnTo>
                  <a:lnTo>
                    <a:pt x="520953" y="141224"/>
                  </a:lnTo>
                  <a:lnTo>
                    <a:pt x="519499" y="115341"/>
                  </a:lnTo>
                  <a:lnTo>
                    <a:pt x="507827" y="69482"/>
                  </a:lnTo>
                  <a:lnTo>
                    <a:pt x="484703" y="32146"/>
                  </a:lnTo>
                  <a:lnTo>
                    <a:pt x="451365" y="7381"/>
                  </a:lnTo>
                  <a:lnTo>
                    <a:pt x="430911" y="0"/>
                  </a:lnTo>
                  <a:close/>
                </a:path>
                <a:path w="521335" h="282575">
                  <a:moveTo>
                    <a:pt x="90042" y="0"/>
                  </a:moveTo>
                  <a:lnTo>
                    <a:pt x="51546" y="18097"/>
                  </a:lnTo>
                  <a:lnTo>
                    <a:pt x="23240" y="49530"/>
                  </a:lnTo>
                  <a:lnTo>
                    <a:pt x="5810" y="91424"/>
                  </a:lnTo>
                  <a:lnTo>
                    <a:pt x="0" y="141224"/>
                  </a:lnTo>
                  <a:lnTo>
                    <a:pt x="1432" y="167179"/>
                  </a:lnTo>
                  <a:lnTo>
                    <a:pt x="12965" y="213090"/>
                  </a:lnTo>
                  <a:lnTo>
                    <a:pt x="36018" y="250281"/>
                  </a:lnTo>
                  <a:lnTo>
                    <a:pt x="69494" y="274943"/>
                  </a:lnTo>
                  <a:lnTo>
                    <a:pt x="90042" y="282320"/>
                  </a:lnTo>
                  <a:lnTo>
                    <a:pt x="93599" y="270890"/>
                  </a:lnTo>
                  <a:lnTo>
                    <a:pt x="77475" y="263773"/>
                  </a:lnTo>
                  <a:lnTo>
                    <a:pt x="63579" y="253857"/>
                  </a:lnTo>
                  <a:lnTo>
                    <a:pt x="35083" y="207601"/>
                  </a:lnTo>
                  <a:lnTo>
                    <a:pt x="26701" y="164635"/>
                  </a:lnTo>
                  <a:lnTo>
                    <a:pt x="25653" y="139700"/>
                  </a:lnTo>
                  <a:lnTo>
                    <a:pt x="26701" y="115623"/>
                  </a:lnTo>
                  <a:lnTo>
                    <a:pt x="35083" y="73852"/>
                  </a:lnTo>
                  <a:lnTo>
                    <a:pt x="63674" y="28352"/>
                  </a:lnTo>
                  <a:lnTo>
                    <a:pt x="93979" y="11430"/>
                  </a:lnTo>
                  <a:lnTo>
                    <a:pt x="90042" y="0"/>
                  </a:lnTo>
                  <a:close/>
                </a:path>
              </a:pathLst>
            </a:custGeom>
            <a:solidFill>
              <a:srgbClr val="000000"/>
            </a:solidFill>
          </p:spPr>
          <p:txBody>
            <a:bodyPr wrap="square" lIns="0" tIns="0" rIns="0" bIns="0" rtlCol="0"/>
            <a:lstStyle/>
            <a:p>
              <a:endParaRPr>
                <a:solidFill>
                  <a:prstClr val="black"/>
                </a:solidFill>
                <a:latin typeface="Calibri"/>
              </a:endParaRPr>
            </a:p>
          </p:txBody>
        </p:sp>
      </p:grpSp>
      <p:sp>
        <p:nvSpPr>
          <p:cNvPr id="63" name="object 35">
            <a:extLst>
              <a:ext uri="{FF2B5EF4-FFF2-40B4-BE49-F238E27FC236}">
                <a16:creationId xmlns:a16="http://schemas.microsoft.com/office/drawing/2014/main" id="{D3D86B2F-2610-4838-9149-F8C060495283}"/>
              </a:ext>
            </a:extLst>
          </p:cNvPr>
          <p:cNvSpPr txBox="1"/>
          <p:nvPr/>
        </p:nvSpPr>
        <p:spPr>
          <a:xfrm>
            <a:off x="4703418" y="3947414"/>
            <a:ext cx="2275205" cy="1779905"/>
          </a:xfrm>
          <a:prstGeom prst="rect">
            <a:avLst/>
          </a:prstGeom>
        </p:spPr>
        <p:txBody>
          <a:bodyPr vert="horz" wrap="square" lIns="0" tIns="12700" rIns="0" bIns="0" rtlCol="0">
            <a:spAutoFit/>
          </a:bodyPr>
          <a:lstStyle/>
          <a:p>
            <a:pPr marL="63500">
              <a:spcBef>
                <a:spcPts val="100"/>
              </a:spcBef>
              <a:tabLst>
                <a:tab pos="380365" algn="l"/>
              </a:tabLst>
            </a:pPr>
            <a:r>
              <a:rPr sz="2400" dirty="0">
                <a:solidFill>
                  <a:prstClr val="black"/>
                </a:solidFill>
                <a:latin typeface="Cambria Math"/>
                <a:cs typeface="Cambria Math"/>
              </a:rPr>
              <a:t>𝑔	</a:t>
            </a:r>
            <a:r>
              <a:rPr sz="2400" spc="55" dirty="0">
                <a:solidFill>
                  <a:prstClr val="black"/>
                </a:solidFill>
                <a:latin typeface="Cambria Math"/>
                <a:cs typeface="Cambria Math"/>
              </a:rPr>
              <a:t>𝑦</a:t>
            </a:r>
            <a:r>
              <a:rPr sz="2625" spc="82" baseline="28571" dirty="0">
                <a:solidFill>
                  <a:prstClr val="black"/>
                </a:solidFill>
                <a:latin typeface="Cambria Math"/>
                <a:cs typeface="Cambria Math"/>
              </a:rPr>
              <a:t>1</a:t>
            </a:r>
            <a:endParaRPr sz="2625" baseline="28571">
              <a:solidFill>
                <a:prstClr val="black"/>
              </a:solidFill>
              <a:latin typeface="Cambria Math"/>
              <a:cs typeface="Cambria Math"/>
            </a:endParaRPr>
          </a:p>
          <a:p>
            <a:pPr>
              <a:spcBef>
                <a:spcPts val="50"/>
              </a:spcBef>
            </a:pPr>
            <a:endParaRPr sz="2250">
              <a:solidFill>
                <a:prstClr val="black"/>
              </a:solidFill>
              <a:latin typeface="Cambria Math"/>
              <a:cs typeface="Cambria Math"/>
            </a:endParaRPr>
          </a:p>
          <a:p>
            <a:pPr marL="562610">
              <a:tabLst>
                <a:tab pos="882650" algn="l"/>
                <a:tab pos="1458595" algn="l"/>
                <a:tab pos="1763395" algn="l"/>
              </a:tabLst>
            </a:pPr>
            <a:r>
              <a:rPr sz="2400" dirty="0">
                <a:solidFill>
                  <a:prstClr val="black"/>
                </a:solidFill>
                <a:latin typeface="Cambria Math"/>
                <a:cs typeface="Cambria Math"/>
              </a:rPr>
              <a:t>𝑔	</a:t>
            </a:r>
            <a:r>
              <a:rPr sz="2400" spc="75" dirty="0">
                <a:solidFill>
                  <a:prstClr val="black"/>
                </a:solidFill>
                <a:latin typeface="Cambria Math"/>
                <a:cs typeface="Cambria Math"/>
              </a:rPr>
              <a:t>𝑥</a:t>
            </a:r>
            <a:r>
              <a:rPr sz="2625" spc="112" baseline="28571" dirty="0">
                <a:solidFill>
                  <a:prstClr val="black"/>
                </a:solidFill>
                <a:latin typeface="Cambria Math"/>
                <a:cs typeface="Cambria Math"/>
              </a:rPr>
              <a:t>3	</a:t>
            </a:r>
            <a:r>
              <a:rPr sz="3600" baseline="1157" dirty="0">
                <a:solidFill>
                  <a:prstClr val="black"/>
                </a:solidFill>
                <a:latin typeface="Cambria Math"/>
                <a:cs typeface="Cambria Math"/>
              </a:rPr>
              <a:t>𝑓	</a:t>
            </a:r>
            <a:r>
              <a:rPr sz="3600" spc="120" baseline="1157" dirty="0">
                <a:solidFill>
                  <a:prstClr val="black"/>
                </a:solidFill>
                <a:latin typeface="Cambria Math"/>
                <a:cs typeface="Cambria Math"/>
              </a:rPr>
              <a:t>𝑦</a:t>
            </a:r>
            <a:r>
              <a:rPr sz="2625" spc="120" baseline="28571" dirty="0">
                <a:solidFill>
                  <a:prstClr val="black"/>
                </a:solidFill>
                <a:latin typeface="Cambria Math"/>
                <a:cs typeface="Cambria Math"/>
              </a:rPr>
              <a:t>3</a:t>
            </a:r>
            <a:endParaRPr sz="2625" baseline="28571">
              <a:solidFill>
                <a:prstClr val="black"/>
              </a:solidFill>
              <a:latin typeface="Cambria Math"/>
              <a:cs typeface="Cambria Math"/>
            </a:endParaRPr>
          </a:p>
          <a:p>
            <a:pPr marL="43180">
              <a:spcBef>
                <a:spcPts val="2480"/>
              </a:spcBef>
            </a:pPr>
            <a:r>
              <a:rPr sz="2400" dirty="0">
                <a:solidFill>
                  <a:prstClr val="black"/>
                </a:solidFill>
                <a:latin typeface="Calibri"/>
                <a:cs typeface="Calibri"/>
              </a:rPr>
              <a:t>Embedding</a:t>
            </a:r>
            <a:r>
              <a:rPr sz="2400" spc="-110" dirty="0">
                <a:solidFill>
                  <a:prstClr val="black"/>
                </a:solidFill>
                <a:latin typeface="Calibri"/>
                <a:cs typeface="Calibri"/>
              </a:rPr>
              <a:t> </a:t>
            </a:r>
            <a:r>
              <a:rPr sz="2400" dirty="0">
                <a:solidFill>
                  <a:prstClr val="black"/>
                </a:solidFill>
                <a:latin typeface="Calibri"/>
                <a:cs typeface="Calibri"/>
              </a:rPr>
              <a:t>Space</a:t>
            </a:r>
            <a:endParaRPr sz="2400">
              <a:solidFill>
                <a:prstClr val="black"/>
              </a:solidFill>
              <a:latin typeface="Calibri"/>
              <a:cs typeface="Calibri"/>
            </a:endParaRPr>
          </a:p>
        </p:txBody>
      </p:sp>
      <p:sp>
        <p:nvSpPr>
          <p:cNvPr id="64" name="object 36">
            <a:extLst>
              <a:ext uri="{FF2B5EF4-FFF2-40B4-BE49-F238E27FC236}">
                <a16:creationId xmlns:a16="http://schemas.microsoft.com/office/drawing/2014/main" id="{5EB5B0A2-84AE-46D7-87D4-D1D4F0EFB31F}"/>
              </a:ext>
            </a:extLst>
          </p:cNvPr>
          <p:cNvSpPr/>
          <p:nvPr/>
        </p:nvSpPr>
        <p:spPr>
          <a:xfrm>
            <a:off x="7582588" y="479180"/>
            <a:ext cx="347345" cy="282575"/>
          </a:xfrm>
          <a:custGeom>
            <a:avLst/>
            <a:gdLst/>
            <a:ahLst/>
            <a:cxnLst/>
            <a:rect l="l" t="t" r="r" b="b"/>
            <a:pathLst>
              <a:path w="347345" h="282575">
                <a:moveTo>
                  <a:pt x="257175" y="0"/>
                </a:moveTo>
                <a:lnTo>
                  <a:pt x="253238" y="11430"/>
                </a:lnTo>
                <a:lnTo>
                  <a:pt x="269545" y="18504"/>
                </a:lnTo>
                <a:lnTo>
                  <a:pt x="283591" y="28305"/>
                </a:lnTo>
                <a:lnTo>
                  <a:pt x="312134" y="73852"/>
                </a:lnTo>
                <a:lnTo>
                  <a:pt x="320516" y="115623"/>
                </a:lnTo>
                <a:lnTo>
                  <a:pt x="321564" y="139700"/>
                </a:lnTo>
                <a:lnTo>
                  <a:pt x="320516" y="164580"/>
                </a:lnTo>
                <a:lnTo>
                  <a:pt x="312134" y="207529"/>
                </a:lnTo>
                <a:lnTo>
                  <a:pt x="283638" y="253777"/>
                </a:lnTo>
                <a:lnTo>
                  <a:pt x="253619" y="270763"/>
                </a:lnTo>
                <a:lnTo>
                  <a:pt x="257175" y="282321"/>
                </a:lnTo>
                <a:lnTo>
                  <a:pt x="295735" y="264239"/>
                </a:lnTo>
                <a:lnTo>
                  <a:pt x="324104" y="232918"/>
                </a:lnTo>
                <a:lnTo>
                  <a:pt x="341423" y="191071"/>
                </a:lnTo>
                <a:lnTo>
                  <a:pt x="347218" y="141224"/>
                </a:lnTo>
                <a:lnTo>
                  <a:pt x="345765" y="115339"/>
                </a:lnTo>
                <a:lnTo>
                  <a:pt x="334144" y="69429"/>
                </a:lnTo>
                <a:lnTo>
                  <a:pt x="311092" y="32093"/>
                </a:lnTo>
                <a:lnTo>
                  <a:pt x="277703" y="7379"/>
                </a:lnTo>
                <a:lnTo>
                  <a:pt x="257175" y="0"/>
                </a:lnTo>
                <a:close/>
              </a:path>
              <a:path w="347345" h="282575">
                <a:moveTo>
                  <a:pt x="90043" y="0"/>
                </a:moveTo>
                <a:lnTo>
                  <a:pt x="51657" y="18081"/>
                </a:lnTo>
                <a:lnTo>
                  <a:pt x="23368" y="49403"/>
                </a:lnTo>
                <a:lnTo>
                  <a:pt x="5826" y="91408"/>
                </a:lnTo>
                <a:lnTo>
                  <a:pt x="0" y="141224"/>
                </a:lnTo>
                <a:lnTo>
                  <a:pt x="1452" y="167159"/>
                </a:lnTo>
                <a:lnTo>
                  <a:pt x="13073" y="212982"/>
                </a:lnTo>
                <a:lnTo>
                  <a:pt x="36125" y="250227"/>
                </a:lnTo>
                <a:lnTo>
                  <a:pt x="69514" y="274941"/>
                </a:lnTo>
                <a:lnTo>
                  <a:pt x="90043" y="282321"/>
                </a:lnTo>
                <a:lnTo>
                  <a:pt x="93599" y="270763"/>
                </a:lnTo>
                <a:lnTo>
                  <a:pt x="77549" y="263663"/>
                </a:lnTo>
                <a:lnTo>
                  <a:pt x="63690" y="253777"/>
                </a:lnTo>
                <a:lnTo>
                  <a:pt x="35210" y="207529"/>
                </a:lnTo>
                <a:lnTo>
                  <a:pt x="26828" y="164580"/>
                </a:lnTo>
                <a:lnTo>
                  <a:pt x="25781" y="139700"/>
                </a:lnTo>
                <a:lnTo>
                  <a:pt x="26828" y="115623"/>
                </a:lnTo>
                <a:lnTo>
                  <a:pt x="35210" y="73852"/>
                </a:lnTo>
                <a:lnTo>
                  <a:pt x="63801" y="28305"/>
                </a:lnTo>
                <a:lnTo>
                  <a:pt x="94107" y="11430"/>
                </a:lnTo>
                <a:lnTo>
                  <a:pt x="90043" y="0"/>
                </a:lnTo>
                <a:close/>
              </a:path>
            </a:pathLst>
          </a:custGeom>
          <a:solidFill>
            <a:srgbClr val="000000"/>
          </a:solidFill>
        </p:spPr>
        <p:txBody>
          <a:bodyPr wrap="square" lIns="0" tIns="0" rIns="0" bIns="0" rtlCol="0"/>
          <a:lstStyle/>
          <a:p>
            <a:endParaRPr/>
          </a:p>
        </p:txBody>
      </p:sp>
      <p:sp>
        <p:nvSpPr>
          <p:cNvPr id="65" name="object 37">
            <a:extLst>
              <a:ext uri="{FF2B5EF4-FFF2-40B4-BE49-F238E27FC236}">
                <a16:creationId xmlns:a16="http://schemas.microsoft.com/office/drawing/2014/main" id="{9D3F20AA-378B-40FE-9DF2-1798CEAD92F4}"/>
              </a:ext>
            </a:extLst>
          </p:cNvPr>
          <p:cNvSpPr/>
          <p:nvPr/>
        </p:nvSpPr>
        <p:spPr>
          <a:xfrm>
            <a:off x="8743876" y="479180"/>
            <a:ext cx="347345" cy="282575"/>
          </a:xfrm>
          <a:custGeom>
            <a:avLst/>
            <a:gdLst/>
            <a:ahLst/>
            <a:cxnLst/>
            <a:rect l="l" t="t" r="r" b="b"/>
            <a:pathLst>
              <a:path w="347345" h="282575">
                <a:moveTo>
                  <a:pt x="257175" y="0"/>
                </a:moveTo>
                <a:lnTo>
                  <a:pt x="253237" y="11430"/>
                </a:lnTo>
                <a:lnTo>
                  <a:pt x="269545" y="18504"/>
                </a:lnTo>
                <a:lnTo>
                  <a:pt x="283590" y="28305"/>
                </a:lnTo>
                <a:lnTo>
                  <a:pt x="312134" y="73852"/>
                </a:lnTo>
                <a:lnTo>
                  <a:pt x="320516" y="115623"/>
                </a:lnTo>
                <a:lnTo>
                  <a:pt x="321563" y="139700"/>
                </a:lnTo>
                <a:lnTo>
                  <a:pt x="320516" y="164580"/>
                </a:lnTo>
                <a:lnTo>
                  <a:pt x="312134" y="207529"/>
                </a:lnTo>
                <a:lnTo>
                  <a:pt x="283638" y="253777"/>
                </a:lnTo>
                <a:lnTo>
                  <a:pt x="253619" y="270763"/>
                </a:lnTo>
                <a:lnTo>
                  <a:pt x="257175" y="282321"/>
                </a:lnTo>
                <a:lnTo>
                  <a:pt x="295735" y="264239"/>
                </a:lnTo>
                <a:lnTo>
                  <a:pt x="324103" y="232918"/>
                </a:lnTo>
                <a:lnTo>
                  <a:pt x="341423" y="191071"/>
                </a:lnTo>
                <a:lnTo>
                  <a:pt x="347217" y="141224"/>
                </a:lnTo>
                <a:lnTo>
                  <a:pt x="345765" y="115339"/>
                </a:lnTo>
                <a:lnTo>
                  <a:pt x="334144" y="69429"/>
                </a:lnTo>
                <a:lnTo>
                  <a:pt x="311092" y="32093"/>
                </a:lnTo>
                <a:lnTo>
                  <a:pt x="277703" y="7379"/>
                </a:lnTo>
                <a:lnTo>
                  <a:pt x="257175" y="0"/>
                </a:lnTo>
                <a:close/>
              </a:path>
              <a:path w="347345" h="282575">
                <a:moveTo>
                  <a:pt x="90042" y="0"/>
                </a:moveTo>
                <a:lnTo>
                  <a:pt x="51657" y="18081"/>
                </a:lnTo>
                <a:lnTo>
                  <a:pt x="23367" y="49403"/>
                </a:lnTo>
                <a:lnTo>
                  <a:pt x="5826" y="91408"/>
                </a:lnTo>
                <a:lnTo>
                  <a:pt x="0" y="141224"/>
                </a:lnTo>
                <a:lnTo>
                  <a:pt x="1452" y="167159"/>
                </a:lnTo>
                <a:lnTo>
                  <a:pt x="13073" y="212982"/>
                </a:lnTo>
                <a:lnTo>
                  <a:pt x="36125" y="250227"/>
                </a:lnTo>
                <a:lnTo>
                  <a:pt x="69514" y="274941"/>
                </a:lnTo>
                <a:lnTo>
                  <a:pt x="90042" y="282321"/>
                </a:lnTo>
                <a:lnTo>
                  <a:pt x="93599" y="270763"/>
                </a:lnTo>
                <a:lnTo>
                  <a:pt x="77549" y="263663"/>
                </a:lnTo>
                <a:lnTo>
                  <a:pt x="63690" y="253777"/>
                </a:lnTo>
                <a:lnTo>
                  <a:pt x="35210" y="207529"/>
                </a:lnTo>
                <a:lnTo>
                  <a:pt x="26828" y="164580"/>
                </a:lnTo>
                <a:lnTo>
                  <a:pt x="25780" y="139700"/>
                </a:lnTo>
                <a:lnTo>
                  <a:pt x="26828" y="115623"/>
                </a:lnTo>
                <a:lnTo>
                  <a:pt x="35210" y="73852"/>
                </a:lnTo>
                <a:lnTo>
                  <a:pt x="63801" y="28305"/>
                </a:lnTo>
                <a:lnTo>
                  <a:pt x="94106" y="11430"/>
                </a:lnTo>
                <a:lnTo>
                  <a:pt x="90042" y="0"/>
                </a:lnTo>
                <a:close/>
              </a:path>
            </a:pathLst>
          </a:custGeom>
          <a:solidFill>
            <a:srgbClr val="000000"/>
          </a:solidFill>
        </p:spPr>
        <p:txBody>
          <a:bodyPr wrap="square" lIns="0" tIns="0" rIns="0" bIns="0" rtlCol="0"/>
          <a:lstStyle/>
          <a:p>
            <a:endParaRPr/>
          </a:p>
        </p:txBody>
      </p:sp>
      <p:sp>
        <p:nvSpPr>
          <p:cNvPr id="66" name="object 38">
            <a:extLst>
              <a:ext uri="{FF2B5EF4-FFF2-40B4-BE49-F238E27FC236}">
                <a16:creationId xmlns:a16="http://schemas.microsoft.com/office/drawing/2014/main" id="{1C106883-23A4-49E0-B6EE-86BBA39688F7}"/>
              </a:ext>
            </a:extLst>
          </p:cNvPr>
          <p:cNvSpPr/>
          <p:nvPr/>
        </p:nvSpPr>
        <p:spPr>
          <a:xfrm>
            <a:off x="8174154" y="1425456"/>
            <a:ext cx="539750" cy="282575"/>
          </a:xfrm>
          <a:custGeom>
            <a:avLst/>
            <a:gdLst/>
            <a:ahLst/>
            <a:cxnLst/>
            <a:rect l="l" t="t" r="r" b="b"/>
            <a:pathLst>
              <a:path w="539750" h="282575">
                <a:moveTo>
                  <a:pt x="449199" y="0"/>
                </a:moveTo>
                <a:lnTo>
                  <a:pt x="445261" y="11430"/>
                </a:lnTo>
                <a:lnTo>
                  <a:pt x="461569" y="18504"/>
                </a:lnTo>
                <a:lnTo>
                  <a:pt x="475614" y="28305"/>
                </a:lnTo>
                <a:lnTo>
                  <a:pt x="504138" y="73852"/>
                </a:lnTo>
                <a:lnTo>
                  <a:pt x="512433" y="115623"/>
                </a:lnTo>
                <a:lnTo>
                  <a:pt x="513460" y="139700"/>
                </a:lnTo>
                <a:lnTo>
                  <a:pt x="512415" y="164580"/>
                </a:lnTo>
                <a:lnTo>
                  <a:pt x="504084" y="207529"/>
                </a:lnTo>
                <a:lnTo>
                  <a:pt x="475614" y="253730"/>
                </a:lnTo>
                <a:lnTo>
                  <a:pt x="445643" y="270764"/>
                </a:lnTo>
                <a:lnTo>
                  <a:pt x="449199" y="282321"/>
                </a:lnTo>
                <a:lnTo>
                  <a:pt x="487695" y="264191"/>
                </a:lnTo>
                <a:lnTo>
                  <a:pt x="516000" y="232918"/>
                </a:lnTo>
                <a:lnTo>
                  <a:pt x="533431" y="191023"/>
                </a:lnTo>
                <a:lnTo>
                  <a:pt x="539242" y="141224"/>
                </a:lnTo>
                <a:lnTo>
                  <a:pt x="537789" y="115339"/>
                </a:lnTo>
                <a:lnTo>
                  <a:pt x="526168" y="69429"/>
                </a:lnTo>
                <a:lnTo>
                  <a:pt x="503045" y="32093"/>
                </a:lnTo>
                <a:lnTo>
                  <a:pt x="469655" y="7379"/>
                </a:lnTo>
                <a:lnTo>
                  <a:pt x="449199" y="0"/>
                </a:lnTo>
                <a:close/>
              </a:path>
              <a:path w="539750" h="282575">
                <a:moveTo>
                  <a:pt x="90042" y="0"/>
                </a:moveTo>
                <a:lnTo>
                  <a:pt x="51641" y="18081"/>
                </a:lnTo>
                <a:lnTo>
                  <a:pt x="23240" y="49403"/>
                </a:lnTo>
                <a:lnTo>
                  <a:pt x="5810" y="91408"/>
                </a:lnTo>
                <a:lnTo>
                  <a:pt x="0" y="141224"/>
                </a:lnTo>
                <a:lnTo>
                  <a:pt x="1452" y="167106"/>
                </a:lnTo>
                <a:lnTo>
                  <a:pt x="13073" y="212965"/>
                </a:lnTo>
                <a:lnTo>
                  <a:pt x="36125" y="250209"/>
                </a:lnTo>
                <a:lnTo>
                  <a:pt x="69514" y="274887"/>
                </a:lnTo>
                <a:lnTo>
                  <a:pt x="90042" y="282321"/>
                </a:lnTo>
                <a:lnTo>
                  <a:pt x="93599" y="270764"/>
                </a:lnTo>
                <a:lnTo>
                  <a:pt x="77529" y="263646"/>
                </a:lnTo>
                <a:lnTo>
                  <a:pt x="63626" y="253730"/>
                </a:lnTo>
                <a:lnTo>
                  <a:pt x="35157" y="207529"/>
                </a:lnTo>
                <a:lnTo>
                  <a:pt x="26826" y="164580"/>
                </a:lnTo>
                <a:lnTo>
                  <a:pt x="25780" y="139700"/>
                </a:lnTo>
                <a:lnTo>
                  <a:pt x="26826" y="115623"/>
                </a:lnTo>
                <a:lnTo>
                  <a:pt x="35157" y="73852"/>
                </a:lnTo>
                <a:lnTo>
                  <a:pt x="63738" y="28305"/>
                </a:lnTo>
                <a:lnTo>
                  <a:pt x="94106" y="11430"/>
                </a:lnTo>
                <a:lnTo>
                  <a:pt x="90042" y="0"/>
                </a:lnTo>
                <a:close/>
              </a:path>
            </a:pathLst>
          </a:custGeom>
          <a:solidFill>
            <a:srgbClr val="000000"/>
          </a:solidFill>
        </p:spPr>
        <p:txBody>
          <a:bodyPr wrap="square" lIns="0" tIns="0" rIns="0" bIns="0" rtlCol="0"/>
          <a:lstStyle/>
          <a:p>
            <a:endParaRPr/>
          </a:p>
        </p:txBody>
      </p:sp>
      <p:sp>
        <p:nvSpPr>
          <p:cNvPr id="67" name="object 39">
            <a:extLst>
              <a:ext uri="{FF2B5EF4-FFF2-40B4-BE49-F238E27FC236}">
                <a16:creationId xmlns:a16="http://schemas.microsoft.com/office/drawing/2014/main" id="{FB7A9721-5E27-4A34-A908-6F4C4D666167}"/>
              </a:ext>
            </a:extLst>
          </p:cNvPr>
          <p:cNvSpPr/>
          <p:nvPr/>
        </p:nvSpPr>
        <p:spPr>
          <a:xfrm>
            <a:off x="9564042" y="1425456"/>
            <a:ext cx="545465" cy="282575"/>
          </a:xfrm>
          <a:custGeom>
            <a:avLst/>
            <a:gdLst/>
            <a:ahLst/>
            <a:cxnLst/>
            <a:rect l="l" t="t" r="r" b="b"/>
            <a:pathLst>
              <a:path w="545465" h="282575">
                <a:moveTo>
                  <a:pt x="455295" y="0"/>
                </a:moveTo>
                <a:lnTo>
                  <a:pt x="451358" y="11430"/>
                </a:lnTo>
                <a:lnTo>
                  <a:pt x="467665" y="18504"/>
                </a:lnTo>
                <a:lnTo>
                  <a:pt x="481710" y="28305"/>
                </a:lnTo>
                <a:lnTo>
                  <a:pt x="510234" y="73852"/>
                </a:lnTo>
                <a:lnTo>
                  <a:pt x="518529" y="115623"/>
                </a:lnTo>
                <a:lnTo>
                  <a:pt x="519557" y="139700"/>
                </a:lnTo>
                <a:lnTo>
                  <a:pt x="518511" y="164580"/>
                </a:lnTo>
                <a:lnTo>
                  <a:pt x="510180" y="207529"/>
                </a:lnTo>
                <a:lnTo>
                  <a:pt x="481710" y="253730"/>
                </a:lnTo>
                <a:lnTo>
                  <a:pt x="451739" y="270764"/>
                </a:lnTo>
                <a:lnTo>
                  <a:pt x="455295" y="282321"/>
                </a:lnTo>
                <a:lnTo>
                  <a:pt x="493791" y="264191"/>
                </a:lnTo>
                <a:lnTo>
                  <a:pt x="522097" y="232918"/>
                </a:lnTo>
                <a:lnTo>
                  <a:pt x="539527" y="191023"/>
                </a:lnTo>
                <a:lnTo>
                  <a:pt x="545338" y="141224"/>
                </a:lnTo>
                <a:lnTo>
                  <a:pt x="543885" y="115339"/>
                </a:lnTo>
                <a:lnTo>
                  <a:pt x="532264" y="69429"/>
                </a:lnTo>
                <a:lnTo>
                  <a:pt x="509141" y="32093"/>
                </a:lnTo>
                <a:lnTo>
                  <a:pt x="475751" y="7379"/>
                </a:lnTo>
                <a:lnTo>
                  <a:pt x="455295" y="0"/>
                </a:lnTo>
                <a:close/>
              </a:path>
              <a:path w="545465" h="282575">
                <a:moveTo>
                  <a:pt x="90043" y="0"/>
                </a:moveTo>
                <a:lnTo>
                  <a:pt x="51641" y="18081"/>
                </a:lnTo>
                <a:lnTo>
                  <a:pt x="23241" y="49403"/>
                </a:lnTo>
                <a:lnTo>
                  <a:pt x="5810" y="91408"/>
                </a:lnTo>
                <a:lnTo>
                  <a:pt x="0" y="141224"/>
                </a:lnTo>
                <a:lnTo>
                  <a:pt x="1452" y="167106"/>
                </a:lnTo>
                <a:lnTo>
                  <a:pt x="13073" y="212965"/>
                </a:lnTo>
                <a:lnTo>
                  <a:pt x="36125" y="250209"/>
                </a:lnTo>
                <a:lnTo>
                  <a:pt x="69514" y="274887"/>
                </a:lnTo>
                <a:lnTo>
                  <a:pt x="90043" y="282321"/>
                </a:lnTo>
                <a:lnTo>
                  <a:pt x="93599" y="270764"/>
                </a:lnTo>
                <a:lnTo>
                  <a:pt x="77529" y="263646"/>
                </a:lnTo>
                <a:lnTo>
                  <a:pt x="63626" y="253730"/>
                </a:lnTo>
                <a:lnTo>
                  <a:pt x="35157" y="207529"/>
                </a:lnTo>
                <a:lnTo>
                  <a:pt x="26826" y="164580"/>
                </a:lnTo>
                <a:lnTo>
                  <a:pt x="25781" y="139700"/>
                </a:lnTo>
                <a:lnTo>
                  <a:pt x="26826" y="115623"/>
                </a:lnTo>
                <a:lnTo>
                  <a:pt x="35157" y="73852"/>
                </a:lnTo>
                <a:lnTo>
                  <a:pt x="63738" y="28305"/>
                </a:lnTo>
                <a:lnTo>
                  <a:pt x="94107" y="11430"/>
                </a:lnTo>
                <a:lnTo>
                  <a:pt x="90043" y="0"/>
                </a:lnTo>
                <a:close/>
              </a:path>
            </a:pathLst>
          </a:custGeom>
          <a:solidFill>
            <a:srgbClr val="000000"/>
          </a:solidFill>
        </p:spPr>
        <p:txBody>
          <a:bodyPr wrap="square" lIns="0" tIns="0" rIns="0" bIns="0" rtlCol="0"/>
          <a:lstStyle/>
          <a:p>
            <a:endParaRPr/>
          </a:p>
        </p:txBody>
      </p:sp>
      <p:sp>
        <p:nvSpPr>
          <p:cNvPr id="68" name="object 40">
            <a:extLst>
              <a:ext uri="{FF2B5EF4-FFF2-40B4-BE49-F238E27FC236}">
                <a16:creationId xmlns:a16="http://schemas.microsoft.com/office/drawing/2014/main" id="{7EA2CC2F-3BF5-492D-A185-18B1E4B068B8}"/>
              </a:ext>
            </a:extLst>
          </p:cNvPr>
          <p:cNvSpPr txBox="1"/>
          <p:nvPr/>
        </p:nvSpPr>
        <p:spPr>
          <a:xfrm>
            <a:off x="7342812" y="296934"/>
            <a:ext cx="3241040" cy="1796414"/>
          </a:xfrm>
          <a:prstGeom prst="rect">
            <a:avLst/>
          </a:prstGeom>
        </p:spPr>
        <p:txBody>
          <a:bodyPr vert="horz" wrap="square" lIns="0" tIns="12700" rIns="0" bIns="0" rtlCol="0">
            <a:spAutoFit/>
          </a:bodyPr>
          <a:lstStyle/>
          <a:p>
            <a:pPr marL="38100" marR="30480">
              <a:lnSpc>
                <a:spcPct val="125200"/>
              </a:lnSpc>
              <a:spcBef>
                <a:spcPts val="100"/>
              </a:spcBef>
              <a:tabLst>
                <a:tab pos="342265" algn="l"/>
                <a:tab pos="690245" algn="l"/>
                <a:tab pos="1851660" algn="l"/>
              </a:tabLst>
            </a:pPr>
            <a:r>
              <a:rPr sz="2400" dirty="0">
                <a:latin typeface="Cambria Math"/>
                <a:cs typeface="Cambria Math"/>
              </a:rPr>
              <a:t>𝑓	∗	</a:t>
            </a:r>
            <a:r>
              <a:rPr sz="2400" dirty="0">
                <a:latin typeface="Calibri"/>
                <a:cs typeface="Calibri"/>
              </a:rPr>
              <a:t>and</a:t>
            </a:r>
            <a:r>
              <a:rPr sz="2400" spc="-5" dirty="0">
                <a:latin typeface="Calibri"/>
                <a:cs typeface="Calibri"/>
              </a:rPr>
              <a:t> </a:t>
            </a:r>
            <a:r>
              <a:rPr sz="2400" dirty="0">
                <a:latin typeface="Cambria Math"/>
                <a:cs typeface="Cambria Math"/>
              </a:rPr>
              <a:t>g</a:t>
            </a:r>
            <a:r>
              <a:rPr sz="2400" spc="470" dirty="0">
                <a:latin typeface="Cambria Math"/>
                <a:cs typeface="Cambria Math"/>
              </a:rPr>
              <a:t> </a:t>
            </a:r>
            <a:r>
              <a:rPr sz="2400" dirty="0">
                <a:latin typeface="Cambria Math"/>
                <a:cs typeface="Cambria Math"/>
              </a:rPr>
              <a:t>∗	</a:t>
            </a:r>
            <a:r>
              <a:rPr sz="2400" spc="-15" dirty="0">
                <a:latin typeface="Calibri"/>
                <a:cs typeface="Calibri"/>
              </a:rPr>
              <a:t>can </a:t>
            </a:r>
            <a:r>
              <a:rPr sz="2400" dirty="0">
                <a:latin typeface="Calibri"/>
                <a:cs typeface="Calibri"/>
              </a:rPr>
              <a:t>be</a:t>
            </a:r>
            <a:r>
              <a:rPr sz="2400" spc="-75" dirty="0">
                <a:latin typeface="Calibri"/>
                <a:cs typeface="Calibri"/>
              </a:rPr>
              <a:t> </a:t>
            </a:r>
            <a:r>
              <a:rPr sz="2400" spc="-5" dirty="0">
                <a:latin typeface="Calibri"/>
                <a:cs typeface="Calibri"/>
              </a:rPr>
              <a:t>NN.  </a:t>
            </a:r>
            <a:r>
              <a:rPr sz="2400" spc="-25" dirty="0">
                <a:latin typeface="Calibri"/>
                <a:cs typeface="Calibri"/>
              </a:rPr>
              <a:t>Training</a:t>
            </a:r>
            <a:r>
              <a:rPr sz="2400" spc="-45" dirty="0">
                <a:latin typeface="Calibri"/>
                <a:cs typeface="Calibri"/>
              </a:rPr>
              <a:t> </a:t>
            </a:r>
            <a:r>
              <a:rPr sz="2400" spc="-15" dirty="0">
                <a:latin typeface="Calibri"/>
                <a:cs typeface="Calibri"/>
              </a:rPr>
              <a:t>target:</a:t>
            </a:r>
            <a:endParaRPr sz="2400">
              <a:latin typeface="Calibri"/>
              <a:cs typeface="Calibri"/>
            </a:endParaRPr>
          </a:p>
          <a:p>
            <a:pPr marL="629285" marR="102870">
              <a:lnSpc>
                <a:spcPct val="100000"/>
              </a:lnSpc>
              <a:spcBef>
                <a:spcPts val="965"/>
              </a:spcBef>
              <a:tabLst>
                <a:tab pos="934085" algn="l"/>
                <a:tab pos="1467485" algn="l"/>
                <a:tab pos="2324735" algn="l"/>
                <a:tab pos="2864485" algn="l"/>
              </a:tabLst>
            </a:pPr>
            <a:r>
              <a:rPr sz="2400" dirty="0">
                <a:latin typeface="Cambria Math"/>
                <a:cs typeface="Cambria Math"/>
              </a:rPr>
              <a:t>𝑓	</a:t>
            </a:r>
            <a:r>
              <a:rPr sz="2400" spc="110" dirty="0">
                <a:latin typeface="Cambria Math"/>
                <a:cs typeface="Cambria Math"/>
              </a:rPr>
              <a:t>𝑥</a:t>
            </a:r>
            <a:r>
              <a:rPr sz="2625" spc="345" baseline="28571" dirty="0">
                <a:latin typeface="Cambria Math"/>
                <a:cs typeface="Cambria Math"/>
              </a:rPr>
              <a:t>𝑛</a:t>
            </a:r>
            <a:r>
              <a:rPr sz="2625" baseline="28571" dirty="0">
                <a:latin typeface="Cambria Math"/>
                <a:cs typeface="Cambria Math"/>
              </a:rPr>
              <a:t>	</a:t>
            </a:r>
            <a:r>
              <a:rPr sz="2400" dirty="0">
                <a:latin typeface="Calibri"/>
                <a:cs typeface="Calibri"/>
              </a:rPr>
              <a:t>a</a:t>
            </a:r>
            <a:r>
              <a:rPr sz="2400" spc="10" dirty="0">
                <a:latin typeface="Calibri"/>
                <a:cs typeface="Calibri"/>
              </a:rPr>
              <a:t>n</a:t>
            </a:r>
            <a:r>
              <a:rPr sz="2400" dirty="0">
                <a:latin typeface="Calibri"/>
                <a:cs typeface="Calibri"/>
              </a:rPr>
              <a:t>d </a:t>
            </a:r>
            <a:r>
              <a:rPr sz="2400" dirty="0">
                <a:latin typeface="Cambria Math"/>
                <a:cs typeface="Cambria Math"/>
              </a:rPr>
              <a:t>𝑔	</a:t>
            </a:r>
            <a:r>
              <a:rPr sz="2400" spc="120" dirty="0">
                <a:latin typeface="Cambria Math"/>
                <a:cs typeface="Cambria Math"/>
              </a:rPr>
              <a:t>𝑦</a:t>
            </a:r>
            <a:r>
              <a:rPr sz="2625" spc="345" baseline="28571" dirty="0">
                <a:latin typeface="Cambria Math"/>
                <a:cs typeface="Cambria Math"/>
              </a:rPr>
              <a:t>𝑛</a:t>
            </a:r>
            <a:r>
              <a:rPr sz="2625" baseline="28571" dirty="0">
                <a:latin typeface="Cambria Math"/>
                <a:cs typeface="Cambria Math"/>
              </a:rPr>
              <a:t>	</a:t>
            </a:r>
            <a:r>
              <a:rPr sz="2400" dirty="0">
                <a:latin typeface="Calibri"/>
                <a:cs typeface="Calibri"/>
              </a:rPr>
              <a:t>as  </a:t>
            </a:r>
            <a:r>
              <a:rPr sz="2400" spc="-5" dirty="0">
                <a:latin typeface="Calibri"/>
                <a:cs typeface="Calibri"/>
              </a:rPr>
              <a:t>close </a:t>
            </a:r>
            <a:r>
              <a:rPr sz="2400" dirty="0">
                <a:latin typeface="Calibri"/>
                <a:cs typeface="Calibri"/>
              </a:rPr>
              <a:t>as</a:t>
            </a:r>
            <a:r>
              <a:rPr sz="2400" spc="-25" dirty="0">
                <a:latin typeface="Calibri"/>
                <a:cs typeface="Calibri"/>
              </a:rPr>
              <a:t> </a:t>
            </a:r>
            <a:r>
              <a:rPr sz="2400" dirty="0">
                <a:latin typeface="Calibri"/>
                <a:cs typeface="Calibri"/>
              </a:rPr>
              <a:t>possible</a:t>
            </a:r>
            <a:endParaRPr sz="2400">
              <a:latin typeface="Calibri"/>
              <a:cs typeface="Calibri"/>
            </a:endParaRPr>
          </a:p>
        </p:txBody>
      </p:sp>
      <p:sp>
        <p:nvSpPr>
          <p:cNvPr id="5" name="文本占位符 3">
            <a:extLst>
              <a:ext uri="{FF2B5EF4-FFF2-40B4-BE49-F238E27FC236}">
                <a16:creationId xmlns:a16="http://schemas.microsoft.com/office/drawing/2014/main" id="{7D5BD780-B7C4-D4B9-2678-CFEB70A60A96}"/>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3832915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DD0F2593-144C-4D7E-BDB2-C481853AC35B}"/>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r>
              <a:rPr lang="en-US" altLang="zh-CN" sz="3200" spc="-10" dirty="0">
                <a:latin typeface="+mn-ea"/>
              </a:rPr>
              <a:t>-</a:t>
            </a:r>
            <a:r>
              <a:rPr lang="zh-CN" altLang="en-US" sz="3200" spc="-10" dirty="0">
                <a:latin typeface="+mn-ea"/>
              </a:rPr>
              <a:t>属性嵌入</a:t>
            </a:r>
            <a:r>
              <a:rPr lang="en-US" altLang="zh-CN" sz="3200" spc="-10" dirty="0">
                <a:latin typeface="+mn-ea"/>
              </a:rPr>
              <a:t>+</a:t>
            </a:r>
            <a:r>
              <a:rPr lang="zh-CN" altLang="en-US" sz="3200" spc="-10" dirty="0">
                <a:latin typeface="+mn-ea"/>
              </a:rPr>
              <a:t>词汇嵌入</a:t>
            </a:r>
            <a:endParaRPr lang="zh-CN" altLang="en-US" sz="3600" spc="-10" dirty="0">
              <a:latin typeface="+mn-ea"/>
            </a:endParaRPr>
          </a:p>
        </p:txBody>
      </p:sp>
      <p:grpSp>
        <p:nvGrpSpPr>
          <p:cNvPr id="70" name="object 4">
            <a:extLst>
              <a:ext uri="{FF2B5EF4-FFF2-40B4-BE49-F238E27FC236}">
                <a16:creationId xmlns:a16="http://schemas.microsoft.com/office/drawing/2014/main" id="{245DFB34-E0BC-44DD-BBDF-CA3D52FAAAAB}"/>
              </a:ext>
            </a:extLst>
          </p:cNvPr>
          <p:cNvGrpSpPr/>
          <p:nvPr/>
        </p:nvGrpSpPr>
        <p:grpSpPr>
          <a:xfrm>
            <a:off x="2359580" y="1836516"/>
            <a:ext cx="7010400" cy="3858895"/>
            <a:chOff x="1091183" y="2462783"/>
            <a:chExt cx="7010400" cy="3858895"/>
          </a:xfrm>
        </p:grpSpPr>
        <p:sp>
          <p:nvSpPr>
            <p:cNvPr id="71" name="object 5">
              <a:extLst>
                <a:ext uri="{FF2B5EF4-FFF2-40B4-BE49-F238E27FC236}">
                  <a16:creationId xmlns:a16="http://schemas.microsoft.com/office/drawing/2014/main" id="{3B745952-87B6-4586-81BA-07C00180BB5B}"/>
                </a:ext>
              </a:extLst>
            </p:cNvPr>
            <p:cNvSpPr/>
            <p:nvPr/>
          </p:nvSpPr>
          <p:spPr>
            <a:xfrm>
              <a:off x="1764791" y="3340608"/>
              <a:ext cx="5666232" cy="2548128"/>
            </a:xfrm>
            <a:prstGeom prst="rect">
              <a:avLst/>
            </a:prstGeom>
            <a:blipFill>
              <a:blip r:embed="rId3" cstate="print"/>
              <a:stretch>
                <a:fillRect/>
              </a:stretch>
            </a:blipFill>
          </p:spPr>
          <p:txBody>
            <a:bodyPr wrap="square" lIns="0" tIns="0" rIns="0" bIns="0" rtlCol="0"/>
            <a:lstStyle/>
            <a:p>
              <a:endParaRPr/>
            </a:p>
          </p:txBody>
        </p:sp>
        <p:sp>
          <p:nvSpPr>
            <p:cNvPr id="72" name="object 6">
              <a:extLst>
                <a:ext uri="{FF2B5EF4-FFF2-40B4-BE49-F238E27FC236}">
                  <a16:creationId xmlns:a16="http://schemas.microsoft.com/office/drawing/2014/main" id="{612801DD-F3ED-422E-800B-8CBAD19B8484}"/>
                </a:ext>
              </a:extLst>
            </p:cNvPr>
            <p:cNvSpPr/>
            <p:nvPr/>
          </p:nvSpPr>
          <p:spPr>
            <a:xfrm>
              <a:off x="1764791" y="3340608"/>
              <a:ext cx="5666740" cy="2548255"/>
            </a:xfrm>
            <a:custGeom>
              <a:avLst/>
              <a:gdLst/>
              <a:ahLst/>
              <a:cxnLst/>
              <a:rect l="l" t="t" r="r" b="b"/>
              <a:pathLst>
                <a:path w="5666740" h="2548254">
                  <a:moveTo>
                    <a:pt x="0" y="1274064"/>
                  </a:moveTo>
                  <a:lnTo>
                    <a:pt x="2915" y="1215739"/>
                  </a:lnTo>
                  <a:lnTo>
                    <a:pt x="11578" y="1158089"/>
                  </a:lnTo>
                  <a:lnTo>
                    <a:pt x="25863" y="1101168"/>
                  </a:lnTo>
                  <a:lnTo>
                    <a:pt x="45646" y="1045033"/>
                  </a:lnTo>
                  <a:lnTo>
                    <a:pt x="70802" y="989740"/>
                  </a:lnTo>
                  <a:lnTo>
                    <a:pt x="101204" y="935346"/>
                  </a:lnTo>
                  <a:lnTo>
                    <a:pt x="136729" y="881906"/>
                  </a:lnTo>
                  <a:lnTo>
                    <a:pt x="177252" y="829477"/>
                  </a:lnTo>
                  <a:lnTo>
                    <a:pt x="222646" y="778115"/>
                  </a:lnTo>
                  <a:lnTo>
                    <a:pt x="272788" y="727876"/>
                  </a:lnTo>
                  <a:lnTo>
                    <a:pt x="327552" y="678816"/>
                  </a:lnTo>
                  <a:lnTo>
                    <a:pt x="386813" y="630992"/>
                  </a:lnTo>
                  <a:lnTo>
                    <a:pt x="418091" y="607561"/>
                  </a:lnTo>
                  <a:lnTo>
                    <a:pt x="450446" y="584460"/>
                  </a:lnTo>
                  <a:lnTo>
                    <a:pt x="483864" y="561695"/>
                  </a:lnTo>
                  <a:lnTo>
                    <a:pt x="518327" y="539275"/>
                  </a:lnTo>
                  <a:lnTo>
                    <a:pt x="553820" y="517206"/>
                  </a:lnTo>
                  <a:lnTo>
                    <a:pt x="590329" y="495495"/>
                  </a:lnTo>
                  <a:lnTo>
                    <a:pt x="627837" y="474149"/>
                  </a:lnTo>
                  <a:lnTo>
                    <a:pt x="666328" y="453175"/>
                  </a:lnTo>
                  <a:lnTo>
                    <a:pt x="705788" y="432580"/>
                  </a:lnTo>
                  <a:lnTo>
                    <a:pt x="746199" y="412372"/>
                  </a:lnTo>
                  <a:lnTo>
                    <a:pt x="787548" y="392557"/>
                  </a:lnTo>
                  <a:lnTo>
                    <a:pt x="829817" y="373141"/>
                  </a:lnTo>
                  <a:lnTo>
                    <a:pt x="872993" y="354133"/>
                  </a:lnTo>
                  <a:lnTo>
                    <a:pt x="917057" y="335540"/>
                  </a:lnTo>
                  <a:lnTo>
                    <a:pt x="961996" y="317367"/>
                  </a:lnTo>
                  <a:lnTo>
                    <a:pt x="1007794" y="299623"/>
                  </a:lnTo>
                  <a:lnTo>
                    <a:pt x="1054435" y="282315"/>
                  </a:lnTo>
                  <a:lnTo>
                    <a:pt x="1101903" y="265448"/>
                  </a:lnTo>
                  <a:lnTo>
                    <a:pt x="1150182" y="249031"/>
                  </a:lnTo>
                  <a:lnTo>
                    <a:pt x="1199258" y="233071"/>
                  </a:lnTo>
                  <a:lnTo>
                    <a:pt x="1249114" y="217574"/>
                  </a:lnTo>
                  <a:lnTo>
                    <a:pt x="1299735" y="202547"/>
                  </a:lnTo>
                  <a:lnTo>
                    <a:pt x="1351105" y="187998"/>
                  </a:lnTo>
                  <a:lnTo>
                    <a:pt x="1403208" y="173933"/>
                  </a:lnTo>
                  <a:lnTo>
                    <a:pt x="1456030" y="160360"/>
                  </a:lnTo>
                  <a:lnTo>
                    <a:pt x="1509554" y="147285"/>
                  </a:lnTo>
                  <a:lnTo>
                    <a:pt x="1563764" y="134716"/>
                  </a:lnTo>
                  <a:lnTo>
                    <a:pt x="1618645" y="122660"/>
                  </a:lnTo>
                  <a:lnTo>
                    <a:pt x="1674182" y="111123"/>
                  </a:lnTo>
                  <a:lnTo>
                    <a:pt x="1730359" y="100113"/>
                  </a:lnTo>
                  <a:lnTo>
                    <a:pt x="1787159" y="89637"/>
                  </a:lnTo>
                  <a:lnTo>
                    <a:pt x="1844568" y="79701"/>
                  </a:lnTo>
                  <a:lnTo>
                    <a:pt x="1902570" y="70313"/>
                  </a:lnTo>
                  <a:lnTo>
                    <a:pt x="1961150" y="61480"/>
                  </a:lnTo>
                  <a:lnTo>
                    <a:pt x="2020290" y="53209"/>
                  </a:lnTo>
                  <a:lnTo>
                    <a:pt x="2079977" y="45506"/>
                  </a:lnTo>
                  <a:lnTo>
                    <a:pt x="2140194" y="38379"/>
                  </a:lnTo>
                  <a:lnTo>
                    <a:pt x="2200926" y="31835"/>
                  </a:lnTo>
                  <a:lnTo>
                    <a:pt x="2262157" y="25881"/>
                  </a:lnTo>
                  <a:lnTo>
                    <a:pt x="2323872" y="20524"/>
                  </a:lnTo>
                  <a:lnTo>
                    <a:pt x="2386054" y="15771"/>
                  </a:lnTo>
                  <a:lnTo>
                    <a:pt x="2448688" y="11629"/>
                  </a:lnTo>
                  <a:lnTo>
                    <a:pt x="2511759" y="8105"/>
                  </a:lnTo>
                  <a:lnTo>
                    <a:pt x="2575251" y="5206"/>
                  </a:lnTo>
                  <a:lnTo>
                    <a:pt x="2639148" y="2938"/>
                  </a:lnTo>
                  <a:lnTo>
                    <a:pt x="2703435" y="1310"/>
                  </a:lnTo>
                  <a:lnTo>
                    <a:pt x="2768096" y="328"/>
                  </a:lnTo>
                  <a:lnTo>
                    <a:pt x="2833116" y="0"/>
                  </a:lnTo>
                  <a:lnTo>
                    <a:pt x="2898135" y="328"/>
                  </a:lnTo>
                  <a:lnTo>
                    <a:pt x="2962796" y="1310"/>
                  </a:lnTo>
                  <a:lnTo>
                    <a:pt x="3027083" y="2938"/>
                  </a:lnTo>
                  <a:lnTo>
                    <a:pt x="3090980" y="5206"/>
                  </a:lnTo>
                  <a:lnTo>
                    <a:pt x="3154472" y="8105"/>
                  </a:lnTo>
                  <a:lnTo>
                    <a:pt x="3217543" y="11629"/>
                  </a:lnTo>
                  <a:lnTo>
                    <a:pt x="3280177" y="15771"/>
                  </a:lnTo>
                  <a:lnTo>
                    <a:pt x="3342359" y="20524"/>
                  </a:lnTo>
                  <a:lnTo>
                    <a:pt x="3404074" y="25881"/>
                  </a:lnTo>
                  <a:lnTo>
                    <a:pt x="3465305" y="31835"/>
                  </a:lnTo>
                  <a:lnTo>
                    <a:pt x="3526037" y="38379"/>
                  </a:lnTo>
                  <a:lnTo>
                    <a:pt x="3586254" y="45506"/>
                  </a:lnTo>
                  <a:lnTo>
                    <a:pt x="3645941" y="53209"/>
                  </a:lnTo>
                  <a:lnTo>
                    <a:pt x="3705081" y="61480"/>
                  </a:lnTo>
                  <a:lnTo>
                    <a:pt x="3763661" y="70313"/>
                  </a:lnTo>
                  <a:lnTo>
                    <a:pt x="3821663" y="79701"/>
                  </a:lnTo>
                  <a:lnTo>
                    <a:pt x="3879072" y="89637"/>
                  </a:lnTo>
                  <a:lnTo>
                    <a:pt x="3935872" y="100113"/>
                  </a:lnTo>
                  <a:lnTo>
                    <a:pt x="3992049" y="111123"/>
                  </a:lnTo>
                  <a:lnTo>
                    <a:pt x="4047586" y="122660"/>
                  </a:lnTo>
                  <a:lnTo>
                    <a:pt x="4102467" y="134716"/>
                  </a:lnTo>
                  <a:lnTo>
                    <a:pt x="4156677" y="147285"/>
                  </a:lnTo>
                  <a:lnTo>
                    <a:pt x="4210201" y="160360"/>
                  </a:lnTo>
                  <a:lnTo>
                    <a:pt x="4263023" y="173933"/>
                  </a:lnTo>
                  <a:lnTo>
                    <a:pt x="4315126" y="187998"/>
                  </a:lnTo>
                  <a:lnTo>
                    <a:pt x="4366496" y="202547"/>
                  </a:lnTo>
                  <a:lnTo>
                    <a:pt x="4417117" y="217574"/>
                  </a:lnTo>
                  <a:lnTo>
                    <a:pt x="4466973" y="233071"/>
                  </a:lnTo>
                  <a:lnTo>
                    <a:pt x="4516049" y="249031"/>
                  </a:lnTo>
                  <a:lnTo>
                    <a:pt x="4564328" y="265448"/>
                  </a:lnTo>
                  <a:lnTo>
                    <a:pt x="4611796" y="282315"/>
                  </a:lnTo>
                  <a:lnTo>
                    <a:pt x="4658437" y="299623"/>
                  </a:lnTo>
                  <a:lnTo>
                    <a:pt x="4704235" y="317367"/>
                  </a:lnTo>
                  <a:lnTo>
                    <a:pt x="4749174" y="335540"/>
                  </a:lnTo>
                  <a:lnTo>
                    <a:pt x="4793238" y="354133"/>
                  </a:lnTo>
                  <a:lnTo>
                    <a:pt x="4836413" y="373141"/>
                  </a:lnTo>
                  <a:lnTo>
                    <a:pt x="4878683" y="392557"/>
                  </a:lnTo>
                  <a:lnTo>
                    <a:pt x="4920032" y="412372"/>
                  </a:lnTo>
                  <a:lnTo>
                    <a:pt x="4960443" y="432580"/>
                  </a:lnTo>
                  <a:lnTo>
                    <a:pt x="4999903" y="453175"/>
                  </a:lnTo>
                  <a:lnTo>
                    <a:pt x="5038394" y="474149"/>
                  </a:lnTo>
                  <a:lnTo>
                    <a:pt x="5075902" y="495495"/>
                  </a:lnTo>
                  <a:lnTo>
                    <a:pt x="5112411" y="517206"/>
                  </a:lnTo>
                  <a:lnTo>
                    <a:pt x="5147904" y="539275"/>
                  </a:lnTo>
                  <a:lnTo>
                    <a:pt x="5182367" y="561695"/>
                  </a:lnTo>
                  <a:lnTo>
                    <a:pt x="5215785" y="584460"/>
                  </a:lnTo>
                  <a:lnTo>
                    <a:pt x="5248140" y="607561"/>
                  </a:lnTo>
                  <a:lnTo>
                    <a:pt x="5279418" y="630992"/>
                  </a:lnTo>
                  <a:lnTo>
                    <a:pt x="5309603" y="654746"/>
                  </a:lnTo>
                  <a:lnTo>
                    <a:pt x="5366631" y="703195"/>
                  </a:lnTo>
                  <a:lnTo>
                    <a:pt x="5419099" y="752851"/>
                  </a:lnTo>
                  <a:lnTo>
                    <a:pt x="5466883" y="803659"/>
                  </a:lnTo>
                  <a:lnTo>
                    <a:pt x="5509857" y="855561"/>
                  </a:lnTo>
                  <a:lnTo>
                    <a:pt x="5547897" y="908503"/>
                  </a:lnTo>
                  <a:lnTo>
                    <a:pt x="5580876" y="962427"/>
                  </a:lnTo>
                  <a:lnTo>
                    <a:pt x="5608671" y="1017278"/>
                  </a:lnTo>
                  <a:lnTo>
                    <a:pt x="5631155" y="1072999"/>
                  </a:lnTo>
                  <a:lnTo>
                    <a:pt x="5648205" y="1129533"/>
                  </a:lnTo>
                  <a:lnTo>
                    <a:pt x="5659695" y="1186826"/>
                  </a:lnTo>
                  <a:lnTo>
                    <a:pt x="5665500" y="1244821"/>
                  </a:lnTo>
                  <a:lnTo>
                    <a:pt x="5666232" y="1274064"/>
                  </a:lnTo>
                  <a:lnTo>
                    <a:pt x="5665500" y="1303306"/>
                  </a:lnTo>
                  <a:lnTo>
                    <a:pt x="5659695" y="1361301"/>
                  </a:lnTo>
                  <a:lnTo>
                    <a:pt x="5648205" y="1418594"/>
                  </a:lnTo>
                  <a:lnTo>
                    <a:pt x="5631155" y="1475128"/>
                  </a:lnTo>
                  <a:lnTo>
                    <a:pt x="5608671" y="1530849"/>
                  </a:lnTo>
                  <a:lnTo>
                    <a:pt x="5580876" y="1585700"/>
                  </a:lnTo>
                  <a:lnTo>
                    <a:pt x="5547897" y="1639624"/>
                  </a:lnTo>
                  <a:lnTo>
                    <a:pt x="5509857" y="1692566"/>
                  </a:lnTo>
                  <a:lnTo>
                    <a:pt x="5466883" y="1744468"/>
                  </a:lnTo>
                  <a:lnTo>
                    <a:pt x="5419099" y="1795276"/>
                  </a:lnTo>
                  <a:lnTo>
                    <a:pt x="5366631" y="1844932"/>
                  </a:lnTo>
                  <a:lnTo>
                    <a:pt x="5309603" y="1893381"/>
                  </a:lnTo>
                  <a:lnTo>
                    <a:pt x="5279418" y="1917135"/>
                  </a:lnTo>
                  <a:lnTo>
                    <a:pt x="5248140" y="1940566"/>
                  </a:lnTo>
                  <a:lnTo>
                    <a:pt x="5215785" y="1963667"/>
                  </a:lnTo>
                  <a:lnTo>
                    <a:pt x="5182367" y="1986432"/>
                  </a:lnTo>
                  <a:lnTo>
                    <a:pt x="5147904" y="2008852"/>
                  </a:lnTo>
                  <a:lnTo>
                    <a:pt x="5112411" y="2030921"/>
                  </a:lnTo>
                  <a:lnTo>
                    <a:pt x="5075902" y="2052632"/>
                  </a:lnTo>
                  <a:lnTo>
                    <a:pt x="5038394" y="2073978"/>
                  </a:lnTo>
                  <a:lnTo>
                    <a:pt x="4999903" y="2094952"/>
                  </a:lnTo>
                  <a:lnTo>
                    <a:pt x="4960443" y="2115547"/>
                  </a:lnTo>
                  <a:lnTo>
                    <a:pt x="4920032" y="2135755"/>
                  </a:lnTo>
                  <a:lnTo>
                    <a:pt x="4878683" y="2155570"/>
                  </a:lnTo>
                  <a:lnTo>
                    <a:pt x="4836413" y="2174986"/>
                  </a:lnTo>
                  <a:lnTo>
                    <a:pt x="4793238" y="2193994"/>
                  </a:lnTo>
                  <a:lnTo>
                    <a:pt x="4749174" y="2212587"/>
                  </a:lnTo>
                  <a:lnTo>
                    <a:pt x="4704235" y="2230760"/>
                  </a:lnTo>
                  <a:lnTo>
                    <a:pt x="4658437" y="2248504"/>
                  </a:lnTo>
                  <a:lnTo>
                    <a:pt x="4611796" y="2265812"/>
                  </a:lnTo>
                  <a:lnTo>
                    <a:pt x="4564328" y="2282679"/>
                  </a:lnTo>
                  <a:lnTo>
                    <a:pt x="4516049" y="2299096"/>
                  </a:lnTo>
                  <a:lnTo>
                    <a:pt x="4466973" y="2315056"/>
                  </a:lnTo>
                  <a:lnTo>
                    <a:pt x="4417117" y="2330553"/>
                  </a:lnTo>
                  <a:lnTo>
                    <a:pt x="4366496" y="2345580"/>
                  </a:lnTo>
                  <a:lnTo>
                    <a:pt x="4315126" y="2360129"/>
                  </a:lnTo>
                  <a:lnTo>
                    <a:pt x="4263023" y="2374194"/>
                  </a:lnTo>
                  <a:lnTo>
                    <a:pt x="4210201" y="2387767"/>
                  </a:lnTo>
                  <a:lnTo>
                    <a:pt x="4156677" y="2400842"/>
                  </a:lnTo>
                  <a:lnTo>
                    <a:pt x="4102467" y="2413411"/>
                  </a:lnTo>
                  <a:lnTo>
                    <a:pt x="4047586" y="2425467"/>
                  </a:lnTo>
                  <a:lnTo>
                    <a:pt x="3992049" y="2437004"/>
                  </a:lnTo>
                  <a:lnTo>
                    <a:pt x="3935872" y="2448014"/>
                  </a:lnTo>
                  <a:lnTo>
                    <a:pt x="3879072" y="2458490"/>
                  </a:lnTo>
                  <a:lnTo>
                    <a:pt x="3821663" y="2468426"/>
                  </a:lnTo>
                  <a:lnTo>
                    <a:pt x="3763661" y="2477814"/>
                  </a:lnTo>
                  <a:lnTo>
                    <a:pt x="3705081" y="2486647"/>
                  </a:lnTo>
                  <a:lnTo>
                    <a:pt x="3645941" y="2494918"/>
                  </a:lnTo>
                  <a:lnTo>
                    <a:pt x="3586254" y="2502621"/>
                  </a:lnTo>
                  <a:lnTo>
                    <a:pt x="3526037" y="2509748"/>
                  </a:lnTo>
                  <a:lnTo>
                    <a:pt x="3465305" y="2516292"/>
                  </a:lnTo>
                  <a:lnTo>
                    <a:pt x="3404074" y="2522246"/>
                  </a:lnTo>
                  <a:lnTo>
                    <a:pt x="3342359" y="2527603"/>
                  </a:lnTo>
                  <a:lnTo>
                    <a:pt x="3280177" y="2532356"/>
                  </a:lnTo>
                  <a:lnTo>
                    <a:pt x="3217543" y="2536498"/>
                  </a:lnTo>
                  <a:lnTo>
                    <a:pt x="3154472" y="2540022"/>
                  </a:lnTo>
                  <a:lnTo>
                    <a:pt x="3090980" y="2542921"/>
                  </a:lnTo>
                  <a:lnTo>
                    <a:pt x="3027083" y="2545189"/>
                  </a:lnTo>
                  <a:lnTo>
                    <a:pt x="2962796" y="2546817"/>
                  </a:lnTo>
                  <a:lnTo>
                    <a:pt x="2898135" y="2547799"/>
                  </a:lnTo>
                  <a:lnTo>
                    <a:pt x="2833116" y="2548128"/>
                  </a:lnTo>
                  <a:lnTo>
                    <a:pt x="2768096" y="2547799"/>
                  </a:lnTo>
                  <a:lnTo>
                    <a:pt x="2703435" y="2546817"/>
                  </a:lnTo>
                  <a:lnTo>
                    <a:pt x="2639148" y="2545189"/>
                  </a:lnTo>
                  <a:lnTo>
                    <a:pt x="2575251" y="2542921"/>
                  </a:lnTo>
                  <a:lnTo>
                    <a:pt x="2511759" y="2540022"/>
                  </a:lnTo>
                  <a:lnTo>
                    <a:pt x="2448688" y="2536498"/>
                  </a:lnTo>
                  <a:lnTo>
                    <a:pt x="2386054" y="2532356"/>
                  </a:lnTo>
                  <a:lnTo>
                    <a:pt x="2323872" y="2527603"/>
                  </a:lnTo>
                  <a:lnTo>
                    <a:pt x="2262157" y="2522246"/>
                  </a:lnTo>
                  <a:lnTo>
                    <a:pt x="2200926" y="2516292"/>
                  </a:lnTo>
                  <a:lnTo>
                    <a:pt x="2140194" y="2509748"/>
                  </a:lnTo>
                  <a:lnTo>
                    <a:pt x="2079977" y="2502621"/>
                  </a:lnTo>
                  <a:lnTo>
                    <a:pt x="2020290" y="2494918"/>
                  </a:lnTo>
                  <a:lnTo>
                    <a:pt x="1961150" y="2486647"/>
                  </a:lnTo>
                  <a:lnTo>
                    <a:pt x="1902570" y="2477814"/>
                  </a:lnTo>
                  <a:lnTo>
                    <a:pt x="1844568" y="2468426"/>
                  </a:lnTo>
                  <a:lnTo>
                    <a:pt x="1787159" y="2458490"/>
                  </a:lnTo>
                  <a:lnTo>
                    <a:pt x="1730359" y="2448014"/>
                  </a:lnTo>
                  <a:lnTo>
                    <a:pt x="1674182" y="2437004"/>
                  </a:lnTo>
                  <a:lnTo>
                    <a:pt x="1618645" y="2425467"/>
                  </a:lnTo>
                  <a:lnTo>
                    <a:pt x="1563764" y="2413411"/>
                  </a:lnTo>
                  <a:lnTo>
                    <a:pt x="1509554" y="2400842"/>
                  </a:lnTo>
                  <a:lnTo>
                    <a:pt x="1456030" y="2387767"/>
                  </a:lnTo>
                  <a:lnTo>
                    <a:pt x="1403208" y="2374194"/>
                  </a:lnTo>
                  <a:lnTo>
                    <a:pt x="1351105" y="2360129"/>
                  </a:lnTo>
                  <a:lnTo>
                    <a:pt x="1299735" y="2345580"/>
                  </a:lnTo>
                  <a:lnTo>
                    <a:pt x="1249114" y="2330553"/>
                  </a:lnTo>
                  <a:lnTo>
                    <a:pt x="1199258" y="2315056"/>
                  </a:lnTo>
                  <a:lnTo>
                    <a:pt x="1150182" y="2299096"/>
                  </a:lnTo>
                  <a:lnTo>
                    <a:pt x="1101903" y="2282679"/>
                  </a:lnTo>
                  <a:lnTo>
                    <a:pt x="1054435" y="2265812"/>
                  </a:lnTo>
                  <a:lnTo>
                    <a:pt x="1007794" y="2248504"/>
                  </a:lnTo>
                  <a:lnTo>
                    <a:pt x="961996" y="2230760"/>
                  </a:lnTo>
                  <a:lnTo>
                    <a:pt x="917057" y="2212587"/>
                  </a:lnTo>
                  <a:lnTo>
                    <a:pt x="872993" y="2193994"/>
                  </a:lnTo>
                  <a:lnTo>
                    <a:pt x="829818" y="2174986"/>
                  </a:lnTo>
                  <a:lnTo>
                    <a:pt x="787548" y="2155570"/>
                  </a:lnTo>
                  <a:lnTo>
                    <a:pt x="746199" y="2135755"/>
                  </a:lnTo>
                  <a:lnTo>
                    <a:pt x="705788" y="2115547"/>
                  </a:lnTo>
                  <a:lnTo>
                    <a:pt x="666328" y="2094952"/>
                  </a:lnTo>
                  <a:lnTo>
                    <a:pt x="627837" y="2073978"/>
                  </a:lnTo>
                  <a:lnTo>
                    <a:pt x="590329" y="2052632"/>
                  </a:lnTo>
                  <a:lnTo>
                    <a:pt x="553820" y="2030921"/>
                  </a:lnTo>
                  <a:lnTo>
                    <a:pt x="518327" y="2008852"/>
                  </a:lnTo>
                  <a:lnTo>
                    <a:pt x="483864" y="1986432"/>
                  </a:lnTo>
                  <a:lnTo>
                    <a:pt x="450446" y="1963667"/>
                  </a:lnTo>
                  <a:lnTo>
                    <a:pt x="418091" y="1940566"/>
                  </a:lnTo>
                  <a:lnTo>
                    <a:pt x="386813" y="1917135"/>
                  </a:lnTo>
                  <a:lnTo>
                    <a:pt x="356628" y="1893381"/>
                  </a:lnTo>
                  <a:lnTo>
                    <a:pt x="299600" y="1844932"/>
                  </a:lnTo>
                  <a:lnTo>
                    <a:pt x="247132" y="1795276"/>
                  </a:lnTo>
                  <a:lnTo>
                    <a:pt x="199348" y="1744468"/>
                  </a:lnTo>
                  <a:lnTo>
                    <a:pt x="156374" y="1692566"/>
                  </a:lnTo>
                  <a:lnTo>
                    <a:pt x="118334" y="1639624"/>
                  </a:lnTo>
                  <a:lnTo>
                    <a:pt x="85355" y="1585700"/>
                  </a:lnTo>
                  <a:lnTo>
                    <a:pt x="57560" y="1530849"/>
                  </a:lnTo>
                  <a:lnTo>
                    <a:pt x="35076" y="1475128"/>
                  </a:lnTo>
                  <a:lnTo>
                    <a:pt x="18026" y="1418594"/>
                  </a:lnTo>
                  <a:lnTo>
                    <a:pt x="6536" y="1361301"/>
                  </a:lnTo>
                  <a:lnTo>
                    <a:pt x="731" y="1303306"/>
                  </a:lnTo>
                  <a:lnTo>
                    <a:pt x="0" y="1274064"/>
                  </a:lnTo>
                  <a:close/>
                </a:path>
              </a:pathLst>
            </a:custGeom>
            <a:ln w="6350">
              <a:solidFill>
                <a:srgbClr val="5B9BD4"/>
              </a:solidFill>
            </a:ln>
          </p:spPr>
          <p:txBody>
            <a:bodyPr wrap="square" lIns="0" tIns="0" rIns="0" bIns="0" rtlCol="0"/>
            <a:lstStyle/>
            <a:p>
              <a:endParaRPr/>
            </a:p>
          </p:txBody>
        </p:sp>
        <p:sp>
          <p:nvSpPr>
            <p:cNvPr id="73" name="object 7">
              <a:extLst>
                <a:ext uri="{FF2B5EF4-FFF2-40B4-BE49-F238E27FC236}">
                  <a16:creationId xmlns:a16="http://schemas.microsoft.com/office/drawing/2014/main" id="{B237E06C-854A-4949-8029-B8C0D7619FAA}"/>
                </a:ext>
              </a:extLst>
            </p:cNvPr>
            <p:cNvSpPr/>
            <p:nvPr/>
          </p:nvSpPr>
          <p:spPr>
            <a:xfrm>
              <a:off x="2898648" y="2462783"/>
              <a:ext cx="1319784" cy="877824"/>
            </a:xfrm>
            <a:prstGeom prst="rect">
              <a:avLst/>
            </a:prstGeom>
            <a:blipFill>
              <a:blip r:embed="rId4" cstate="print"/>
              <a:stretch>
                <a:fillRect/>
              </a:stretch>
            </a:blipFill>
          </p:spPr>
          <p:txBody>
            <a:bodyPr wrap="square" lIns="0" tIns="0" rIns="0" bIns="0" rtlCol="0"/>
            <a:lstStyle/>
            <a:p>
              <a:endParaRPr/>
            </a:p>
          </p:txBody>
        </p:sp>
        <p:sp>
          <p:nvSpPr>
            <p:cNvPr id="74" name="object 8">
              <a:extLst>
                <a:ext uri="{FF2B5EF4-FFF2-40B4-BE49-F238E27FC236}">
                  <a16:creationId xmlns:a16="http://schemas.microsoft.com/office/drawing/2014/main" id="{E79FDDB0-4213-481F-BADF-DD3382AE7D7F}"/>
                </a:ext>
              </a:extLst>
            </p:cNvPr>
            <p:cNvSpPr/>
            <p:nvPr/>
          </p:nvSpPr>
          <p:spPr>
            <a:xfrm>
              <a:off x="1091183" y="3206495"/>
              <a:ext cx="1234440" cy="877823"/>
            </a:xfrm>
            <a:prstGeom prst="rect">
              <a:avLst/>
            </a:prstGeom>
            <a:blipFill>
              <a:blip r:embed="rId5" cstate="print"/>
              <a:stretch>
                <a:fillRect/>
              </a:stretch>
            </a:blipFill>
          </p:spPr>
          <p:txBody>
            <a:bodyPr wrap="square" lIns="0" tIns="0" rIns="0" bIns="0" rtlCol="0"/>
            <a:lstStyle/>
            <a:p>
              <a:endParaRPr/>
            </a:p>
          </p:txBody>
        </p:sp>
        <p:sp>
          <p:nvSpPr>
            <p:cNvPr id="75" name="object 9">
              <a:extLst>
                <a:ext uri="{FF2B5EF4-FFF2-40B4-BE49-F238E27FC236}">
                  <a16:creationId xmlns:a16="http://schemas.microsoft.com/office/drawing/2014/main" id="{FEDA8DD5-7B16-48C0-8279-A46708AC6910}"/>
                </a:ext>
              </a:extLst>
            </p:cNvPr>
            <p:cNvSpPr/>
            <p:nvPr/>
          </p:nvSpPr>
          <p:spPr>
            <a:xfrm>
              <a:off x="6815327" y="5032248"/>
              <a:ext cx="1286255" cy="1289303"/>
            </a:xfrm>
            <a:prstGeom prst="rect">
              <a:avLst/>
            </a:prstGeom>
            <a:blipFill>
              <a:blip r:embed="rId6" cstate="print"/>
              <a:stretch>
                <a:fillRect/>
              </a:stretch>
            </a:blipFill>
          </p:spPr>
          <p:txBody>
            <a:bodyPr wrap="square" lIns="0" tIns="0" rIns="0" bIns="0" rtlCol="0"/>
            <a:lstStyle/>
            <a:p>
              <a:endParaRPr/>
            </a:p>
          </p:txBody>
        </p:sp>
      </p:grpSp>
      <p:sp>
        <p:nvSpPr>
          <p:cNvPr id="76" name="object 10">
            <a:extLst>
              <a:ext uri="{FF2B5EF4-FFF2-40B4-BE49-F238E27FC236}">
                <a16:creationId xmlns:a16="http://schemas.microsoft.com/office/drawing/2014/main" id="{30015CC4-9548-47DB-AA7B-E76A0F1F9176}"/>
              </a:ext>
            </a:extLst>
          </p:cNvPr>
          <p:cNvSpPr txBox="1"/>
          <p:nvPr/>
        </p:nvSpPr>
        <p:spPr>
          <a:xfrm>
            <a:off x="7999269" y="2460849"/>
            <a:ext cx="1477645" cy="687070"/>
          </a:xfrm>
          <a:prstGeom prst="rect">
            <a:avLst/>
          </a:prstGeom>
        </p:spPr>
        <p:txBody>
          <a:bodyPr vert="horz" wrap="square" lIns="0" tIns="0" rIns="0" bIns="0" rtlCol="0">
            <a:spAutoFit/>
          </a:bodyPr>
          <a:lstStyle/>
          <a:p>
            <a:pPr>
              <a:lnSpc>
                <a:spcPts val="2405"/>
              </a:lnSpc>
            </a:pPr>
            <a:r>
              <a:rPr sz="2400" spc="-5" dirty="0">
                <a:latin typeface="Calibri"/>
                <a:cs typeface="Calibri"/>
              </a:rPr>
              <a:t>y</a:t>
            </a:r>
            <a:r>
              <a:rPr sz="2400" spc="-7" baseline="24305" dirty="0">
                <a:latin typeface="Calibri"/>
                <a:cs typeface="Calibri"/>
              </a:rPr>
              <a:t>2</a:t>
            </a:r>
            <a:r>
              <a:rPr sz="2400" spc="-120" baseline="24305" dirty="0">
                <a:latin typeface="Calibri"/>
                <a:cs typeface="Calibri"/>
              </a:rPr>
              <a:t> </a:t>
            </a:r>
            <a:r>
              <a:rPr sz="2400" spc="-5" dirty="0">
                <a:latin typeface="Calibri"/>
                <a:cs typeface="Calibri"/>
              </a:rPr>
              <a:t>(attribute</a:t>
            </a:r>
            <a:endParaRPr sz="2400">
              <a:latin typeface="Calibri"/>
              <a:cs typeface="Calibri"/>
            </a:endParaRPr>
          </a:p>
          <a:p>
            <a:pPr>
              <a:lnSpc>
                <a:spcPct val="100000"/>
              </a:lnSpc>
            </a:pPr>
            <a:r>
              <a:rPr sz="2400" spc="-5" dirty="0">
                <a:latin typeface="Calibri"/>
                <a:cs typeface="Calibri"/>
              </a:rPr>
              <a:t>of</a:t>
            </a:r>
            <a:r>
              <a:rPr sz="2400" spc="-10" dirty="0">
                <a:latin typeface="Calibri"/>
                <a:cs typeface="Calibri"/>
              </a:rPr>
              <a:t> </a:t>
            </a:r>
            <a:r>
              <a:rPr sz="2400" spc="-5" dirty="0">
                <a:latin typeface="Calibri"/>
                <a:cs typeface="Calibri"/>
              </a:rPr>
              <a:t>dog)</a:t>
            </a:r>
            <a:endParaRPr sz="2400">
              <a:latin typeface="Calibri"/>
              <a:cs typeface="Calibri"/>
            </a:endParaRPr>
          </a:p>
        </p:txBody>
      </p:sp>
      <p:sp>
        <p:nvSpPr>
          <p:cNvPr id="77" name="object 11">
            <a:extLst>
              <a:ext uri="{FF2B5EF4-FFF2-40B4-BE49-F238E27FC236}">
                <a16:creationId xmlns:a16="http://schemas.microsoft.com/office/drawing/2014/main" id="{C1DA796A-C4F5-4947-B239-94064CC18862}"/>
              </a:ext>
            </a:extLst>
          </p:cNvPr>
          <p:cNvSpPr txBox="1"/>
          <p:nvPr/>
        </p:nvSpPr>
        <p:spPr>
          <a:xfrm>
            <a:off x="2023081" y="2712309"/>
            <a:ext cx="311150" cy="391160"/>
          </a:xfrm>
          <a:prstGeom prst="rect">
            <a:avLst/>
          </a:prstGeom>
        </p:spPr>
        <p:txBody>
          <a:bodyPr vert="horz" wrap="square" lIns="0" tIns="12700" rIns="0" bIns="0" rtlCol="0">
            <a:spAutoFit/>
          </a:bodyPr>
          <a:lstStyle/>
          <a:p>
            <a:pPr marL="38100">
              <a:lnSpc>
                <a:spcPct val="100000"/>
              </a:lnSpc>
              <a:spcBef>
                <a:spcPts val="100"/>
              </a:spcBef>
            </a:pPr>
            <a:r>
              <a:rPr sz="3600" spc="-7" baseline="-16203" dirty="0">
                <a:latin typeface="Calibri"/>
                <a:cs typeface="Calibri"/>
              </a:rPr>
              <a:t>x</a:t>
            </a:r>
            <a:r>
              <a:rPr sz="1600" spc="-5" dirty="0">
                <a:latin typeface="Calibri"/>
                <a:cs typeface="Calibri"/>
              </a:rPr>
              <a:t>1</a:t>
            </a:r>
            <a:endParaRPr sz="1600">
              <a:latin typeface="Calibri"/>
              <a:cs typeface="Calibri"/>
            </a:endParaRPr>
          </a:p>
        </p:txBody>
      </p:sp>
      <p:sp>
        <p:nvSpPr>
          <p:cNvPr id="78" name="object 12">
            <a:extLst>
              <a:ext uri="{FF2B5EF4-FFF2-40B4-BE49-F238E27FC236}">
                <a16:creationId xmlns:a16="http://schemas.microsoft.com/office/drawing/2014/main" id="{8BC8AB55-9971-4F6D-A1F0-B4ADE59485B6}"/>
              </a:ext>
            </a:extLst>
          </p:cNvPr>
          <p:cNvSpPr txBox="1"/>
          <p:nvPr/>
        </p:nvSpPr>
        <p:spPr>
          <a:xfrm>
            <a:off x="3828970" y="1939894"/>
            <a:ext cx="311150" cy="391160"/>
          </a:xfrm>
          <a:prstGeom prst="rect">
            <a:avLst/>
          </a:prstGeom>
        </p:spPr>
        <p:txBody>
          <a:bodyPr vert="horz" wrap="square" lIns="0" tIns="12700" rIns="0" bIns="0" rtlCol="0">
            <a:spAutoFit/>
          </a:bodyPr>
          <a:lstStyle/>
          <a:p>
            <a:pPr marL="38100">
              <a:lnSpc>
                <a:spcPct val="100000"/>
              </a:lnSpc>
              <a:spcBef>
                <a:spcPts val="100"/>
              </a:spcBef>
            </a:pPr>
            <a:r>
              <a:rPr sz="3600" spc="-7" baseline="-16203" dirty="0">
                <a:latin typeface="Calibri"/>
                <a:cs typeface="Calibri"/>
              </a:rPr>
              <a:t>x</a:t>
            </a:r>
            <a:r>
              <a:rPr sz="1600" spc="-5" dirty="0">
                <a:latin typeface="Calibri"/>
                <a:cs typeface="Calibri"/>
              </a:rPr>
              <a:t>2</a:t>
            </a:r>
            <a:endParaRPr sz="1600">
              <a:latin typeface="Calibri"/>
              <a:cs typeface="Calibri"/>
            </a:endParaRPr>
          </a:p>
        </p:txBody>
      </p:sp>
      <p:sp>
        <p:nvSpPr>
          <p:cNvPr id="79" name="object 13">
            <a:extLst>
              <a:ext uri="{FF2B5EF4-FFF2-40B4-BE49-F238E27FC236}">
                <a16:creationId xmlns:a16="http://schemas.microsoft.com/office/drawing/2014/main" id="{662DDB7F-6B13-4042-9274-E16502C96CBF}"/>
              </a:ext>
            </a:extLst>
          </p:cNvPr>
          <p:cNvSpPr txBox="1"/>
          <p:nvPr/>
        </p:nvSpPr>
        <p:spPr>
          <a:xfrm>
            <a:off x="9491265" y="4774280"/>
            <a:ext cx="311150" cy="391160"/>
          </a:xfrm>
          <a:prstGeom prst="rect">
            <a:avLst/>
          </a:prstGeom>
        </p:spPr>
        <p:txBody>
          <a:bodyPr vert="horz" wrap="square" lIns="0" tIns="12700" rIns="0" bIns="0" rtlCol="0">
            <a:spAutoFit/>
          </a:bodyPr>
          <a:lstStyle/>
          <a:p>
            <a:pPr marL="38100">
              <a:lnSpc>
                <a:spcPct val="100000"/>
              </a:lnSpc>
              <a:spcBef>
                <a:spcPts val="100"/>
              </a:spcBef>
            </a:pPr>
            <a:r>
              <a:rPr sz="3600" spc="-7" baseline="-16203" dirty="0">
                <a:latin typeface="Calibri"/>
                <a:cs typeface="Calibri"/>
              </a:rPr>
              <a:t>x</a:t>
            </a:r>
            <a:r>
              <a:rPr sz="1600" spc="-5" dirty="0">
                <a:latin typeface="Calibri"/>
                <a:cs typeface="Calibri"/>
              </a:rPr>
              <a:t>3</a:t>
            </a:r>
            <a:endParaRPr sz="1600">
              <a:latin typeface="Calibri"/>
              <a:cs typeface="Calibri"/>
            </a:endParaRPr>
          </a:p>
        </p:txBody>
      </p:sp>
      <p:sp>
        <p:nvSpPr>
          <p:cNvPr id="80" name="object 14">
            <a:extLst>
              <a:ext uri="{FF2B5EF4-FFF2-40B4-BE49-F238E27FC236}">
                <a16:creationId xmlns:a16="http://schemas.microsoft.com/office/drawing/2014/main" id="{DD4256CB-074E-47A1-9F4E-211F9AC08F29}"/>
              </a:ext>
            </a:extLst>
          </p:cNvPr>
          <p:cNvSpPr txBox="1"/>
          <p:nvPr/>
        </p:nvSpPr>
        <p:spPr>
          <a:xfrm>
            <a:off x="6120558" y="1998187"/>
            <a:ext cx="1477645" cy="687070"/>
          </a:xfrm>
          <a:prstGeom prst="rect">
            <a:avLst/>
          </a:prstGeom>
        </p:spPr>
        <p:txBody>
          <a:bodyPr vert="horz" wrap="square" lIns="0" tIns="0" rIns="0" bIns="0" rtlCol="0">
            <a:spAutoFit/>
          </a:bodyPr>
          <a:lstStyle/>
          <a:p>
            <a:pPr>
              <a:lnSpc>
                <a:spcPts val="2405"/>
              </a:lnSpc>
            </a:pPr>
            <a:r>
              <a:rPr sz="2400" spc="-5" dirty="0">
                <a:latin typeface="Calibri"/>
                <a:cs typeface="Calibri"/>
              </a:rPr>
              <a:t>y</a:t>
            </a:r>
            <a:r>
              <a:rPr sz="2400" spc="-7" baseline="24305" dirty="0">
                <a:latin typeface="Calibri"/>
                <a:cs typeface="Calibri"/>
              </a:rPr>
              <a:t>1</a:t>
            </a:r>
            <a:r>
              <a:rPr sz="2400" spc="-120" baseline="24305" dirty="0">
                <a:latin typeface="Calibri"/>
                <a:cs typeface="Calibri"/>
              </a:rPr>
              <a:t> </a:t>
            </a:r>
            <a:r>
              <a:rPr sz="2400" spc="-5" dirty="0">
                <a:latin typeface="Calibri"/>
                <a:cs typeface="Calibri"/>
              </a:rPr>
              <a:t>(attribute</a:t>
            </a:r>
            <a:endParaRPr sz="2400">
              <a:latin typeface="Calibri"/>
              <a:cs typeface="Calibri"/>
            </a:endParaRPr>
          </a:p>
          <a:p>
            <a:pPr>
              <a:lnSpc>
                <a:spcPct val="100000"/>
              </a:lnSpc>
            </a:pPr>
            <a:r>
              <a:rPr sz="2400" spc="-5" dirty="0">
                <a:latin typeface="Calibri"/>
                <a:cs typeface="Calibri"/>
              </a:rPr>
              <a:t>of</a:t>
            </a:r>
            <a:r>
              <a:rPr sz="2400" spc="-20" dirty="0">
                <a:latin typeface="Calibri"/>
                <a:cs typeface="Calibri"/>
              </a:rPr>
              <a:t> </a:t>
            </a:r>
            <a:r>
              <a:rPr sz="2400" dirty="0">
                <a:latin typeface="Calibri"/>
                <a:cs typeface="Calibri"/>
              </a:rPr>
              <a:t>chimp)</a:t>
            </a:r>
            <a:endParaRPr sz="2400">
              <a:latin typeface="Calibri"/>
              <a:cs typeface="Calibri"/>
            </a:endParaRPr>
          </a:p>
        </p:txBody>
      </p:sp>
      <p:sp>
        <p:nvSpPr>
          <p:cNvPr id="81" name="object 15">
            <a:extLst>
              <a:ext uri="{FF2B5EF4-FFF2-40B4-BE49-F238E27FC236}">
                <a16:creationId xmlns:a16="http://schemas.microsoft.com/office/drawing/2014/main" id="{348E7656-7C72-4DD1-AADF-52C5CBA3710D}"/>
              </a:ext>
            </a:extLst>
          </p:cNvPr>
          <p:cNvSpPr txBox="1"/>
          <p:nvPr/>
        </p:nvSpPr>
        <p:spPr>
          <a:xfrm>
            <a:off x="1846602" y="4882230"/>
            <a:ext cx="2188845" cy="687070"/>
          </a:xfrm>
          <a:prstGeom prst="rect">
            <a:avLst/>
          </a:prstGeom>
        </p:spPr>
        <p:txBody>
          <a:bodyPr vert="horz" wrap="square" lIns="0" tIns="0" rIns="0" bIns="0" rtlCol="0">
            <a:spAutoFit/>
          </a:bodyPr>
          <a:lstStyle/>
          <a:p>
            <a:pPr>
              <a:lnSpc>
                <a:spcPts val="2405"/>
              </a:lnSpc>
            </a:pPr>
            <a:r>
              <a:rPr sz="2400" spc="-5" dirty="0">
                <a:latin typeface="Calibri"/>
                <a:cs typeface="Calibri"/>
              </a:rPr>
              <a:t>y</a:t>
            </a:r>
            <a:r>
              <a:rPr sz="2400" spc="-7" baseline="24305" dirty="0">
                <a:latin typeface="Calibri"/>
                <a:cs typeface="Calibri"/>
              </a:rPr>
              <a:t>3 </a:t>
            </a:r>
            <a:r>
              <a:rPr sz="2400" spc="-5" dirty="0">
                <a:latin typeface="Calibri"/>
                <a:cs typeface="Calibri"/>
              </a:rPr>
              <a:t>(attribute</a:t>
            </a:r>
            <a:r>
              <a:rPr sz="2400" spc="-95" dirty="0">
                <a:latin typeface="Calibri"/>
                <a:cs typeface="Calibri"/>
              </a:rPr>
              <a:t> </a:t>
            </a:r>
            <a:r>
              <a:rPr sz="2400" spc="-5" dirty="0">
                <a:latin typeface="Calibri"/>
                <a:cs typeface="Calibri"/>
              </a:rPr>
              <a:t>of</a:t>
            </a:r>
            <a:endParaRPr sz="2400">
              <a:latin typeface="Calibri"/>
              <a:cs typeface="Calibri"/>
            </a:endParaRPr>
          </a:p>
          <a:p>
            <a:pPr>
              <a:lnSpc>
                <a:spcPct val="100000"/>
              </a:lnSpc>
            </a:pPr>
            <a:r>
              <a:rPr sz="2400" spc="-5" dirty="0">
                <a:latin typeface="Calibri"/>
                <a:cs typeface="Calibri"/>
              </a:rPr>
              <a:t>Grass-mud</a:t>
            </a:r>
            <a:r>
              <a:rPr sz="2400" spc="-85" dirty="0">
                <a:latin typeface="Calibri"/>
                <a:cs typeface="Calibri"/>
              </a:rPr>
              <a:t> </a:t>
            </a:r>
            <a:r>
              <a:rPr sz="2400" spc="-15" dirty="0">
                <a:latin typeface="Calibri"/>
                <a:cs typeface="Calibri"/>
              </a:rPr>
              <a:t>horse)</a:t>
            </a:r>
            <a:endParaRPr sz="2400">
              <a:latin typeface="Calibri"/>
              <a:cs typeface="Calibri"/>
            </a:endParaRPr>
          </a:p>
        </p:txBody>
      </p:sp>
      <p:sp>
        <p:nvSpPr>
          <p:cNvPr id="82" name="object 16">
            <a:extLst>
              <a:ext uri="{FF2B5EF4-FFF2-40B4-BE49-F238E27FC236}">
                <a16:creationId xmlns:a16="http://schemas.microsoft.com/office/drawing/2014/main" id="{3EE639E4-6DF5-4105-A8CE-003F8CB954CA}"/>
              </a:ext>
            </a:extLst>
          </p:cNvPr>
          <p:cNvSpPr/>
          <p:nvPr/>
        </p:nvSpPr>
        <p:spPr>
          <a:xfrm>
            <a:off x="4049697" y="4033490"/>
            <a:ext cx="511809" cy="282575"/>
          </a:xfrm>
          <a:custGeom>
            <a:avLst/>
            <a:gdLst/>
            <a:ahLst/>
            <a:cxnLst/>
            <a:rect l="l" t="t" r="r" b="b"/>
            <a:pathLst>
              <a:path w="511810" h="282575">
                <a:moveTo>
                  <a:pt x="421767" y="0"/>
                </a:moveTo>
                <a:lnTo>
                  <a:pt x="417830" y="11430"/>
                </a:lnTo>
                <a:lnTo>
                  <a:pt x="434137" y="18522"/>
                </a:lnTo>
                <a:lnTo>
                  <a:pt x="448182" y="28352"/>
                </a:lnTo>
                <a:lnTo>
                  <a:pt x="476726" y="73852"/>
                </a:lnTo>
                <a:lnTo>
                  <a:pt x="485108" y="115623"/>
                </a:lnTo>
                <a:lnTo>
                  <a:pt x="486155" y="139700"/>
                </a:lnTo>
                <a:lnTo>
                  <a:pt x="485108" y="164633"/>
                </a:lnTo>
                <a:lnTo>
                  <a:pt x="476726" y="207547"/>
                </a:lnTo>
                <a:lnTo>
                  <a:pt x="448230" y="253841"/>
                </a:lnTo>
                <a:lnTo>
                  <a:pt x="418211" y="270891"/>
                </a:lnTo>
                <a:lnTo>
                  <a:pt x="421767" y="282321"/>
                </a:lnTo>
                <a:lnTo>
                  <a:pt x="460327" y="264239"/>
                </a:lnTo>
                <a:lnTo>
                  <a:pt x="488696" y="232918"/>
                </a:lnTo>
                <a:lnTo>
                  <a:pt x="506015" y="191119"/>
                </a:lnTo>
                <a:lnTo>
                  <a:pt x="511810" y="141224"/>
                </a:lnTo>
                <a:lnTo>
                  <a:pt x="510357" y="115339"/>
                </a:lnTo>
                <a:lnTo>
                  <a:pt x="498736" y="69429"/>
                </a:lnTo>
                <a:lnTo>
                  <a:pt x="475666" y="32093"/>
                </a:lnTo>
                <a:lnTo>
                  <a:pt x="442241" y="7379"/>
                </a:lnTo>
                <a:lnTo>
                  <a:pt x="421767" y="0"/>
                </a:lnTo>
                <a:close/>
              </a:path>
              <a:path w="511810" h="282575">
                <a:moveTo>
                  <a:pt x="90043" y="0"/>
                </a:moveTo>
                <a:lnTo>
                  <a:pt x="51657" y="18081"/>
                </a:lnTo>
                <a:lnTo>
                  <a:pt x="23368" y="49403"/>
                </a:lnTo>
                <a:lnTo>
                  <a:pt x="5826" y="91408"/>
                </a:lnTo>
                <a:lnTo>
                  <a:pt x="0" y="141224"/>
                </a:lnTo>
                <a:lnTo>
                  <a:pt x="1452" y="167177"/>
                </a:lnTo>
                <a:lnTo>
                  <a:pt x="13073" y="213036"/>
                </a:lnTo>
                <a:lnTo>
                  <a:pt x="36125" y="250227"/>
                </a:lnTo>
                <a:lnTo>
                  <a:pt x="69514" y="274941"/>
                </a:lnTo>
                <a:lnTo>
                  <a:pt x="90043" y="282321"/>
                </a:lnTo>
                <a:lnTo>
                  <a:pt x="93599" y="270891"/>
                </a:lnTo>
                <a:lnTo>
                  <a:pt x="77549" y="263771"/>
                </a:lnTo>
                <a:lnTo>
                  <a:pt x="63690" y="253841"/>
                </a:lnTo>
                <a:lnTo>
                  <a:pt x="35210" y="207547"/>
                </a:lnTo>
                <a:lnTo>
                  <a:pt x="26828" y="164633"/>
                </a:lnTo>
                <a:lnTo>
                  <a:pt x="25781" y="139700"/>
                </a:lnTo>
                <a:lnTo>
                  <a:pt x="26828" y="115623"/>
                </a:lnTo>
                <a:lnTo>
                  <a:pt x="35210" y="73852"/>
                </a:lnTo>
                <a:lnTo>
                  <a:pt x="63801" y="28352"/>
                </a:lnTo>
                <a:lnTo>
                  <a:pt x="94106" y="11430"/>
                </a:lnTo>
                <a:lnTo>
                  <a:pt x="90043" y="0"/>
                </a:lnTo>
                <a:close/>
              </a:path>
            </a:pathLst>
          </a:custGeom>
          <a:solidFill>
            <a:srgbClr val="000000"/>
          </a:solidFill>
        </p:spPr>
        <p:txBody>
          <a:bodyPr wrap="square" lIns="0" tIns="0" rIns="0" bIns="0" rtlCol="0"/>
          <a:lstStyle/>
          <a:p>
            <a:endParaRPr/>
          </a:p>
        </p:txBody>
      </p:sp>
      <p:sp>
        <p:nvSpPr>
          <p:cNvPr id="83" name="object 17">
            <a:extLst>
              <a:ext uri="{FF2B5EF4-FFF2-40B4-BE49-F238E27FC236}">
                <a16:creationId xmlns:a16="http://schemas.microsoft.com/office/drawing/2014/main" id="{95969406-75FF-45DD-BC41-D0A2F392B74A}"/>
              </a:ext>
            </a:extLst>
          </p:cNvPr>
          <p:cNvSpPr txBox="1"/>
          <p:nvPr/>
        </p:nvSpPr>
        <p:spPr>
          <a:xfrm>
            <a:off x="3805857" y="3944920"/>
            <a:ext cx="683895" cy="391795"/>
          </a:xfrm>
          <a:prstGeom prst="rect">
            <a:avLst/>
          </a:prstGeom>
        </p:spPr>
        <p:txBody>
          <a:bodyPr vert="horz" wrap="square" lIns="0" tIns="12700" rIns="0" bIns="0" rtlCol="0">
            <a:spAutoFit/>
          </a:bodyPr>
          <a:lstStyle/>
          <a:p>
            <a:pPr marL="38100">
              <a:lnSpc>
                <a:spcPct val="100000"/>
              </a:lnSpc>
              <a:spcBef>
                <a:spcPts val="100"/>
              </a:spcBef>
              <a:tabLst>
                <a:tab pos="345440" algn="l"/>
              </a:tabLst>
            </a:pPr>
            <a:r>
              <a:rPr sz="2400" dirty="0">
                <a:latin typeface="Cambria Math"/>
                <a:cs typeface="Cambria Math"/>
              </a:rPr>
              <a:t>𝑓	</a:t>
            </a:r>
            <a:r>
              <a:rPr sz="2400" spc="55" dirty="0">
                <a:latin typeface="Cambria Math"/>
                <a:cs typeface="Cambria Math"/>
              </a:rPr>
              <a:t>𝑥</a:t>
            </a:r>
            <a:r>
              <a:rPr sz="2625" spc="82" baseline="28571" dirty="0">
                <a:latin typeface="Cambria Math"/>
                <a:cs typeface="Cambria Math"/>
              </a:rPr>
              <a:t>1</a:t>
            </a:r>
            <a:endParaRPr sz="2625" baseline="28571">
              <a:latin typeface="Cambria Math"/>
              <a:cs typeface="Cambria Math"/>
            </a:endParaRPr>
          </a:p>
        </p:txBody>
      </p:sp>
      <p:sp>
        <p:nvSpPr>
          <p:cNvPr id="84" name="object 18">
            <a:extLst>
              <a:ext uri="{FF2B5EF4-FFF2-40B4-BE49-F238E27FC236}">
                <a16:creationId xmlns:a16="http://schemas.microsoft.com/office/drawing/2014/main" id="{CA956D64-E08E-4E9C-A580-803E70EEBCE4}"/>
              </a:ext>
            </a:extLst>
          </p:cNvPr>
          <p:cNvSpPr/>
          <p:nvPr/>
        </p:nvSpPr>
        <p:spPr>
          <a:xfrm>
            <a:off x="6333537" y="3668492"/>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3"/>
                </a:lnTo>
                <a:lnTo>
                  <a:pt x="485743" y="207547"/>
                </a:lnTo>
                <a:lnTo>
                  <a:pt x="457311" y="253841"/>
                </a:lnTo>
                <a:lnTo>
                  <a:pt x="427355" y="270891"/>
                </a:lnTo>
                <a:lnTo>
                  <a:pt x="430911" y="282321"/>
                </a:lnTo>
                <a:lnTo>
                  <a:pt x="469407" y="264239"/>
                </a:lnTo>
                <a:lnTo>
                  <a:pt x="497713" y="232918"/>
                </a:lnTo>
                <a:lnTo>
                  <a:pt x="515143" y="191119"/>
                </a:lnTo>
                <a:lnTo>
                  <a:pt x="520954" y="141224"/>
                </a:lnTo>
                <a:lnTo>
                  <a:pt x="519501" y="115339"/>
                </a:lnTo>
                <a:lnTo>
                  <a:pt x="507880" y="69429"/>
                </a:lnTo>
                <a:lnTo>
                  <a:pt x="484757" y="32093"/>
                </a:lnTo>
                <a:lnTo>
                  <a:pt x="451367" y="7379"/>
                </a:lnTo>
                <a:lnTo>
                  <a:pt x="430911" y="0"/>
                </a:lnTo>
                <a:close/>
              </a:path>
              <a:path w="521335" h="282575">
                <a:moveTo>
                  <a:pt x="90043" y="0"/>
                </a:moveTo>
                <a:lnTo>
                  <a:pt x="51593" y="18081"/>
                </a:lnTo>
                <a:lnTo>
                  <a:pt x="23241" y="49403"/>
                </a:lnTo>
                <a:lnTo>
                  <a:pt x="5810" y="91408"/>
                </a:lnTo>
                <a:lnTo>
                  <a:pt x="0" y="141224"/>
                </a:lnTo>
                <a:lnTo>
                  <a:pt x="1452" y="167177"/>
                </a:lnTo>
                <a:lnTo>
                  <a:pt x="13073" y="213036"/>
                </a:lnTo>
                <a:lnTo>
                  <a:pt x="36071" y="250227"/>
                </a:lnTo>
                <a:lnTo>
                  <a:pt x="69496" y="274941"/>
                </a:lnTo>
                <a:lnTo>
                  <a:pt x="90043" y="282321"/>
                </a:lnTo>
                <a:lnTo>
                  <a:pt x="93599" y="270891"/>
                </a:lnTo>
                <a:lnTo>
                  <a:pt x="77475" y="263771"/>
                </a:lnTo>
                <a:lnTo>
                  <a:pt x="63579" y="253841"/>
                </a:lnTo>
                <a:lnTo>
                  <a:pt x="35083" y="207547"/>
                </a:lnTo>
                <a:lnTo>
                  <a:pt x="26701" y="164633"/>
                </a:lnTo>
                <a:lnTo>
                  <a:pt x="25654" y="139700"/>
                </a:lnTo>
                <a:lnTo>
                  <a:pt x="26701" y="115623"/>
                </a:lnTo>
                <a:lnTo>
                  <a:pt x="35083" y="73852"/>
                </a:lnTo>
                <a:lnTo>
                  <a:pt x="63722" y="28352"/>
                </a:lnTo>
                <a:lnTo>
                  <a:pt x="93980" y="11430"/>
                </a:lnTo>
                <a:lnTo>
                  <a:pt x="90043" y="0"/>
                </a:lnTo>
                <a:close/>
              </a:path>
            </a:pathLst>
          </a:custGeom>
          <a:solidFill>
            <a:srgbClr val="000000"/>
          </a:solidFill>
        </p:spPr>
        <p:txBody>
          <a:bodyPr wrap="square" lIns="0" tIns="0" rIns="0" bIns="0" rtlCol="0"/>
          <a:lstStyle/>
          <a:p>
            <a:endParaRPr/>
          </a:p>
        </p:txBody>
      </p:sp>
      <p:sp>
        <p:nvSpPr>
          <p:cNvPr id="85" name="object 19">
            <a:extLst>
              <a:ext uri="{FF2B5EF4-FFF2-40B4-BE49-F238E27FC236}">
                <a16:creationId xmlns:a16="http://schemas.microsoft.com/office/drawing/2014/main" id="{270BB901-05D9-486E-B9C7-FBF437469998}"/>
              </a:ext>
            </a:extLst>
          </p:cNvPr>
          <p:cNvSpPr txBox="1"/>
          <p:nvPr/>
        </p:nvSpPr>
        <p:spPr>
          <a:xfrm>
            <a:off x="6093381" y="3579795"/>
            <a:ext cx="687070" cy="391795"/>
          </a:xfrm>
          <a:prstGeom prst="rect">
            <a:avLst/>
          </a:prstGeom>
        </p:spPr>
        <p:txBody>
          <a:bodyPr vert="horz" wrap="square" lIns="0" tIns="12700" rIns="0" bIns="0" rtlCol="0">
            <a:spAutoFit/>
          </a:bodyPr>
          <a:lstStyle/>
          <a:p>
            <a:pPr marL="38100">
              <a:lnSpc>
                <a:spcPct val="100000"/>
              </a:lnSpc>
              <a:spcBef>
                <a:spcPts val="100"/>
              </a:spcBef>
              <a:tabLst>
                <a:tab pos="342265" algn="l"/>
              </a:tabLst>
            </a:pPr>
            <a:r>
              <a:rPr sz="2400" dirty="0">
                <a:latin typeface="Cambria Math"/>
                <a:cs typeface="Cambria Math"/>
              </a:rPr>
              <a:t>𝑓	</a:t>
            </a:r>
            <a:r>
              <a:rPr sz="2400" spc="80" dirty="0">
                <a:latin typeface="Cambria Math"/>
                <a:cs typeface="Cambria Math"/>
              </a:rPr>
              <a:t>𝑥</a:t>
            </a:r>
            <a:r>
              <a:rPr sz="2625" spc="120" baseline="28571" dirty="0">
                <a:latin typeface="Cambria Math"/>
                <a:cs typeface="Cambria Math"/>
              </a:rPr>
              <a:t>2</a:t>
            </a:r>
            <a:endParaRPr sz="2625" baseline="28571">
              <a:latin typeface="Cambria Math"/>
              <a:cs typeface="Cambria Math"/>
            </a:endParaRPr>
          </a:p>
        </p:txBody>
      </p:sp>
      <p:grpSp>
        <p:nvGrpSpPr>
          <p:cNvPr id="86" name="object 20">
            <a:extLst>
              <a:ext uri="{FF2B5EF4-FFF2-40B4-BE49-F238E27FC236}">
                <a16:creationId xmlns:a16="http://schemas.microsoft.com/office/drawing/2014/main" id="{6507FB93-C663-4D50-98C6-C4C97436024F}"/>
              </a:ext>
            </a:extLst>
          </p:cNvPr>
          <p:cNvGrpSpPr/>
          <p:nvPr/>
        </p:nvGrpSpPr>
        <p:grpSpPr>
          <a:xfrm>
            <a:off x="4413679" y="3363311"/>
            <a:ext cx="3365500" cy="1663064"/>
            <a:chOff x="3145282" y="3989578"/>
            <a:chExt cx="3365500" cy="1663064"/>
          </a:xfrm>
        </p:grpSpPr>
        <p:sp>
          <p:nvSpPr>
            <p:cNvPr id="87" name="object 21">
              <a:extLst>
                <a:ext uri="{FF2B5EF4-FFF2-40B4-BE49-F238E27FC236}">
                  <a16:creationId xmlns:a16="http://schemas.microsoft.com/office/drawing/2014/main" id="{359939E4-9DCC-4CE7-A79A-84B8BCDCEE1D}"/>
                </a:ext>
              </a:extLst>
            </p:cNvPr>
            <p:cNvSpPr/>
            <p:nvPr/>
          </p:nvSpPr>
          <p:spPr>
            <a:xfrm>
              <a:off x="3145282" y="4355338"/>
              <a:ext cx="216916" cy="216916"/>
            </a:xfrm>
            <a:prstGeom prst="rect">
              <a:avLst/>
            </a:prstGeom>
            <a:blipFill>
              <a:blip r:embed="rId7" cstate="print"/>
              <a:stretch>
                <a:fillRect/>
              </a:stretch>
            </a:blipFill>
          </p:spPr>
          <p:txBody>
            <a:bodyPr wrap="square" lIns="0" tIns="0" rIns="0" bIns="0" rtlCol="0"/>
            <a:lstStyle/>
            <a:p>
              <a:endParaRPr/>
            </a:p>
          </p:txBody>
        </p:sp>
        <p:sp>
          <p:nvSpPr>
            <p:cNvPr id="88" name="object 22">
              <a:extLst>
                <a:ext uri="{FF2B5EF4-FFF2-40B4-BE49-F238E27FC236}">
                  <a16:creationId xmlns:a16="http://schemas.microsoft.com/office/drawing/2014/main" id="{AD30D6E7-38D1-46C2-B1DD-5691BBD15C03}"/>
                </a:ext>
              </a:extLst>
            </p:cNvPr>
            <p:cNvSpPr/>
            <p:nvPr/>
          </p:nvSpPr>
          <p:spPr>
            <a:xfrm>
              <a:off x="5757417" y="3989578"/>
              <a:ext cx="213868" cy="213868"/>
            </a:xfrm>
            <a:prstGeom prst="rect">
              <a:avLst/>
            </a:prstGeom>
            <a:blipFill>
              <a:blip r:embed="rId8" cstate="print"/>
              <a:stretch>
                <a:fillRect/>
              </a:stretch>
            </a:blipFill>
          </p:spPr>
          <p:txBody>
            <a:bodyPr wrap="square" lIns="0" tIns="0" rIns="0" bIns="0" rtlCol="0"/>
            <a:lstStyle/>
            <a:p>
              <a:endParaRPr/>
            </a:p>
          </p:txBody>
        </p:sp>
        <p:sp>
          <p:nvSpPr>
            <p:cNvPr id="89" name="object 23">
              <a:extLst>
                <a:ext uri="{FF2B5EF4-FFF2-40B4-BE49-F238E27FC236}">
                  <a16:creationId xmlns:a16="http://schemas.microsoft.com/office/drawing/2014/main" id="{F4872BD0-14A8-46F1-8696-AFE0CD3F1845}"/>
                </a:ext>
              </a:extLst>
            </p:cNvPr>
            <p:cNvSpPr/>
            <p:nvPr/>
          </p:nvSpPr>
          <p:spPr>
            <a:xfrm>
              <a:off x="5284977" y="3995674"/>
              <a:ext cx="213868" cy="213868"/>
            </a:xfrm>
            <a:prstGeom prst="rect">
              <a:avLst/>
            </a:prstGeom>
            <a:blipFill>
              <a:blip r:embed="rId9" cstate="print"/>
              <a:stretch>
                <a:fillRect/>
              </a:stretch>
            </a:blipFill>
          </p:spPr>
          <p:txBody>
            <a:bodyPr wrap="square" lIns="0" tIns="0" rIns="0" bIns="0" rtlCol="0"/>
            <a:lstStyle/>
            <a:p>
              <a:endParaRPr/>
            </a:p>
          </p:txBody>
        </p:sp>
        <p:sp>
          <p:nvSpPr>
            <p:cNvPr id="90" name="object 24">
              <a:extLst>
                <a:ext uri="{FF2B5EF4-FFF2-40B4-BE49-F238E27FC236}">
                  <a16:creationId xmlns:a16="http://schemas.microsoft.com/office/drawing/2014/main" id="{C6FA07C4-5D3D-4A3D-84F8-8FE76FF65084}"/>
                </a:ext>
              </a:extLst>
            </p:cNvPr>
            <p:cNvSpPr/>
            <p:nvPr/>
          </p:nvSpPr>
          <p:spPr>
            <a:xfrm>
              <a:off x="3693922" y="4355338"/>
              <a:ext cx="216915" cy="216916"/>
            </a:xfrm>
            <a:prstGeom prst="rect">
              <a:avLst/>
            </a:prstGeom>
            <a:blipFill>
              <a:blip r:embed="rId10" cstate="print"/>
              <a:stretch>
                <a:fillRect/>
              </a:stretch>
            </a:blipFill>
          </p:spPr>
          <p:txBody>
            <a:bodyPr wrap="square" lIns="0" tIns="0" rIns="0" bIns="0" rtlCol="0"/>
            <a:lstStyle/>
            <a:p>
              <a:endParaRPr/>
            </a:p>
          </p:txBody>
        </p:sp>
        <p:sp>
          <p:nvSpPr>
            <p:cNvPr id="91" name="object 25">
              <a:extLst>
                <a:ext uri="{FF2B5EF4-FFF2-40B4-BE49-F238E27FC236}">
                  <a16:creationId xmlns:a16="http://schemas.microsoft.com/office/drawing/2014/main" id="{9971303F-6579-4E48-873F-948896307A72}"/>
                </a:ext>
              </a:extLst>
            </p:cNvPr>
            <p:cNvSpPr/>
            <p:nvPr/>
          </p:nvSpPr>
          <p:spPr>
            <a:xfrm>
              <a:off x="4212082" y="4247769"/>
              <a:ext cx="2298700" cy="1405255"/>
            </a:xfrm>
            <a:custGeom>
              <a:avLst/>
              <a:gdLst/>
              <a:ahLst/>
              <a:cxnLst/>
              <a:rect l="l" t="t" r="r" b="b"/>
              <a:pathLst>
                <a:path w="2298700" h="1405254">
                  <a:moveTo>
                    <a:pt x="93980" y="1133983"/>
                  </a:moveTo>
                  <a:lnTo>
                    <a:pt x="90043" y="1122426"/>
                  </a:lnTo>
                  <a:lnTo>
                    <a:pt x="69557" y="1129868"/>
                  </a:lnTo>
                  <a:lnTo>
                    <a:pt x="51587" y="1140574"/>
                  </a:lnTo>
                  <a:lnTo>
                    <a:pt x="23241" y="1171956"/>
                  </a:lnTo>
                  <a:lnTo>
                    <a:pt x="5803" y="1213967"/>
                  </a:lnTo>
                  <a:lnTo>
                    <a:pt x="0" y="1263777"/>
                  </a:lnTo>
                  <a:lnTo>
                    <a:pt x="1447" y="1289659"/>
                  </a:lnTo>
                  <a:lnTo>
                    <a:pt x="13068" y="1335519"/>
                  </a:lnTo>
                  <a:lnTo>
                    <a:pt x="36068" y="1372768"/>
                  </a:lnTo>
                  <a:lnTo>
                    <a:pt x="69494" y="1397431"/>
                  </a:lnTo>
                  <a:lnTo>
                    <a:pt x="90043" y="1404810"/>
                  </a:lnTo>
                  <a:lnTo>
                    <a:pt x="93599" y="1393355"/>
                  </a:lnTo>
                  <a:lnTo>
                    <a:pt x="77470" y="1386230"/>
                  </a:lnTo>
                  <a:lnTo>
                    <a:pt x="63576" y="1376311"/>
                  </a:lnTo>
                  <a:lnTo>
                    <a:pt x="35102" y="1330083"/>
                  </a:lnTo>
                  <a:lnTo>
                    <a:pt x="26797" y="1287145"/>
                  </a:lnTo>
                  <a:lnTo>
                    <a:pt x="25781" y="1262253"/>
                  </a:lnTo>
                  <a:lnTo>
                    <a:pt x="26797" y="1238161"/>
                  </a:lnTo>
                  <a:lnTo>
                    <a:pt x="35102" y="1196352"/>
                  </a:lnTo>
                  <a:lnTo>
                    <a:pt x="63715" y="1150861"/>
                  </a:lnTo>
                  <a:lnTo>
                    <a:pt x="77736" y="1141069"/>
                  </a:lnTo>
                  <a:lnTo>
                    <a:pt x="93980" y="1133983"/>
                  </a:lnTo>
                  <a:close/>
                </a:path>
                <a:path w="2298700" h="1405254">
                  <a:moveTo>
                    <a:pt x="520954" y="1263777"/>
                  </a:moveTo>
                  <a:lnTo>
                    <a:pt x="515137" y="1213967"/>
                  </a:lnTo>
                  <a:lnTo>
                    <a:pt x="497713" y="1171956"/>
                  </a:lnTo>
                  <a:lnTo>
                    <a:pt x="469303" y="1140574"/>
                  </a:lnTo>
                  <a:lnTo>
                    <a:pt x="430911" y="1122426"/>
                  </a:lnTo>
                  <a:lnTo>
                    <a:pt x="426847" y="1133983"/>
                  </a:lnTo>
                  <a:lnTo>
                    <a:pt x="443217" y="1141069"/>
                  </a:lnTo>
                  <a:lnTo>
                    <a:pt x="457301" y="1150861"/>
                  </a:lnTo>
                  <a:lnTo>
                    <a:pt x="485838" y="1196352"/>
                  </a:lnTo>
                  <a:lnTo>
                    <a:pt x="494144" y="1238161"/>
                  </a:lnTo>
                  <a:lnTo>
                    <a:pt x="495173" y="1262253"/>
                  </a:lnTo>
                  <a:lnTo>
                    <a:pt x="494118" y="1287145"/>
                  </a:lnTo>
                  <a:lnTo>
                    <a:pt x="485736" y="1330083"/>
                  </a:lnTo>
                  <a:lnTo>
                    <a:pt x="457301" y="1376311"/>
                  </a:lnTo>
                  <a:lnTo>
                    <a:pt x="427355" y="1393355"/>
                  </a:lnTo>
                  <a:lnTo>
                    <a:pt x="430911" y="1404810"/>
                  </a:lnTo>
                  <a:lnTo>
                    <a:pt x="469404" y="1386751"/>
                  </a:lnTo>
                  <a:lnTo>
                    <a:pt x="497713" y="1355471"/>
                  </a:lnTo>
                  <a:lnTo>
                    <a:pt x="515137" y="1313586"/>
                  </a:lnTo>
                  <a:lnTo>
                    <a:pt x="519493" y="1289659"/>
                  </a:lnTo>
                  <a:lnTo>
                    <a:pt x="520954" y="1263777"/>
                  </a:lnTo>
                  <a:close/>
                </a:path>
                <a:path w="2298700" h="1405254">
                  <a:moveTo>
                    <a:pt x="1865630" y="11557"/>
                  </a:moveTo>
                  <a:lnTo>
                    <a:pt x="1861693" y="0"/>
                  </a:lnTo>
                  <a:lnTo>
                    <a:pt x="1841157" y="7442"/>
                  </a:lnTo>
                  <a:lnTo>
                    <a:pt x="1823186" y="18148"/>
                  </a:lnTo>
                  <a:lnTo>
                    <a:pt x="1794891" y="49530"/>
                  </a:lnTo>
                  <a:lnTo>
                    <a:pt x="1777453" y="91490"/>
                  </a:lnTo>
                  <a:lnTo>
                    <a:pt x="1771650" y="141351"/>
                  </a:lnTo>
                  <a:lnTo>
                    <a:pt x="1773072" y="167233"/>
                  </a:lnTo>
                  <a:lnTo>
                    <a:pt x="1784604" y="213093"/>
                  </a:lnTo>
                  <a:lnTo>
                    <a:pt x="1807667" y="250342"/>
                  </a:lnTo>
                  <a:lnTo>
                    <a:pt x="1841144" y="274967"/>
                  </a:lnTo>
                  <a:lnTo>
                    <a:pt x="1861693" y="282321"/>
                  </a:lnTo>
                  <a:lnTo>
                    <a:pt x="1865249" y="270891"/>
                  </a:lnTo>
                  <a:lnTo>
                    <a:pt x="1849120" y="263779"/>
                  </a:lnTo>
                  <a:lnTo>
                    <a:pt x="1835226" y="253860"/>
                  </a:lnTo>
                  <a:lnTo>
                    <a:pt x="1806727" y="207657"/>
                  </a:lnTo>
                  <a:lnTo>
                    <a:pt x="1798345" y="164719"/>
                  </a:lnTo>
                  <a:lnTo>
                    <a:pt x="1797304" y="139827"/>
                  </a:lnTo>
                  <a:lnTo>
                    <a:pt x="1798345" y="115735"/>
                  </a:lnTo>
                  <a:lnTo>
                    <a:pt x="1806727" y="73926"/>
                  </a:lnTo>
                  <a:lnTo>
                    <a:pt x="1835315" y="28435"/>
                  </a:lnTo>
                  <a:lnTo>
                    <a:pt x="1849335" y="18643"/>
                  </a:lnTo>
                  <a:lnTo>
                    <a:pt x="1865630" y="11557"/>
                  </a:lnTo>
                  <a:close/>
                </a:path>
                <a:path w="2298700" h="1405254">
                  <a:moveTo>
                    <a:pt x="2298687" y="141351"/>
                  </a:moveTo>
                  <a:lnTo>
                    <a:pt x="2292870" y="91490"/>
                  </a:lnTo>
                  <a:lnTo>
                    <a:pt x="2275332" y="49530"/>
                  </a:lnTo>
                  <a:lnTo>
                    <a:pt x="2247036" y="18148"/>
                  </a:lnTo>
                  <a:lnTo>
                    <a:pt x="2208657" y="0"/>
                  </a:lnTo>
                  <a:lnTo>
                    <a:pt x="2204593" y="11557"/>
                  </a:lnTo>
                  <a:lnTo>
                    <a:pt x="2220950" y="18643"/>
                  </a:lnTo>
                  <a:lnTo>
                    <a:pt x="2235009" y="28435"/>
                  </a:lnTo>
                  <a:lnTo>
                    <a:pt x="2263533" y="73926"/>
                  </a:lnTo>
                  <a:lnTo>
                    <a:pt x="2271865" y="115735"/>
                  </a:lnTo>
                  <a:lnTo>
                    <a:pt x="2272919" y="139827"/>
                  </a:lnTo>
                  <a:lnTo>
                    <a:pt x="2271865" y="164719"/>
                  </a:lnTo>
                  <a:lnTo>
                    <a:pt x="2263483" y="207657"/>
                  </a:lnTo>
                  <a:lnTo>
                    <a:pt x="2235009" y="253860"/>
                  </a:lnTo>
                  <a:lnTo>
                    <a:pt x="2205101" y="270891"/>
                  </a:lnTo>
                  <a:lnTo>
                    <a:pt x="2208657" y="282321"/>
                  </a:lnTo>
                  <a:lnTo>
                    <a:pt x="2247150" y="264312"/>
                  </a:lnTo>
                  <a:lnTo>
                    <a:pt x="2275459" y="233045"/>
                  </a:lnTo>
                  <a:lnTo>
                    <a:pt x="2292883" y="191160"/>
                  </a:lnTo>
                  <a:lnTo>
                    <a:pt x="2297239" y="167233"/>
                  </a:lnTo>
                  <a:lnTo>
                    <a:pt x="2298687" y="141351"/>
                  </a:lnTo>
                  <a:close/>
                </a:path>
              </a:pathLst>
            </a:custGeom>
            <a:solidFill>
              <a:srgbClr val="000000"/>
            </a:solidFill>
          </p:spPr>
          <p:txBody>
            <a:bodyPr wrap="square" lIns="0" tIns="0" rIns="0" bIns="0" rtlCol="0"/>
            <a:lstStyle/>
            <a:p>
              <a:endParaRPr/>
            </a:p>
          </p:txBody>
        </p:sp>
      </p:grpSp>
      <p:sp>
        <p:nvSpPr>
          <p:cNvPr id="92" name="object 26">
            <a:extLst>
              <a:ext uri="{FF2B5EF4-FFF2-40B4-BE49-F238E27FC236}">
                <a16:creationId xmlns:a16="http://schemas.microsoft.com/office/drawing/2014/main" id="{1A52CB05-812F-4285-901C-01A6613EB00F}"/>
              </a:ext>
            </a:extLst>
          </p:cNvPr>
          <p:cNvSpPr txBox="1"/>
          <p:nvPr/>
        </p:nvSpPr>
        <p:spPr>
          <a:xfrm>
            <a:off x="6997112" y="3532805"/>
            <a:ext cx="711200" cy="391795"/>
          </a:xfrm>
          <a:prstGeom prst="rect">
            <a:avLst/>
          </a:prstGeom>
        </p:spPr>
        <p:txBody>
          <a:bodyPr vert="horz" wrap="square" lIns="0" tIns="12700" rIns="0" bIns="0" rtlCol="0">
            <a:spAutoFit/>
          </a:bodyPr>
          <a:lstStyle/>
          <a:p>
            <a:pPr marL="38100">
              <a:lnSpc>
                <a:spcPct val="100000"/>
              </a:lnSpc>
              <a:spcBef>
                <a:spcPts val="100"/>
              </a:spcBef>
              <a:tabLst>
                <a:tab pos="357505" algn="l"/>
              </a:tabLst>
            </a:pPr>
            <a:r>
              <a:rPr sz="2400" dirty="0">
                <a:latin typeface="Cambria Math"/>
                <a:cs typeface="Cambria Math"/>
              </a:rPr>
              <a:t>𝑔	</a:t>
            </a:r>
            <a:r>
              <a:rPr sz="2400" spc="80" dirty="0">
                <a:latin typeface="Cambria Math"/>
                <a:cs typeface="Cambria Math"/>
              </a:rPr>
              <a:t>𝑦</a:t>
            </a:r>
            <a:r>
              <a:rPr sz="2625" spc="120" baseline="28571" dirty="0">
                <a:latin typeface="Cambria Math"/>
                <a:cs typeface="Cambria Math"/>
              </a:rPr>
              <a:t>2</a:t>
            </a:r>
            <a:endParaRPr sz="2625" baseline="28571">
              <a:latin typeface="Cambria Math"/>
              <a:cs typeface="Cambria Math"/>
            </a:endParaRPr>
          </a:p>
        </p:txBody>
      </p:sp>
      <p:grpSp>
        <p:nvGrpSpPr>
          <p:cNvPr id="93" name="object 27">
            <a:extLst>
              <a:ext uri="{FF2B5EF4-FFF2-40B4-BE49-F238E27FC236}">
                <a16:creationId xmlns:a16="http://schemas.microsoft.com/office/drawing/2014/main" id="{0D741D5A-F966-4CF5-88A4-CBE520F1F074}"/>
              </a:ext>
            </a:extLst>
          </p:cNvPr>
          <p:cNvGrpSpPr/>
          <p:nvPr/>
        </p:nvGrpSpPr>
        <p:grpSpPr>
          <a:xfrm>
            <a:off x="3448479" y="2565624"/>
            <a:ext cx="4691380" cy="2497455"/>
            <a:chOff x="2180082" y="3191891"/>
            <a:chExt cx="4691380" cy="2497455"/>
          </a:xfrm>
        </p:grpSpPr>
        <p:sp>
          <p:nvSpPr>
            <p:cNvPr id="94" name="object 28">
              <a:extLst>
                <a:ext uri="{FF2B5EF4-FFF2-40B4-BE49-F238E27FC236}">
                  <a16:creationId xmlns:a16="http://schemas.microsoft.com/office/drawing/2014/main" id="{90986BFC-5EB2-4B1C-AEBE-5C31473D3920}"/>
                </a:ext>
              </a:extLst>
            </p:cNvPr>
            <p:cNvSpPr/>
            <p:nvPr/>
          </p:nvSpPr>
          <p:spPr>
            <a:xfrm>
              <a:off x="2180082" y="3191890"/>
              <a:ext cx="4480560" cy="1257935"/>
            </a:xfrm>
            <a:custGeom>
              <a:avLst/>
              <a:gdLst/>
              <a:ahLst/>
              <a:cxnLst/>
              <a:rect l="l" t="t" r="r" b="b"/>
              <a:pathLst>
                <a:path w="4480559" h="1257935">
                  <a:moveTo>
                    <a:pt x="981837" y="1257427"/>
                  </a:moveTo>
                  <a:lnTo>
                    <a:pt x="960996" y="1224407"/>
                  </a:lnTo>
                  <a:lnTo>
                    <a:pt x="913638" y="1149350"/>
                  </a:lnTo>
                  <a:lnTo>
                    <a:pt x="893914" y="1181900"/>
                  </a:lnTo>
                  <a:lnTo>
                    <a:pt x="19812" y="652145"/>
                  </a:lnTo>
                  <a:lnTo>
                    <a:pt x="0" y="684657"/>
                  </a:lnTo>
                  <a:lnTo>
                    <a:pt x="874153" y="1214501"/>
                  </a:lnTo>
                  <a:lnTo>
                    <a:pt x="854456" y="1247013"/>
                  </a:lnTo>
                  <a:lnTo>
                    <a:pt x="981837" y="1257427"/>
                  </a:lnTo>
                  <a:close/>
                </a:path>
                <a:path w="4480559" h="1257935">
                  <a:moveTo>
                    <a:pt x="3142996" y="839470"/>
                  </a:moveTo>
                  <a:lnTo>
                    <a:pt x="3122028" y="804926"/>
                  </a:lnTo>
                  <a:lnTo>
                    <a:pt x="3076702" y="730250"/>
                  </a:lnTo>
                  <a:lnTo>
                    <a:pt x="3056394" y="762546"/>
                  </a:lnTo>
                  <a:lnTo>
                    <a:pt x="2489517" y="406374"/>
                  </a:lnTo>
                  <a:lnTo>
                    <a:pt x="2783967" y="111887"/>
                  </a:lnTo>
                  <a:lnTo>
                    <a:pt x="2757043" y="84963"/>
                  </a:lnTo>
                  <a:lnTo>
                    <a:pt x="2456421" y="385584"/>
                  </a:lnTo>
                  <a:lnTo>
                    <a:pt x="1842770" y="0"/>
                  </a:lnTo>
                  <a:lnTo>
                    <a:pt x="1822450" y="32258"/>
                  </a:lnTo>
                  <a:lnTo>
                    <a:pt x="2428798" y="413219"/>
                  </a:lnTo>
                  <a:lnTo>
                    <a:pt x="1710944" y="1131074"/>
                  </a:lnTo>
                  <a:lnTo>
                    <a:pt x="1684020" y="1104138"/>
                  </a:lnTo>
                  <a:lnTo>
                    <a:pt x="1643634" y="1225423"/>
                  </a:lnTo>
                  <a:lnTo>
                    <a:pt x="1764919" y="1185037"/>
                  </a:lnTo>
                  <a:lnTo>
                    <a:pt x="1751457" y="1171575"/>
                  </a:lnTo>
                  <a:lnTo>
                    <a:pt x="1737918" y="1158049"/>
                  </a:lnTo>
                  <a:lnTo>
                    <a:pt x="2461882" y="434009"/>
                  </a:lnTo>
                  <a:lnTo>
                    <a:pt x="3036138" y="794778"/>
                  </a:lnTo>
                  <a:lnTo>
                    <a:pt x="3015869" y="827024"/>
                  </a:lnTo>
                  <a:lnTo>
                    <a:pt x="3142996" y="839470"/>
                  </a:lnTo>
                  <a:close/>
                </a:path>
                <a:path w="4480559" h="1257935">
                  <a:moveTo>
                    <a:pt x="4480433" y="136271"/>
                  </a:moveTo>
                  <a:lnTo>
                    <a:pt x="4453509" y="109347"/>
                  </a:lnTo>
                  <a:lnTo>
                    <a:pt x="3823195" y="740156"/>
                  </a:lnTo>
                  <a:lnTo>
                    <a:pt x="3796284" y="713232"/>
                  </a:lnTo>
                  <a:lnTo>
                    <a:pt x="3755898" y="834517"/>
                  </a:lnTo>
                  <a:lnTo>
                    <a:pt x="3877056" y="794004"/>
                  </a:lnTo>
                  <a:lnTo>
                    <a:pt x="3863594" y="780542"/>
                  </a:lnTo>
                  <a:lnTo>
                    <a:pt x="3850119" y="767080"/>
                  </a:lnTo>
                  <a:lnTo>
                    <a:pt x="4480433" y="136271"/>
                  </a:lnTo>
                  <a:close/>
                </a:path>
              </a:pathLst>
            </a:custGeom>
            <a:solidFill>
              <a:srgbClr val="000000"/>
            </a:solidFill>
          </p:spPr>
          <p:txBody>
            <a:bodyPr wrap="square" lIns="0" tIns="0" rIns="0" bIns="0" rtlCol="0"/>
            <a:lstStyle/>
            <a:p>
              <a:endParaRPr/>
            </a:p>
          </p:txBody>
        </p:sp>
        <p:sp>
          <p:nvSpPr>
            <p:cNvPr id="95" name="object 29">
              <a:extLst>
                <a:ext uri="{FF2B5EF4-FFF2-40B4-BE49-F238E27FC236}">
                  <a16:creationId xmlns:a16="http://schemas.microsoft.com/office/drawing/2014/main" id="{C3462C25-D426-4EC1-A1A4-4FA69B35BAB2}"/>
                </a:ext>
              </a:extLst>
            </p:cNvPr>
            <p:cNvSpPr/>
            <p:nvPr/>
          </p:nvSpPr>
          <p:spPr>
            <a:xfrm>
              <a:off x="4330954" y="5062473"/>
              <a:ext cx="213868" cy="213867"/>
            </a:xfrm>
            <a:prstGeom prst="rect">
              <a:avLst/>
            </a:prstGeom>
            <a:blipFill>
              <a:blip r:embed="rId9" cstate="print"/>
              <a:stretch>
                <a:fillRect/>
              </a:stretch>
            </a:blipFill>
          </p:spPr>
          <p:txBody>
            <a:bodyPr wrap="square" lIns="0" tIns="0" rIns="0" bIns="0" rtlCol="0"/>
            <a:lstStyle/>
            <a:p>
              <a:endParaRPr/>
            </a:p>
          </p:txBody>
        </p:sp>
        <p:sp>
          <p:nvSpPr>
            <p:cNvPr id="96" name="object 30">
              <a:extLst>
                <a:ext uri="{FF2B5EF4-FFF2-40B4-BE49-F238E27FC236}">
                  <a16:creationId xmlns:a16="http://schemas.microsoft.com/office/drawing/2014/main" id="{326D843D-E252-45E8-8D8C-C2CAD01F99E7}"/>
                </a:ext>
              </a:extLst>
            </p:cNvPr>
            <p:cNvSpPr/>
            <p:nvPr/>
          </p:nvSpPr>
          <p:spPr>
            <a:xfrm>
              <a:off x="2711577" y="5150611"/>
              <a:ext cx="1600835" cy="539115"/>
            </a:xfrm>
            <a:custGeom>
              <a:avLst/>
              <a:gdLst/>
              <a:ahLst/>
              <a:cxnLst/>
              <a:rect l="l" t="t" r="r" b="b"/>
              <a:pathLst>
                <a:path w="1600835" h="539114">
                  <a:moveTo>
                    <a:pt x="1485578" y="36283"/>
                  </a:moveTo>
                  <a:lnTo>
                    <a:pt x="0" y="502170"/>
                  </a:lnTo>
                  <a:lnTo>
                    <a:pt x="11430" y="538518"/>
                  </a:lnTo>
                  <a:lnTo>
                    <a:pt x="1496993" y="72736"/>
                  </a:lnTo>
                  <a:lnTo>
                    <a:pt x="1485578" y="36283"/>
                  </a:lnTo>
                  <a:close/>
                </a:path>
                <a:path w="1600835" h="539114">
                  <a:moveTo>
                    <a:pt x="1589672" y="30606"/>
                  </a:moveTo>
                  <a:lnTo>
                    <a:pt x="1503680" y="30606"/>
                  </a:lnTo>
                  <a:lnTo>
                    <a:pt x="1515110" y="67056"/>
                  </a:lnTo>
                  <a:lnTo>
                    <a:pt x="1496993" y="72736"/>
                  </a:lnTo>
                  <a:lnTo>
                    <a:pt x="1508378" y="109093"/>
                  </a:lnTo>
                  <a:lnTo>
                    <a:pt x="1589672" y="30606"/>
                  </a:lnTo>
                  <a:close/>
                </a:path>
                <a:path w="1600835" h="539114">
                  <a:moveTo>
                    <a:pt x="1503680" y="30606"/>
                  </a:moveTo>
                  <a:lnTo>
                    <a:pt x="1485578" y="36283"/>
                  </a:lnTo>
                  <a:lnTo>
                    <a:pt x="1496993" y="72736"/>
                  </a:lnTo>
                  <a:lnTo>
                    <a:pt x="1515110" y="67056"/>
                  </a:lnTo>
                  <a:lnTo>
                    <a:pt x="1503680" y="30606"/>
                  </a:lnTo>
                  <a:close/>
                </a:path>
                <a:path w="1600835" h="539114">
                  <a:moveTo>
                    <a:pt x="1474215" y="0"/>
                  </a:moveTo>
                  <a:lnTo>
                    <a:pt x="1485578" y="36283"/>
                  </a:lnTo>
                  <a:lnTo>
                    <a:pt x="1503680" y="30606"/>
                  </a:lnTo>
                  <a:lnTo>
                    <a:pt x="1589672" y="30606"/>
                  </a:lnTo>
                  <a:lnTo>
                    <a:pt x="1600327" y="20319"/>
                  </a:lnTo>
                  <a:lnTo>
                    <a:pt x="1474215" y="0"/>
                  </a:lnTo>
                  <a:close/>
                </a:path>
              </a:pathLst>
            </a:custGeom>
            <a:solidFill>
              <a:srgbClr val="000000"/>
            </a:solidFill>
          </p:spPr>
          <p:txBody>
            <a:bodyPr wrap="square" lIns="0" tIns="0" rIns="0" bIns="0" rtlCol="0"/>
            <a:lstStyle/>
            <a:p>
              <a:endParaRPr/>
            </a:p>
          </p:txBody>
        </p:sp>
        <p:sp>
          <p:nvSpPr>
            <p:cNvPr id="97" name="object 31">
              <a:extLst>
                <a:ext uri="{FF2B5EF4-FFF2-40B4-BE49-F238E27FC236}">
                  <a16:creationId xmlns:a16="http://schemas.microsoft.com/office/drawing/2014/main" id="{6728FED2-9A44-4A0D-8B0C-4CF53E31BB5F}"/>
                </a:ext>
              </a:extLst>
            </p:cNvPr>
            <p:cNvSpPr/>
            <p:nvPr/>
          </p:nvSpPr>
          <p:spPr>
            <a:xfrm>
              <a:off x="4967986" y="5062473"/>
              <a:ext cx="213867" cy="213867"/>
            </a:xfrm>
            <a:prstGeom prst="rect">
              <a:avLst/>
            </a:prstGeom>
            <a:blipFill>
              <a:blip r:embed="rId8" cstate="print"/>
              <a:stretch>
                <a:fillRect/>
              </a:stretch>
            </a:blipFill>
          </p:spPr>
          <p:txBody>
            <a:bodyPr wrap="square" lIns="0" tIns="0" rIns="0" bIns="0" rtlCol="0"/>
            <a:lstStyle/>
            <a:p>
              <a:endParaRPr/>
            </a:p>
          </p:txBody>
        </p:sp>
        <p:sp>
          <p:nvSpPr>
            <p:cNvPr id="98" name="object 32">
              <a:extLst>
                <a:ext uri="{FF2B5EF4-FFF2-40B4-BE49-F238E27FC236}">
                  <a16:creationId xmlns:a16="http://schemas.microsoft.com/office/drawing/2014/main" id="{220AB07F-E124-4CBB-8FEC-EE6C89FDEB9F}"/>
                </a:ext>
              </a:extLst>
            </p:cNvPr>
            <p:cNvSpPr/>
            <p:nvPr/>
          </p:nvSpPr>
          <p:spPr>
            <a:xfrm>
              <a:off x="5092446" y="5146801"/>
              <a:ext cx="1779270" cy="518159"/>
            </a:xfrm>
            <a:custGeom>
              <a:avLst/>
              <a:gdLst/>
              <a:ahLst/>
              <a:cxnLst/>
              <a:rect l="l" t="t" r="r" b="b"/>
              <a:pathLst>
                <a:path w="1779270" h="518160">
                  <a:moveTo>
                    <a:pt x="93980" y="231013"/>
                  </a:moveTo>
                  <a:lnTo>
                    <a:pt x="90043" y="219456"/>
                  </a:lnTo>
                  <a:lnTo>
                    <a:pt x="69507" y="226847"/>
                  </a:lnTo>
                  <a:lnTo>
                    <a:pt x="51536" y="237553"/>
                  </a:lnTo>
                  <a:lnTo>
                    <a:pt x="23241" y="268986"/>
                  </a:lnTo>
                  <a:lnTo>
                    <a:pt x="5803" y="310934"/>
                  </a:lnTo>
                  <a:lnTo>
                    <a:pt x="0" y="360680"/>
                  </a:lnTo>
                  <a:lnTo>
                    <a:pt x="1447" y="386638"/>
                  </a:lnTo>
                  <a:lnTo>
                    <a:pt x="13017" y="432549"/>
                  </a:lnTo>
                  <a:lnTo>
                    <a:pt x="36017" y="469785"/>
                  </a:lnTo>
                  <a:lnTo>
                    <a:pt x="69494" y="494449"/>
                  </a:lnTo>
                  <a:lnTo>
                    <a:pt x="90043" y="501827"/>
                  </a:lnTo>
                  <a:lnTo>
                    <a:pt x="93599" y="490359"/>
                  </a:lnTo>
                  <a:lnTo>
                    <a:pt x="77470" y="483247"/>
                  </a:lnTo>
                  <a:lnTo>
                    <a:pt x="63576" y="473329"/>
                  </a:lnTo>
                  <a:lnTo>
                    <a:pt x="35077" y="427113"/>
                  </a:lnTo>
                  <a:lnTo>
                    <a:pt x="26695" y="384175"/>
                  </a:lnTo>
                  <a:lnTo>
                    <a:pt x="25654" y="359283"/>
                  </a:lnTo>
                  <a:lnTo>
                    <a:pt x="26695" y="335191"/>
                  </a:lnTo>
                  <a:lnTo>
                    <a:pt x="35077" y="293382"/>
                  </a:lnTo>
                  <a:lnTo>
                    <a:pt x="63665" y="247891"/>
                  </a:lnTo>
                  <a:lnTo>
                    <a:pt x="77685" y="238099"/>
                  </a:lnTo>
                  <a:lnTo>
                    <a:pt x="93980" y="231013"/>
                  </a:lnTo>
                  <a:close/>
                </a:path>
                <a:path w="1779270" h="518160">
                  <a:moveTo>
                    <a:pt x="527050" y="360680"/>
                  </a:moveTo>
                  <a:lnTo>
                    <a:pt x="521220" y="310934"/>
                  </a:lnTo>
                  <a:lnTo>
                    <a:pt x="503682" y="268986"/>
                  </a:lnTo>
                  <a:lnTo>
                    <a:pt x="475386" y="237553"/>
                  </a:lnTo>
                  <a:lnTo>
                    <a:pt x="437007" y="219456"/>
                  </a:lnTo>
                  <a:lnTo>
                    <a:pt x="432943" y="231013"/>
                  </a:lnTo>
                  <a:lnTo>
                    <a:pt x="449300" y="238099"/>
                  </a:lnTo>
                  <a:lnTo>
                    <a:pt x="463359" y="247891"/>
                  </a:lnTo>
                  <a:lnTo>
                    <a:pt x="491883" y="293382"/>
                  </a:lnTo>
                  <a:lnTo>
                    <a:pt x="500214" y="335191"/>
                  </a:lnTo>
                  <a:lnTo>
                    <a:pt x="501269" y="359283"/>
                  </a:lnTo>
                  <a:lnTo>
                    <a:pt x="500214" y="384175"/>
                  </a:lnTo>
                  <a:lnTo>
                    <a:pt x="491832" y="427113"/>
                  </a:lnTo>
                  <a:lnTo>
                    <a:pt x="463359" y="473329"/>
                  </a:lnTo>
                  <a:lnTo>
                    <a:pt x="433451" y="490359"/>
                  </a:lnTo>
                  <a:lnTo>
                    <a:pt x="437007" y="501827"/>
                  </a:lnTo>
                  <a:lnTo>
                    <a:pt x="475500" y="483768"/>
                  </a:lnTo>
                  <a:lnTo>
                    <a:pt x="503809" y="452488"/>
                  </a:lnTo>
                  <a:lnTo>
                    <a:pt x="521233" y="410591"/>
                  </a:lnTo>
                  <a:lnTo>
                    <a:pt x="525589" y="386638"/>
                  </a:lnTo>
                  <a:lnTo>
                    <a:pt x="527050" y="360680"/>
                  </a:lnTo>
                  <a:close/>
                </a:path>
                <a:path w="1779270" h="518160">
                  <a:moveTo>
                    <a:pt x="1779016" y="480923"/>
                  </a:moveTo>
                  <a:lnTo>
                    <a:pt x="199745" y="36766"/>
                  </a:lnTo>
                  <a:lnTo>
                    <a:pt x="201193" y="31623"/>
                  </a:lnTo>
                  <a:lnTo>
                    <a:pt x="210058" y="0"/>
                  </a:lnTo>
                  <a:lnTo>
                    <a:pt x="84582" y="24130"/>
                  </a:lnTo>
                  <a:lnTo>
                    <a:pt x="179197" y="110109"/>
                  </a:lnTo>
                  <a:lnTo>
                    <a:pt x="189484" y="73393"/>
                  </a:lnTo>
                  <a:lnTo>
                    <a:pt x="1768729" y="517601"/>
                  </a:lnTo>
                  <a:lnTo>
                    <a:pt x="1779016" y="480923"/>
                  </a:lnTo>
                  <a:close/>
                </a:path>
              </a:pathLst>
            </a:custGeom>
            <a:solidFill>
              <a:srgbClr val="000000"/>
            </a:solidFill>
          </p:spPr>
          <p:txBody>
            <a:bodyPr wrap="square" lIns="0" tIns="0" rIns="0" bIns="0" rtlCol="0"/>
            <a:lstStyle/>
            <a:p>
              <a:endParaRPr/>
            </a:p>
          </p:txBody>
        </p:sp>
        <p:sp>
          <p:nvSpPr>
            <p:cNvPr id="99" name="object 33">
              <a:extLst>
                <a:ext uri="{FF2B5EF4-FFF2-40B4-BE49-F238E27FC236}">
                  <a16:creationId xmlns:a16="http://schemas.microsoft.com/office/drawing/2014/main" id="{D9DFE947-D248-4D4C-BD74-194447F4CDC3}"/>
                </a:ext>
              </a:extLst>
            </p:cNvPr>
            <p:cNvSpPr/>
            <p:nvPr/>
          </p:nvSpPr>
          <p:spPr>
            <a:xfrm>
              <a:off x="3275076" y="4046981"/>
              <a:ext cx="2590165" cy="459105"/>
            </a:xfrm>
            <a:custGeom>
              <a:avLst/>
              <a:gdLst/>
              <a:ahLst/>
              <a:cxnLst/>
              <a:rect l="l" t="t" r="r" b="b"/>
              <a:pathLst>
                <a:path w="2590165" h="459104">
                  <a:moveTo>
                    <a:pt x="477774" y="401574"/>
                  </a:moveTo>
                  <a:lnTo>
                    <a:pt x="439674" y="382524"/>
                  </a:lnTo>
                  <a:lnTo>
                    <a:pt x="363474" y="344424"/>
                  </a:lnTo>
                  <a:lnTo>
                    <a:pt x="363474" y="382524"/>
                  </a:lnTo>
                  <a:lnTo>
                    <a:pt x="114300" y="382524"/>
                  </a:lnTo>
                  <a:lnTo>
                    <a:pt x="114300" y="344424"/>
                  </a:lnTo>
                  <a:lnTo>
                    <a:pt x="0" y="401574"/>
                  </a:lnTo>
                  <a:lnTo>
                    <a:pt x="114300" y="458724"/>
                  </a:lnTo>
                  <a:lnTo>
                    <a:pt x="114300" y="420624"/>
                  </a:lnTo>
                  <a:lnTo>
                    <a:pt x="363474" y="420624"/>
                  </a:lnTo>
                  <a:lnTo>
                    <a:pt x="363474" y="458724"/>
                  </a:lnTo>
                  <a:lnTo>
                    <a:pt x="439674" y="420624"/>
                  </a:lnTo>
                  <a:lnTo>
                    <a:pt x="477774" y="401574"/>
                  </a:lnTo>
                  <a:close/>
                </a:path>
                <a:path w="2590165" h="459104">
                  <a:moveTo>
                    <a:pt x="2590038" y="57150"/>
                  </a:moveTo>
                  <a:lnTo>
                    <a:pt x="2551938" y="38100"/>
                  </a:lnTo>
                  <a:lnTo>
                    <a:pt x="2475738" y="0"/>
                  </a:lnTo>
                  <a:lnTo>
                    <a:pt x="2475738" y="38100"/>
                  </a:lnTo>
                  <a:lnTo>
                    <a:pt x="2226564" y="38100"/>
                  </a:lnTo>
                  <a:lnTo>
                    <a:pt x="2226564" y="0"/>
                  </a:lnTo>
                  <a:lnTo>
                    <a:pt x="2112264" y="57150"/>
                  </a:lnTo>
                  <a:lnTo>
                    <a:pt x="2226564" y="114300"/>
                  </a:lnTo>
                  <a:lnTo>
                    <a:pt x="2226564" y="76200"/>
                  </a:lnTo>
                  <a:lnTo>
                    <a:pt x="2475738" y="76200"/>
                  </a:lnTo>
                  <a:lnTo>
                    <a:pt x="2475738" y="114300"/>
                  </a:lnTo>
                  <a:lnTo>
                    <a:pt x="2551938" y="76200"/>
                  </a:lnTo>
                  <a:lnTo>
                    <a:pt x="2590038" y="57150"/>
                  </a:lnTo>
                  <a:close/>
                </a:path>
              </a:pathLst>
            </a:custGeom>
            <a:solidFill>
              <a:srgbClr val="FF0000"/>
            </a:solidFill>
          </p:spPr>
          <p:txBody>
            <a:bodyPr wrap="square" lIns="0" tIns="0" rIns="0" bIns="0" rtlCol="0"/>
            <a:lstStyle/>
            <a:p>
              <a:endParaRPr/>
            </a:p>
          </p:txBody>
        </p:sp>
        <p:sp>
          <p:nvSpPr>
            <p:cNvPr id="100" name="object 34">
              <a:extLst>
                <a:ext uri="{FF2B5EF4-FFF2-40B4-BE49-F238E27FC236}">
                  <a16:creationId xmlns:a16="http://schemas.microsoft.com/office/drawing/2014/main" id="{597ABB8E-296A-4E42-B390-3DC8683FF275}"/>
                </a:ext>
              </a:extLst>
            </p:cNvPr>
            <p:cNvSpPr/>
            <p:nvPr/>
          </p:nvSpPr>
          <p:spPr>
            <a:xfrm>
              <a:off x="3709924" y="4663186"/>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5"/>
                  </a:lnTo>
                  <a:lnTo>
                    <a:pt x="485743" y="207601"/>
                  </a:lnTo>
                  <a:lnTo>
                    <a:pt x="457263" y="253857"/>
                  </a:lnTo>
                  <a:lnTo>
                    <a:pt x="427354" y="270890"/>
                  </a:lnTo>
                  <a:lnTo>
                    <a:pt x="430911" y="282320"/>
                  </a:lnTo>
                  <a:lnTo>
                    <a:pt x="469407" y="264255"/>
                  </a:lnTo>
                  <a:lnTo>
                    <a:pt x="497713" y="233044"/>
                  </a:lnTo>
                  <a:lnTo>
                    <a:pt x="515143" y="191134"/>
                  </a:lnTo>
                  <a:lnTo>
                    <a:pt x="520953" y="141224"/>
                  </a:lnTo>
                  <a:lnTo>
                    <a:pt x="519499" y="115341"/>
                  </a:lnTo>
                  <a:lnTo>
                    <a:pt x="507827" y="69482"/>
                  </a:lnTo>
                  <a:lnTo>
                    <a:pt x="484703" y="32146"/>
                  </a:lnTo>
                  <a:lnTo>
                    <a:pt x="451365" y="7381"/>
                  </a:lnTo>
                  <a:lnTo>
                    <a:pt x="430911" y="0"/>
                  </a:lnTo>
                  <a:close/>
                </a:path>
                <a:path w="521335" h="282575">
                  <a:moveTo>
                    <a:pt x="90042" y="0"/>
                  </a:moveTo>
                  <a:lnTo>
                    <a:pt x="51546" y="18097"/>
                  </a:lnTo>
                  <a:lnTo>
                    <a:pt x="23240" y="49530"/>
                  </a:lnTo>
                  <a:lnTo>
                    <a:pt x="5810" y="91424"/>
                  </a:lnTo>
                  <a:lnTo>
                    <a:pt x="0" y="141224"/>
                  </a:lnTo>
                  <a:lnTo>
                    <a:pt x="1432" y="167179"/>
                  </a:lnTo>
                  <a:lnTo>
                    <a:pt x="12965" y="213090"/>
                  </a:lnTo>
                  <a:lnTo>
                    <a:pt x="36018" y="250281"/>
                  </a:lnTo>
                  <a:lnTo>
                    <a:pt x="69494" y="274943"/>
                  </a:lnTo>
                  <a:lnTo>
                    <a:pt x="90042" y="282320"/>
                  </a:lnTo>
                  <a:lnTo>
                    <a:pt x="93599" y="270890"/>
                  </a:lnTo>
                  <a:lnTo>
                    <a:pt x="77475" y="263773"/>
                  </a:lnTo>
                  <a:lnTo>
                    <a:pt x="63579" y="253857"/>
                  </a:lnTo>
                  <a:lnTo>
                    <a:pt x="35083" y="207601"/>
                  </a:lnTo>
                  <a:lnTo>
                    <a:pt x="26701" y="164635"/>
                  </a:lnTo>
                  <a:lnTo>
                    <a:pt x="25653" y="139700"/>
                  </a:lnTo>
                  <a:lnTo>
                    <a:pt x="26701" y="115623"/>
                  </a:lnTo>
                  <a:lnTo>
                    <a:pt x="35083" y="73852"/>
                  </a:lnTo>
                  <a:lnTo>
                    <a:pt x="63674" y="28352"/>
                  </a:lnTo>
                  <a:lnTo>
                    <a:pt x="93979" y="11430"/>
                  </a:lnTo>
                  <a:lnTo>
                    <a:pt x="90042" y="0"/>
                  </a:lnTo>
                  <a:close/>
                </a:path>
              </a:pathLst>
            </a:custGeom>
            <a:solidFill>
              <a:srgbClr val="000000"/>
            </a:solidFill>
          </p:spPr>
          <p:txBody>
            <a:bodyPr wrap="square" lIns="0" tIns="0" rIns="0" bIns="0" rtlCol="0"/>
            <a:lstStyle/>
            <a:p>
              <a:endParaRPr/>
            </a:p>
          </p:txBody>
        </p:sp>
      </p:grpSp>
      <p:sp>
        <p:nvSpPr>
          <p:cNvPr id="101" name="object 35">
            <a:extLst>
              <a:ext uri="{FF2B5EF4-FFF2-40B4-BE49-F238E27FC236}">
                <a16:creationId xmlns:a16="http://schemas.microsoft.com/office/drawing/2014/main" id="{3696B19F-CF26-4B80-936D-8A53EDB344D8}"/>
              </a:ext>
            </a:extLst>
          </p:cNvPr>
          <p:cNvSpPr txBox="1"/>
          <p:nvPr/>
        </p:nvSpPr>
        <p:spPr>
          <a:xfrm>
            <a:off x="4700063" y="3948908"/>
            <a:ext cx="2275205" cy="1779905"/>
          </a:xfrm>
          <a:prstGeom prst="rect">
            <a:avLst/>
          </a:prstGeom>
        </p:spPr>
        <p:txBody>
          <a:bodyPr vert="horz" wrap="square" lIns="0" tIns="12700" rIns="0" bIns="0" rtlCol="0">
            <a:spAutoFit/>
          </a:bodyPr>
          <a:lstStyle/>
          <a:p>
            <a:pPr marL="63500">
              <a:lnSpc>
                <a:spcPct val="100000"/>
              </a:lnSpc>
              <a:spcBef>
                <a:spcPts val="100"/>
              </a:spcBef>
              <a:tabLst>
                <a:tab pos="380365" algn="l"/>
              </a:tabLst>
            </a:pPr>
            <a:r>
              <a:rPr sz="2400" dirty="0">
                <a:latin typeface="Cambria Math"/>
                <a:cs typeface="Cambria Math"/>
              </a:rPr>
              <a:t>𝑔	</a:t>
            </a:r>
            <a:r>
              <a:rPr sz="2400" spc="55" dirty="0">
                <a:latin typeface="Cambria Math"/>
                <a:cs typeface="Cambria Math"/>
              </a:rPr>
              <a:t>𝑦</a:t>
            </a:r>
            <a:r>
              <a:rPr sz="2625" spc="82" baseline="28571" dirty="0">
                <a:latin typeface="Cambria Math"/>
                <a:cs typeface="Cambria Math"/>
              </a:rPr>
              <a:t>1</a:t>
            </a:r>
            <a:endParaRPr sz="2625" baseline="28571">
              <a:latin typeface="Cambria Math"/>
              <a:cs typeface="Cambria Math"/>
            </a:endParaRPr>
          </a:p>
          <a:p>
            <a:pPr>
              <a:lnSpc>
                <a:spcPct val="100000"/>
              </a:lnSpc>
              <a:spcBef>
                <a:spcPts val="50"/>
              </a:spcBef>
            </a:pPr>
            <a:endParaRPr sz="2250">
              <a:latin typeface="Cambria Math"/>
              <a:cs typeface="Cambria Math"/>
            </a:endParaRPr>
          </a:p>
          <a:p>
            <a:pPr marL="562610">
              <a:lnSpc>
                <a:spcPct val="100000"/>
              </a:lnSpc>
              <a:tabLst>
                <a:tab pos="882650" algn="l"/>
                <a:tab pos="1458595" algn="l"/>
                <a:tab pos="1763395" algn="l"/>
              </a:tabLst>
            </a:pPr>
            <a:r>
              <a:rPr sz="2400" dirty="0">
                <a:latin typeface="Cambria Math"/>
                <a:cs typeface="Cambria Math"/>
              </a:rPr>
              <a:t>𝑔	</a:t>
            </a:r>
            <a:r>
              <a:rPr sz="2400" spc="75" dirty="0">
                <a:latin typeface="Cambria Math"/>
                <a:cs typeface="Cambria Math"/>
              </a:rPr>
              <a:t>𝑥</a:t>
            </a:r>
            <a:r>
              <a:rPr sz="2625" spc="112" baseline="28571" dirty="0">
                <a:latin typeface="Cambria Math"/>
                <a:cs typeface="Cambria Math"/>
              </a:rPr>
              <a:t>3	</a:t>
            </a:r>
            <a:r>
              <a:rPr sz="3600" baseline="1157" dirty="0">
                <a:latin typeface="Cambria Math"/>
                <a:cs typeface="Cambria Math"/>
              </a:rPr>
              <a:t>𝑓	</a:t>
            </a:r>
            <a:r>
              <a:rPr sz="3600" spc="120" baseline="1157" dirty="0">
                <a:latin typeface="Cambria Math"/>
                <a:cs typeface="Cambria Math"/>
              </a:rPr>
              <a:t>𝑦</a:t>
            </a:r>
            <a:r>
              <a:rPr sz="2625" spc="120" baseline="28571" dirty="0">
                <a:latin typeface="Cambria Math"/>
                <a:cs typeface="Cambria Math"/>
              </a:rPr>
              <a:t>3</a:t>
            </a:r>
            <a:endParaRPr sz="2625" baseline="28571">
              <a:latin typeface="Cambria Math"/>
              <a:cs typeface="Cambria Math"/>
            </a:endParaRPr>
          </a:p>
          <a:p>
            <a:pPr marL="43180">
              <a:lnSpc>
                <a:spcPct val="100000"/>
              </a:lnSpc>
              <a:spcBef>
                <a:spcPts val="2480"/>
              </a:spcBef>
            </a:pPr>
            <a:r>
              <a:rPr sz="2400" dirty="0">
                <a:latin typeface="Calibri"/>
                <a:cs typeface="Calibri"/>
              </a:rPr>
              <a:t>Embedding</a:t>
            </a:r>
            <a:r>
              <a:rPr sz="2400" spc="-110" dirty="0">
                <a:latin typeface="Calibri"/>
                <a:cs typeface="Calibri"/>
              </a:rPr>
              <a:t> </a:t>
            </a:r>
            <a:r>
              <a:rPr sz="2400" dirty="0">
                <a:latin typeface="Calibri"/>
                <a:cs typeface="Calibri"/>
              </a:rPr>
              <a:t>Space</a:t>
            </a:r>
            <a:endParaRPr sz="2400">
              <a:latin typeface="Calibri"/>
              <a:cs typeface="Calibri"/>
            </a:endParaRPr>
          </a:p>
        </p:txBody>
      </p:sp>
      <p:sp>
        <p:nvSpPr>
          <p:cNvPr id="104" name="object 41">
            <a:extLst>
              <a:ext uri="{FF2B5EF4-FFF2-40B4-BE49-F238E27FC236}">
                <a16:creationId xmlns:a16="http://schemas.microsoft.com/office/drawing/2014/main" id="{9FB7F1AA-EBB5-4AB8-BE68-9C088E89E271}"/>
              </a:ext>
            </a:extLst>
          </p:cNvPr>
          <p:cNvSpPr txBox="1"/>
          <p:nvPr/>
        </p:nvSpPr>
        <p:spPr>
          <a:xfrm>
            <a:off x="5959014" y="1958183"/>
            <a:ext cx="1747520" cy="713740"/>
          </a:xfrm>
          <a:prstGeom prst="rect">
            <a:avLst/>
          </a:prstGeom>
          <a:solidFill>
            <a:srgbClr val="000000"/>
          </a:solidFill>
        </p:spPr>
        <p:txBody>
          <a:bodyPr vert="horz" wrap="square" lIns="0" tIns="156210" rIns="0" bIns="0" rtlCol="0">
            <a:spAutoFit/>
          </a:bodyPr>
          <a:lstStyle/>
          <a:p>
            <a:pPr marL="312420">
              <a:lnSpc>
                <a:spcPct val="100000"/>
              </a:lnSpc>
              <a:spcBef>
                <a:spcPts val="1230"/>
              </a:spcBef>
            </a:pPr>
            <a:r>
              <a:rPr sz="2400" spc="-5" dirty="0">
                <a:solidFill>
                  <a:srgbClr val="FFFFFF"/>
                </a:solidFill>
                <a:latin typeface="Calibri"/>
                <a:cs typeface="Calibri"/>
              </a:rPr>
              <a:t>V(chimp)</a:t>
            </a:r>
            <a:endParaRPr sz="2400">
              <a:latin typeface="Calibri"/>
              <a:cs typeface="Calibri"/>
            </a:endParaRPr>
          </a:p>
        </p:txBody>
      </p:sp>
      <p:sp>
        <p:nvSpPr>
          <p:cNvPr id="105" name="object 42">
            <a:extLst>
              <a:ext uri="{FF2B5EF4-FFF2-40B4-BE49-F238E27FC236}">
                <a16:creationId xmlns:a16="http://schemas.microsoft.com/office/drawing/2014/main" id="{0B2A7A47-0FBE-485B-BE60-436CBE4825FA}"/>
              </a:ext>
            </a:extLst>
          </p:cNvPr>
          <p:cNvSpPr txBox="1"/>
          <p:nvPr/>
        </p:nvSpPr>
        <p:spPr>
          <a:xfrm>
            <a:off x="7924975" y="2418431"/>
            <a:ext cx="1747520" cy="716915"/>
          </a:xfrm>
          <a:prstGeom prst="rect">
            <a:avLst/>
          </a:prstGeom>
          <a:solidFill>
            <a:srgbClr val="000000"/>
          </a:solidFill>
        </p:spPr>
        <p:txBody>
          <a:bodyPr vert="horz" wrap="square" lIns="0" tIns="157480" rIns="0" bIns="0" rtlCol="0">
            <a:spAutoFit/>
          </a:bodyPr>
          <a:lstStyle/>
          <a:p>
            <a:pPr marL="464184">
              <a:lnSpc>
                <a:spcPct val="100000"/>
              </a:lnSpc>
              <a:spcBef>
                <a:spcPts val="1240"/>
              </a:spcBef>
            </a:pPr>
            <a:r>
              <a:rPr sz="2400" spc="-5" dirty="0">
                <a:solidFill>
                  <a:srgbClr val="FFFFFF"/>
                </a:solidFill>
                <a:latin typeface="Calibri"/>
                <a:cs typeface="Calibri"/>
              </a:rPr>
              <a:t>V(dog)</a:t>
            </a:r>
            <a:endParaRPr sz="2400">
              <a:latin typeface="Calibri"/>
              <a:cs typeface="Calibri"/>
            </a:endParaRPr>
          </a:p>
        </p:txBody>
      </p:sp>
      <p:sp>
        <p:nvSpPr>
          <p:cNvPr id="106" name="object 43">
            <a:extLst>
              <a:ext uri="{FF2B5EF4-FFF2-40B4-BE49-F238E27FC236}">
                <a16:creationId xmlns:a16="http://schemas.microsoft.com/office/drawing/2014/main" id="{65AD0E1D-D830-45DD-B0F2-7F744B1E073B}"/>
              </a:ext>
            </a:extLst>
          </p:cNvPr>
          <p:cNvSpPr txBox="1"/>
          <p:nvPr/>
        </p:nvSpPr>
        <p:spPr>
          <a:xfrm>
            <a:off x="1685719" y="4820254"/>
            <a:ext cx="2402840" cy="716915"/>
          </a:xfrm>
          <a:prstGeom prst="rect">
            <a:avLst/>
          </a:prstGeom>
          <a:solidFill>
            <a:srgbClr val="000000"/>
          </a:solidFill>
        </p:spPr>
        <p:txBody>
          <a:bodyPr vert="horz" wrap="square" lIns="0" tIns="0" rIns="0" bIns="0" rtlCol="0">
            <a:spAutoFit/>
          </a:bodyPr>
          <a:lstStyle/>
          <a:p>
            <a:pPr marL="1270" algn="ctr">
              <a:lnSpc>
                <a:spcPts val="2700"/>
              </a:lnSpc>
            </a:pPr>
            <a:r>
              <a:rPr sz="2400" spc="-10" dirty="0">
                <a:solidFill>
                  <a:srgbClr val="FFFFFF"/>
                </a:solidFill>
                <a:latin typeface="Calibri"/>
                <a:cs typeface="Calibri"/>
              </a:rPr>
              <a:t>V(Grass-</a:t>
            </a:r>
            <a:endParaRPr sz="2400">
              <a:latin typeface="Calibri"/>
              <a:cs typeface="Calibri"/>
            </a:endParaRPr>
          </a:p>
          <a:p>
            <a:pPr marL="3175" algn="ctr">
              <a:lnSpc>
                <a:spcPct val="100000"/>
              </a:lnSpc>
            </a:pPr>
            <a:r>
              <a:rPr sz="2400" spc="-5" dirty="0">
                <a:solidFill>
                  <a:srgbClr val="FFFFFF"/>
                </a:solidFill>
                <a:latin typeface="Calibri"/>
                <a:cs typeface="Calibri"/>
              </a:rPr>
              <a:t>mud_horse)</a:t>
            </a:r>
            <a:endParaRPr sz="2400">
              <a:latin typeface="Calibri"/>
              <a:cs typeface="Calibri"/>
            </a:endParaRPr>
          </a:p>
        </p:txBody>
      </p:sp>
      <p:grpSp>
        <p:nvGrpSpPr>
          <p:cNvPr id="107" name="object 36">
            <a:extLst>
              <a:ext uri="{FF2B5EF4-FFF2-40B4-BE49-F238E27FC236}">
                <a16:creationId xmlns:a16="http://schemas.microsoft.com/office/drawing/2014/main" id="{BF3C1F28-2147-428D-99E2-9FB9AC0D75BF}"/>
              </a:ext>
            </a:extLst>
          </p:cNvPr>
          <p:cNvGrpSpPr/>
          <p:nvPr/>
        </p:nvGrpSpPr>
        <p:grpSpPr>
          <a:xfrm>
            <a:off x="7132748" y="390115"/>
            <a:ext cx="4083620" cy="1293495"/>
            <a:chOff x="5370576" y="429768"/>
            <a:chExt cx="3195320" cy="1293495"/>
          </a:xfrm>
        </p:grpSpPr>
        <p:sp>
          <p:nvSpPr>
            <p:cNvPr id="108" name="object 37">
              <a:extLst>
                <a:ext uri="{FF2B5EF4-FFF2-40B4-BE49-F238E27FC236}">
                  <a16:creationId xmlns:a16="http://schemas.microsoft.com/office/drawing/2014/main" id="{63905439-2A0D-4165-850F-618800F113FB}"/>
                </a:ext>
              </a:extLst>
            </p:cNvPr>
            <p:cNvSpPr/>
            <p:nvPr/>
          </p:nvSpPr>
          <p:spPr>
            <a:xfrm>
              <a:off x="5501628" y="499865"/>
              <a:ext cx="3064024" cy="1055382"/>
            </a:xfrm>
            <a:prstGeom prst="rect">
              <a:avLst/>
            </a:prstGeom>
            <a:blipFill>
              <a:blip r:embed="rId11" cstate="print"/>
              <a:stretch>
                <a:fillRect/>
              </a:stretch>
            </a:blipFill>
          </p:spPr>
          <p:txBody>
            <a:bodyPr wrap="square" lIns="0" tIns="0" rIns="0" bIns="0" rtlCol="0"/>
            <a:lstStyle/>
            <a:p>
              <a:endParaRPr/>
            </a:p>
          </p:txBody>
        </p:sp>
        <p:sp>
          <p:nvSpPr>
            <p:cNvPr id="109" name="object 38">
              <a:extLst>
                <a:ext uri="{FF2B5EF4-FFF2-40B4-BE49-F238E27FC236}">
                  <a16:creationId xmlns:a16="http://schemas.microsoft.com/office/drawing/2014/main" id="{45EC634A-F272-45A7-B45E-FE260D62165D}"/>
                </a:ext>
              </a:extLst>
            </p:cNvPr>
            <p:cNvSpPr/>
            <p:nvPr/>
          </p:nvSpPr>
          <p:spPr>
            <a:xfrm>
              <a:off x="5370576" y="429768"/>
              <a:ext cx="3045714" cy="1293114"/>
            </a:xfrm>
            <a:prstGeom prst="rect">
              <a:avLst/>
            </a:prstGeom>
            <a:blipFill>
              <a:blip r:embed="rId12" cstate="print"/>
              <a:stretch>
                <a:fillRect/>
              </a:stretch>
            </a:blipFill>
          </p:spPr>
          <p:txBody>
            <a:bodyPr wrap="square" lIns="0" tIns="0" rIns="0" bIns="0" rtlCol="0"/>
            <a:lstStyle/>
            <a:p>
              <a:endParaRPr/>
            </a:p>
          </p:txBody>
        </p:sp>
        <p:sp>
          <p:nvSpPr>
            <p:cNvPr id="110" name="object 39">
              <a:extLst>
                <a:ext uri="{FF2B5EF4-FFF2-40B4-BE49-F238E27FC236}">
                  <a16:creationId xmlns:a16="http://schemas.microsoft.com/office/drawing/2014/main" id="{14A9C097-D01D-44A6-BA4B-A3EF7ACDEA8B}"/>
                </a:ext>
              </a:extLst>
            </p:cNvPr>
            <p:cNvSpPr/>
            <p:nvPr/>
          </p:nvSpPr>
          <p:spPr>
            <a:xfrm>
              <a:off x="5553456" y="533400"/>
              <a:ext cx="2962655" cy="954024"/>
            </a:xfrm>
            <a:prstGeom prst="rect">
              <a:avLst/>
            </a:prstGeom>
            <a:blipFill>
              <a:blip r:embed="rId13" cstate="print"/>
              <a:stretch>
                <a:fillRect/>
              </a:stretch>
            </a:blipFill>
          </p:spPr>
          <p:txBody>
            <a:bodyPr wrap="square" lIns="0" tIns="0" rIns="0" bIns="0" rtlCol="0"/>
            <a:lstStyle/>
            <a:p>
              <a:endParaRPr/>
            </a:p>
          </p:txBody>
        </p:sp>
      </p:grpSp>
      <p:sp>
        <p:nvSpPr>
          <p:cNvPr id="111" name="object 40">
            <a:extLst>
              <a:ext uri="{FF2B5EF4-FFF2-40B4-BE49-F238E27FC236}">
                <a16:creationId xmlns:a16="http://schemas.microsoft.com/office/drawing/2014/main" id="{E6C5A063-268B-4DEB-80D7-B4F93EC59B86}"/>
              </a:ext>
            </a:extLst>
          </p:cNvPr>
          <p:cNvSpPr txBox="1"/>
          <p:nvPr/>
        </p:nvSpPr>
        <p:spPr>
          <a:xfrm>
            <a:off x="7559752" y="561681"/>
            <a:ext cx="3529205" cy="884858"/>
          </a:xfrm>
          <a:prstGeom prst="rect">
            <a:avLst/>
          </a:prstGeom>
        </p:spPr>
        <p:txBody>
          <a:bodyPr vert="horz" wrap="square" lIns="0" tIns="22860" rIns="0" bIns="0" rtlCol="0">
            <a:spAutoFit/>
          </a:bodyPr>
          <a:lstStyle/>
          <a:p>
            <a:pPr marL="92710" algn="ctr">
              <a:lnSpc>
                <a:spcPct val="100000"/>
              </a:lnSpc>
              <a:spcBef>
                <a:spcPts val="180"/>
              </a:spcBef>
            </a:pPr>
            <a:r>
              <a:rPr lang="zh-CN" altLang="en-US" sz="2800" spc="-10" dirty="0">
                <a:solidFill>
                  <a:srgbClr val="FFFFFF"/>
                </a:solidFill>
                <a:latin typeface="Calibri"/>
                <a:cs typeface="Calibri"/>
              </a:rPr>
              <a:t>如果我们没有数据库会怎样</a:t>
            </a:r>
            <a:endParaRPr sz="2800" dirty="0">
              <a:latin typeface="Calibri"/>
              <a:cs typeface="Calibri"/>
            </a:endParaRPr>
          </a:p>
        </p:txBody>
      </p:sp>
      <p:sp>
        <p:nvSpPr>
          <p:cNvPr id="5" name="文本占位符 3">
            <a:extLst>
              <a:ext uri="{FF2B5EF4-FFF2-40B4-BE49-F238E27FC236}">
                <a16:creationId xmlns:a16="http://schemas.microsoft.com/office/drawing/2014/main" id="{BE4DC177-5244-89CE-18C4-F824210C275C}"/>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34052781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DD0F2593-144C-4D7E-BDB2-C481853AC35B}"/>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r>
              <a:rPr lang="en-US" altLang="zh-CN" sz="3200" spc="-10" dirty="0">
                <a:latin typeface="+mn-ea"/>
              </a:rPr>
              <a:t>-</a:t>
            </a:r>
            <a:r>
              <a:rPr lang="zh-CN" altLang="en-US" sz="3200" spc="-10" dirty="0">
                <a:latin typeface="+mn-ea"/>
              </a:rPr>
              <a:t>属性嵌入</a:t>
            </a:r>
            <a:r>
              <a:rPr lang="en-US" altLang="zh-CN" sz="3200" spc="-10" dirty="0">
                <a:latin typeface="+mn-ea"/>
              </a:rPr>
              <a:t>+</a:t>
            </a:r>
            <a:r>
              <a:rPr lang="zh-CN" altLang="en-US" sz="3200" spc="-10" dirty="0">
                <a:latin typeface="+mn-ea"/>
              </a:rPr>
              <a:t>词汇嵌入</a:t>
            </a:r>
            <a:endParaRPr lang="zh-CN" altLang="en-US" sz="3600" spc="-10" dirty="0">
              <a:latin typeface="+mn-ea"/>
            </a:endParaRPr>
          </a:p>
        </p:txBody>
      </p:sp>
      <p:grpSp>
        <p:nvGrpSpPr>
          <p:cNvPr id="70" name="object 4">
            <a:extLst>
              <a:ext uri="{FF2B5EF4-FFF2-40B4-BE49-F238E27FC236}">
                <a16:creationId xmlns:a16="http://schemas.microsoft.com/office/drawing/2014/main" id="{245DFB34-E0BC-44DD-BBDF-CA3D52FAAAAB}"/>
              </a:ext>
            </a:extLst>
          </p:cNvPr>
          <p:cNvGrpSpPr/>
          <p:nvPr/>
        </p:nvGrpSpPr>
        <p:grpSpPr>
          <a:xfrm>
            <a:off x="2359580" y="1836516"/>
            <a:ext cx="7010400" cy="3858895"/>
            <a:chOff x="1091183" y="2462783"/>
            <a:chExt cx="7010400" cy="3858895"/>
          </a:xfrm>
        </p:grpSpPr>
        <p:sp>
          <p:nvSpPr>
            <p:cNvPr id="71" name="object 5">
              <a:extLst>
                <a:ext uri="{FF2B5EF4-FFF2-40B4-BE49-F238E27FC236}">
                  <a16:creationId xmlns:a16="http://schemas.microsoft.com/office/drawing/2014/main" id="{3B745952-87B6-4586-81BA-07C00180BB5B}"/>
                </a:ext>
              </a:extLst>
            </p:cNvPr>
            <p:cNvSpPr/>
            <p:nvPr/>
          </p:nvSpPr>
          <p:spPr>
            <a:xfrm>
              <a:off x="1764791" y="3340608"/>
              <a:ext cx="5666232" cy="2548128"/>
            </a:xfrm>
            <a:prstGeom prst="rect">
              <a:avLst/>
            </a:prstGeom>
            <a:blipFill>
              <a:blip r:embed="rId3" cstate="print"/>
              <a:stretch>
                <a:fillRect/>
              </a:stretch>
            </a:blipFill>
          </p:spPr>
          <p:txBody>
            <a:bodyPr wrap="square" lIns="0" tIns="0" rIns="0" bIns="0" rtlCol="0"/>
            <a:lstStyle/>
            <a:p>
              <a:endParaRPr/>
            </a:p>
          </p:txBody>
        </p:sp>
        <p:sp>
          <p:nvSpPr>
            <p:cNvPr id="72" name="object 6">
              <a:extLst>
                <a:ext uri="{FF2B5EF4-FFF2-40B4-BE49-F238E27FC236}">
                  <a16:creationId xmlns:a16="http://schemas.microsoft.com/office/drawing/2014/main" id="{612801DD-F3ED-422E-800B-8CBAD19B8484}"/>
                </a:ext>
              </a:extLst>
            </p:cNvPr>
            <p:cNvSpPr/>
            <p:nvPr/>
          </p:nvSpPr>
          <p:spPr>
            <a:xfrm>
              <a:off x="1764791" y="3340608"/>
              <a:ext cx="5666740" cy="2548255"/>
            </a:xfrm>
            <a:custGeom>
              <a:avLst/>
              <a:gdLst/>
              <a:ahLst/>
              <a:cxnLst/>
              <a:rect l="l" t="t" r="r" b="b"/>
              <a:pathLst>
                <a:path w="5666740" h="2548254">
                  <a:moveTo>
                    <a:pt x="0" y="1274064"/>
                  </a:moveTo>
                  <a:lnTo>
                    <a:pt x="2915" y="1215739"/>
                  </a:lnTo>
                  <a:lnTo>
                    <a:pt x="11578" y="1158089"/>
                  </a:lnTo>
                  <a:lnTo>
                    <a:pt x="25863" y="1101168"/>
                  </a:lnTo>
                  <a:lnTo>
                    <a:pt x="45646" y="1045033"/>
                  </a:lnTo>
                  <a:lnTo>
                    <a:pt x="70802" y="989740"/>
                  </a:lnTo>
                  <a:lnTo>
                    <a:pt x="101204" y="935346"/>
                  </a:lnTo>
                  <a:lnTo>
                    <a:pt x="136729" y="881906"/>
                  </a:lnTo>
                  <a:lnTo>
                    <a:pt x="177252" y="829477"/>
                  </a:lnTo>
                  <a:lnTo>
                    <a:pt x="222646" y="778115"/>
                  </a:lnTo>
                  <a:lnTo>
                    <a:pt x="272788" y="727876"/>
                  </a:lnTo>
                  <a:lnTo>
                    <a:pt x="327552" y="678816"/>
                  </a:lnTo>
                  <a:lnTo>
                    <a:pt x="386813" y="630992"/>
                  </a:lnTo>
                  <a:lnTo>
                    <a:pt x="418091" y="607561"/>
                  </a:lnTo>
                  <a:lnTo>
                    <a:pt x="450446" y="584460"/>
                  </a:lnTo>
                  <a:lnTo>
                    <a:pt x="483864" y="561695"/>
                  </a:lnTo>
                  <a:lnTo>
                    <a:pt x="518327" y="539275"/>
                  </a:lnTo>
                  <a:lnTo>
                    <a:pt x="553820" y="517206"/>
                  </a:lnTo>
                  <a:lnTo>
                    <a:pt x="590329" y="495495"/>
                  </a:lnTo>
                  <a:lnTo>
                    <a:pt x="627837" y="474149"/>
                  </a:lnTo>
                  <a:lnTo>
                    <a:pt x="666328" y="453175"/>
                  </a:lnTo>
                  <a:lnTo>
                    <a:pt x="705788" y="432580"/>
                  </a:lnTo>
                  <a:lnTo>
                    <a:pt x="746199" y="412372"/>
                  </a:lnTo>
                  <a:lnTo>
                    <a:pt x="787548" y="392557"/>
                  </a:lnTo>
                  <a:lnTo>
                    <a:pt x="829817" y="373141"/>
                  </a:lnTo>
                  <a:lnTo>
                    <a:pt x="872993" y="354133"/>
                  </a:lnTo>
                  <a:lnTo>
                    <a:pt x="917057" y="335540"/>
                  </a:lnTo>
                  <a:lnTo>
                    <a:pt x="961996" y="317367"/>
                  </a:lnTo>
                  <a:lnTo>
                    <a:pt x="1007794" y="299623"/>
                  </a:lnTo>
                  <a:lnTo>
                    <a:pt x="1054435" y="282315"/>
                  </a:lnTo>
                  <a:lnTo>
                    <a:pt x="1101903" y="265448"/>
                  </a:lnTo>
                  <a:lnTo>
                    <a:pt x="1150182" y="249031"/>
                  </a:lnTo>
                  <a:lnTo>
                    <a:pt x="1199258" y="233071"/>
                  </a:lnTo>
                  <a:lnTo>
                    <a:pt x="1249114" y="217574"/>
                  </a:lnTo>
                  <a:lnTo>
                    <a:pt x="1299735" y="202547"/>
                  </a:lnTo>
                  <a:lnTo>
                    <a:pt x="1351105" y="187998"/>
                  </a:lnTo>
                  <a:lnTo>
                    <a:pt x="1403208" y="173933"/>
                  </a:lnTo>
                  <a:lnTo>
                    <a:pt x="1456030" y="160360"/>
                  </a:lnTo>
                  <a:lnTo>
                    <a:pt x="1509554" y="147285"/>
                  </a:lnTo>
                  <a:lnTo>
                    <a:pt x="1563764" y="134716"/>
                  </a:lnTo>
                  <a:lnTo>
                    <a:pt x="1618645" y="122660"/>
                  </a:lnTo>
                  <a:lnTo>
                    <a:pt x="1674182" y="111123"/>
                  </a:lnTo>
                  <a:lnTo>
                    <a:pt x="1730359" y="100113"/>
                  </a:lnTo>
                  <a:lnTo>
                    <a:pt x="1787159" y="89637"/>
                  </a:lnTo>
                  <a:lnTo>
                    <a:pt x="1844568" y="79701"/>
                  </a:lnTo>
                  <a:lnTo>
                    <a:pt x="1902570" y="70313"/>
                  </a:lnTo>
                  <a:lnTo>
                    <a:pt x="1961150" y="61480"/>
                  </a:lnTo>
                  <a:lnTo>
                    <a:pt x="2020290" y="53209"/>
                  </a:lnTo>
                  <a:lnTo>
                    <a:pt x="2079977" y="45506"/>
                  </a:lnTo>
                  <a:lnTo>
                    <a:pt x="2140194" y="38379"/>
                  </a:lnTo>
                  <a:lnTo>
                    <a:pt x="2200926" y="31835"/>
                  </a:lnTo>
                  <a:lnTo>
                    <a:pt x="2262157" y="25881"/>
                  </a:lnTo>
                  <a:lnTo>
                    <a:pt x="2323872" y="20524"/>
                  </a:lnTo>
                  <a:lnTo>
                    <a:pt x="2386054" y="15771"/>
                  </a:lnTo>
                  <a:lnTo>
                    <a:pt x="2448688" y="11629"/>
                  </a:lnTo>
                  <a:lnTo>
                    <a:pt x="2511759" y="8105"/>
                  </a:lnTo>
                  <a:lnTo>
                    <a:pt x="2575251" y="5206"/>
                  </a:lnTo>
                  <a:lnTo>
                    <a:pt x="2639148" y="2938"/>
                  </a:lnTo>
                  <a:lnTo>
                    <a:pt x="2703435" y="1310"/>
                  </a:lnTo>
                  <a:lnTo>
                    <a:pt x="2768096" y="328"/>
                  </a:lnTo>
                  <a:lnTo>
                    <a:pt x="2833116" y="0"/>
                  </a:lnTo>
                  <a:lnTo>
                    <a:pt x="2898135" y="328"/>
                  </a:lnTo>
                  <a:lnTo>
                    <a:pt x="2962796" y="1310"/>
                  </a:lnTo>
                  <a:lnTo>
                    <a:pt x="3027083" y="2938"/>
                  </a:lnTo>
                  <a:lnTo>
                    <a:pt x="3090980" y="5206"/>
                  </a:lnTo>
                  <a:lnTo>
                    <a:pt x="3154472" y="8105"/>
                  </a:lnTo>
                  <a:lnTo>
                    <a:pt x="3217543" y="11629"/>
                  </a:lnTo>
                  <a:lnTo>
                    <a:pt x="3280177" y="15771"/>
                  </a:lnTo>
                  <a:lnTo>
                    <a:pt x="3342359" y="20524"/>
                  </a:lnTo>
                  <a:lnTo>
                    <a:pt x="3404074" y="25881"/>
                  </a:lnTo>
                  <a:lnTo>
                    <a:pt x="3465305" y="31835"/>
                  </a:lnTo>
                  <a:lnTo>
                    <a:pt x="3526037" y="38379"/>
                  </a:lnTo>
                  <a:lnTo>
                    <a:pt x="3586254" y="45506"/>
                  </a:lnTo>
                  <a:lnTo>
                    <a:pt x="3645941" y="53209"/>
                  </a:lnTo>
                  <a:lnTo>
                    <a:pt x="3705081" y="61480"/>
                  </a:lnTo>
                  <a:lnTo>
                    <a:pt x="3763661" y="70313"/>
                  </a:lnTo>
                  <a:lnTo>
                    <a:pt x="3821663" y="79701"/>
                  </a:lnTo>
                  <a:lnTo>
                    <a:pt x="3879072" y="89637"/>
                  </a:lnTo>
                  <a:lnTo>
                    <a:pt x="3935872" y="100113"/>
                  </a:lnTo>
                  <a:lnTo>
                    <a:pt x="3992049" y="111123"/>
                  </a:lnTo>
                  <a:lnTo>
                    <a:pt x="4047586" y="122660"/>
                  </a:lnTo>
                  <a:lnTo>
                    <a:pt x="4102467" y="134716"/>
                  </a:lnTo>
                  <a:lnTo>
                    <a:pt x="4156677" y="147285"/>
                  </a:lnTo>
                  <a:lnTo>
                    <a:pt x="4210201" y="160360"/>
                  </a:lnTo>
                  <a:lnTo>
                    <a:pt x="4263023" y="173933"/>
                  </a:lnTo>
                  <a:lnTo>
                    <a:pt x="4315126" y="187998"/>
                  </a:lnTo>
                  <a:lnTo>
                    <a:pt x="4366496" y="202547"/>
                  </a:lnTo>
                  <a:lnTo>
                    <a:pt x="4417117" y="217574"/>
                  </a:lnTo>
                  <a:lnTo>
                    <a:pt x="4466973" y="233071"/>
                  </a:lnTo>
                  <a:lnTo>
                    <a:pt x="4516049" y="249031"/>
                  </a:lnTo>
                  <a:lnTo>
                    <a:pt x="4564328" y="265448"/>
                  </a:lnTo>
                  <a:lnTo>
                    <a:pt x="4611796" y="282315"/>
                  </a:lnTo>
                  <a:lnTo>
                    <a:pt x="4658437" y="299623"/>
                  </a:lnTo>
                  <a:lnTo>
                    <a:pt x="4704235" y="317367"/>
                  </a:lnTo>
                  <a:lnTo>
                    <a:pt x="4749174" y="335540"/>
                  </a:lnTo>
                  <a:lnTo>
                    <a:pt x="4793238" y="354133"/>
                  </a:lnTo>
                  <a:lnTo>
                    <a:pt x="4836413" y="373141"/>
                  </a:lnTo>
                  <a:lnTo>
                    <a:pt x="4878683" y="392557"/>
                  </a:lnTo>
                  <a:lnTo>
                    <a:pt x="4920032" y="412372"/>
                  </a:lnTo>
                  <a:lnTo>
                    <a:pt x="4960443" y="432580"/>
                  </a:lnTo>
                  <a:lnTo>
                    <a:pt x="4999903" y="453175"/>
                  </a:lnTo>
                  <a:lnTo>
                    <a:pt x="5038394" y="474149"/>
                  </a:lnTo>
                  <a:lnTo>
                    <a:pt x="5075902" y="495495"/>
                  </a:lnTo>
                  <a:lnTo>
                    <a:pt x="5112411" y="517206"/>
                  </a:lnTo>
                  <a:lnTo>
                    <a:pt x="5147904" y="539275"/>
                  </a:lnTo>
                  <a:lnTo>
                    <a:pt x="5182367" y="561695"/>
                  </a:lnTo>
                  <a:lnTo>
                    <a:pt x="5215785" y="584460"/>
                  </a:lnTo>
                  <a:lnTo>
                    <a:pt x="5248140" y="607561"/>
                  </a:lnTo>
                  <a:lnTo>
                    <a:pt x="5279418" y="630992"/>
                  </a:lnTo>
                  <a:lnTo>
                    <a:pt x="5309603" y="654746"/>
                  </a:lnTo>
                  <a:lnTo>
                    <a:pt x="5366631" y="703195"/>
                  </a:lnTo>
                  <a:lnTo>
                    <a:pt x="5419099" y="752851"/>
                  </a:lnTo>
                  <a:lnTo>
                    <a:pt x="5466883" y="803659"/>
                  </a:lnTo>
                  <a:lnTo>
                    <a:pt x="5509857" y="855561"/>
                  </a:lnTo>
                  <a:lnTo>
                    <a:pt x="5547897" y="908503"/>
                  </a:lnTo>
                  <a:lnTo>
                    <a:pt x="5580876" y="962427"/>
                  </a:lnTo>
                  <a:lnTo>
                    <a:pt x="5608671" y="1017278"/>
                  </a:lnTo>
                  <a:lnTo>
                    <a:pt x="5631155" y="1072999"/>
                  </a:lnTo>
                  <a:lnTo>
                    <a:pt x="5648205" y="1129533"/>
                  </a:lnTo>
                  <a:lnTo>
                    <a:pt x="5659695" y="1186826"/>
                  </a:lnTo>
                  <a:lnTo>
                    <a:pt x="5665500" y="1244821"/>
                  </a:lnTo>
                  <a:lnTo>
                    <a:pt x="5666232" y="1274064"/>
                  </a:lnTo>
                  <a:lnTo>
                    <a:pt x="5665500" y="1303306"/>
                  </a:lnTo>
                  <a:lnTo>
                    <a:pt x="5659695" y="1361301"/>
                  </a:lnTo>
                  <a:lnTo>
                    <a:pt x="5648205" y="1418594"/>
                  </a:lnTo>
                  <a:lnTo>
                    <a:pt x="5631155" y="1475128"/>
                  </a:lnTo>
                  <a:lnTo>
                    <a:pt x="5608671" y="1530849"/>
                  </a:lnTo>
                  <a:lnTo>
                    <a:pt x="5580876" y="1585700"/>
                  </a:lnTo>
                  <a:lnTo>
                    <a:pt x="5547897" y="1639624"/>
                  </a:lnTo>
                  <a:lnTo>
                    <a:pt x="5509857" y="1692566"/>
                  </a:lnTo>
                  <a:lnTo>
                    <a:pt x="5466883" y="1744468"/>
                  </a:lnTo>
                  <a:lnTo>
                    <a:pt x="5419099" y="1795276"/>
                  </a:lnTo>
                  <a:lnTo>
                    <a:pt x="5366631" y="1844932"/>
                  </a:lnTo>
                  <a:lnTo>
                    <a:pt x="5309603" y="1893381"/>
                  </a:lnTo>
                  <a:lnTo>
                    <a:pt x="5279418" y="1917135"/>
                  </a:lnTo>
                  <a:lnTo>
                    <a:pt x="5248140" y="1940566"/>
                  </a:lnTo>
                  <a:lnTo>
                    <a:pt x="5215785" y="1963667"/>
                  </a:lnTo>
                  <a:lnTo>
                    <a:pt x="5182367" y="1986432"/>
                  </a:lnTo>
                  <a:lnTo>
                    <a:pt x="5147904" y="2008852"/>
                  </a:lnTo>
                  <a:lnTo>
                    <a:pt x="5112411" y="2030921"/>
                  </a:lnTo>
                  <a:lnTo>
                    <a:pt x="5075902" y="2052632"/>
                  </a:lnTo>
                  <a:lnTo>
                    <a:pt x="5038394" y="2073978"/>
                  </a:lnTo>
                  <a:lnTo>
                    <a:pt x="4999903" y="2094952"/>
                  </a:lnTo>
                  <a:lnTo>
                    <a:pt x="4960443" y="2115547"/>
                  </a:lnTo>
                  <a:lnTo>
                    <a:pt x="4920032" y="2135755"/>
                  </a:lnTo>
                  <a:lnTo>
                    <a:pt x="4878683" y="2155570"/>
                  </a:lnTo>
                  <a:lnTo>
                    <a:pt x="4836413" y="2174986"/>
                  </a:lnTo>
                  <a:lnTo>
                    <a:pt x="4793238" y="2193994"/>
                  </a:lnTo>
                  <a:lnTo>
                    <a:pt x="4749174" y="2212587"/>
                  </a:lnTo>
                  <a:lnTo>
                    <a:pt x="4704235" y="2230760"/>
                  </a:lnTo>
                  <a:lnTo>
                    <a:pt x="4658437" y="2248504"/>
                  </a:lnTo>
                  <a:lnTo>
                    <a:pt x="4611796" y="2265812"/>
                  </a:lnTo>
                  <a:lnTo>
                    <a:pt x="4564328" y="2282679"/>
                  </a:lnTo>
                  <a:lnTo>
                    <a:pt x="4516049" y="2299096"/>
                  </a:lnTo>
                  <a:lnTo>
                    <a:pt x="4466973" y="2315056"/>
                  </a:lnTo>
                  <a:lnTo>
                    <a:pt x="4417117" y="2330553"/>
                  </a:lnTo>
                  <a:lnTo>
                    <a:pt x="4366496" y="2345580"/>
                  </a:lnTo>
                  <a:lnTo>
                    <a:pt x="4315126" y="2360129"/>
                  </a:lnTo>
                  <a:lnTo>
                    <a:pt x="4263023" y="2374194"/>
                  </a:lnTo>
                  <a:lnTo>
                    <a:pt x="4210201" y="2387767"/>
                  </a:lnTo>
                  <a:lnTo>
                    <a:pt x="4156677" y="2400842"/>
                  </a:lnTo>
                  <a:lnTo>
                    <a:pt x="4102467" y="2413411"/>
                  </a:lnTo>
                  <a:lnTo>
                    <a:pt x="4047586" y="2425467"/>
                  </a:lnTo>
                  <a:lnTo>
                    <a:pt x="3992049" y="2437004"/>
                  </a:lnTo>
                  <a:lnTo>
                    <a:pt x="3935872" y="2448014"/>
                  </a:lnTo>
                  <a:lnTo>
                    <a:pt x="3879072" y="2458490"/>
                  </a:lnTo>
                  <a:lnTo>
                    <a:pt x="3821663" y="2468426"/>
                  </a:lnTo>
                  <a:lnTo>
                    <a:pt x="3763661" y="2477814"/>
                  </a:lnTo>
                  <a:lnTo>
                    <a:pt x="3705081" y="2486647"/>
                  </a:lnTo>
                  <a:lnTo>
                    <a:pt x="3645941" y="2494918"/>
                  </a:lnTo>
                  <a:lnTo>
                    <a:pt x="3586254" y="2502621"/>
                  </a:lnTo>
                  <a:lnTo>
                    <a:pt x="3526037" y="2509748"/>
                  </a:lnTo>
                  <a:lnTo>
                    <a:pt x="3465305" y="2516292"/>
                  </a:lnTo>
                  <a:lnTo>
                    <a:pt x="3404074" y="2522246"/>
                  </a:lnTo>
                  <a:lnTo>
                    <a:pt x="3342359" y="2527603"/>
                  </a:lnTo>
                  <a:lnTo>
                    <a:pt x="3280177" y="2532356"/>
                  </a:lnTo>
                  <a:lnTo>
                    <a:pt x="3217543" y="2536498"/>
                  </a:lnTo>
                  <a:lnTo>
                    <a:pt x="3154472" y="2540022"/>
                  </a:lnTo>
                  <a:lnTo>
                    <a:pt x="3090980" y="2542921"/>
                  </a:lnTo>
                  <a:lnTo>
                    <a:pt x="3027083" y="2545189"/>
                  </a:lnTo>
                  <a:lnTo>
                    <a:pt x="2962796" y="2546817"/>
                  </a:lnTo>
                  <a:lnTo>
                    <a:pt x="2898135" y="2547799"/>
                  </a:lnTo>
                  <a:lnTo>
                    <a:pt x="2833116" y="2548128"/>
                  </a:lnTo>
                  <a:lnTo>
                    <a:pt x="2768096" y="2547799"/>
                  </a:lnTo>
                  <a:lnTo>
                    <a:pt x="2703435" y="2546817"/>
                  </a:lnTo>
                  <a:lnTo>
                    <a:pt x="2639148" y="2545189"/>
                  </a:lnTo>
                  <a:lnTo>
                    <a:pt x="2575251" y="2542921"/>
                  </a:lnTo>
                  <a:lnTo>
                    <a:pt x="2511759" y="2540022"/>
                  </a:lnTo>
                  <a:lnTo>
                    <a:pt x="2448688" y="2536498"/>
                  </a:lnTo>
                  <a:lnTo>
                    <a:pt x="2386054" y="2532356"/>
                  </a:lnTo>
                  <a:lnTo>
                    <a:pt x="2323872" y="2527603"/>
                  </a:lnTo>
                  <a:lnTo>
                    <a:pt x="2262157" y="2522246"/>
                  </a:lnTo>
                  <a:lnTo>
                    <a:pt x="2200926" y="2516292"/>
                  </a:lnTo>
                  <a:lnTo>
                    <a:pt x="2140194" y="2509748"/>
                  </a:lnTo>
                  <a:lnTo>
                    <a:pt x="2079977" y="2502621"/>
                  </a:lnTo>
                  <a:lnTo>
                    <a:pt x="2020290" y="2494918"/>
                  </a:lnTo>
                  <a:lnTo>
                    <a:pt x="1961150" y="2486647"/>
                  </a:lnTo>
                  <a:lnTo>
                    <a:pt x="1902570" y="2477814"/>
                  </a:lnTo>
                  <a:lnTo>
                    <a:pt x="1844568" y="2468426"/>
                  </a:lnTo>
                  <a:lnTo>
                    <a:pt x="1787159" y="2458490"/>
                  </a:lnTo>
                  <a:lnTo>
                    <a:pt x="1730359" y="2448014"/>
                  </a:lnTo>
                  <a:lnTo>
                    <a:pt x="1674182" y="2437004"/>
                  </a:lnTo>
                  <a:lnTo>
                    <a:pt x="1618645" y="2425467"/>
                  </a:lnTo>
                  <a:lnTo>
                    <a:pt x="1563764" y="2413411"/>
                  </a:lnTo>
                  <a:lnTo>
                    <a:pt x="1509554" y="2400842"/>
                  </a:lnTo>
                  <a:lnTo>
                    <a:pt x="1456030" y="2387767"/>
                  </a:lnTo>
                  <a:lnTo>
                    <a:pt x="1403208" y="2374194"/>
                  </a:lnTo>
                  <a:lnTo>
                    <a:pt x="1351105" y="2360129"/>
                  </a:lnTo>
                  <a:lnTo>
                    <a:pt x="1299735" y="2345580"/>
                  </a:lnTo>
                  <a:lnTo>
                    <a:pt x="1249114" y="2330553"/>
                  </a:lnTo>
                  <a:lnTo>
                    <a:pt x="1199258" y="2315056"/>
                  </a:lnTo>
                  <a:lnTo>
                    <a:pt x="1150182" y="2299096"/>
                  </a:lnTo>
                  <a:lnTo>
                    <a:pt x="1101903" y="2282679"/>
                  </a:lnTo>
                  <a:lnTo>
                    <a:pt x="1054435" y="2265812"/>
                  </a:lnTo>
                  <a:lnTo>
                    <a:pt x="1007794" y="2248504"/>
                  </a:lnTo>
                  <a:lnTo>
                    <a:pt x="961996" y="2230760"/>
                  </a:lnTo>
                  <a:lnTo>
                    <a:pt x="917057" y="2212587"/>
                  </a:lnTo>
                  <a:lnTo>
                    <a:pt x="872993" y="2193994"/>
                  </a:lnTo>
                  <a:lnTo>
                    <a:pt x="829818" y="2174986"/>
                  </a:lnTo>
                  <a:lnTo>
                    <a:pt x="787548" y="2155570"/>
                  </a:lnTo>
                  <a:lnTo>
                    <a:pt x="746199" y="2135755"/>
                  </a:lnTo>
                  <a:lnTo>
                    <a:pt x="705788" y="2115547"/>
                  </a:lnTo>
                  <a:lnTo>
                    <a:pt x="666328" y="2094952"/>
                  </a:lnTo>
                  <a:lnTo>
                    <a:pt x="627837" y="2073978"/>
                  </a:lnTo>
                  <a:lnTo>
                    <a:pt x="590329" y="2052632"/>
                  </a:lnTo>
                  <a:lnTo>
                    <a:pt x="553820" y="2030921"/>
                  </a:lnTo>
                  <a:lnTo>
                    <a:pt x="518327" y="2008852"/>
                  </a:lnTo>
                  <a:lnTo>
                    <a:pt x="483864" y="1986432"/>
                  </a:lnTo>
                  <a:lnTo>
                    <a:pt x="450446" y="1963667"/>
                  </a:lnTo>
                  <a:lnTo>
                    <a:pt x="418091" y="1940566"/>
                  </a:lnTo>
                  <a:lnTo>
                    <a:pt x="386813" y="1917135"/>
                  </a:lnTo>
                  <a:lnTo>
                    <a:pt x="356628" y="1893381"/>
                  </a:lnTo>
                  <a:lnTo>
                    <a:pt x="299600" y="1844932"/>
                  </a:lnTo>
                  <a:lnTo>
                    <a:pt x="247132" y="1795276"/>
                  </a:lnTo>
                  <a:lnTo>
                    <a:pt x="199348" y="1744468"/>
                  </a:lnTo>
                  <a:lnTo>
                    <a:pt x="156374" y="1692566"/>
                  </a:lnTo>
                  <a:lnTo>
                    <a:pt x="118334" y="1639624"/>
                  </a:lnTo>
                  <a:lnTo>
                    <a:pt x="85355" y="1585700"/>
                  </a:lnTo>
                  <a:lnTo>
                    <a:pt x="57560" y="1530849"/>
                  </a:lnTo>
                  <a:lnTo>
                    <a:pt x="35076" y="1475128"/>
                  </a:lnTo>
                  <a:lnTo>
                    <a:pt x="18026" y="1418594"/>
                  </a:lnTo>
                  <a:lnTo>
                    <a:pt x="6536" y="1361301"/>
                  </a:lnTo>
                  <a:lnTo>
                    <a:pt x="731" y="1303306"/>
                  </a:lnTo>
                  <a:lnTo>
                    <a:pt x="0" y="1274064"/>
                  </a:lnTo>
                  <a:close/>
                </a:path>
              </a:pathLst>
            </a:custGeom>
            <a:ln w="6350">
              <a:solidFill>
                <a:srgbClr val="5B9BD4"/>
              </a:solidFill>
            </a:ln>
          </p:spPr>
          <p:txBody>
            <a:bodyPr wrap="square" lIns="0" tIns="0" rIns="0" bIns="0" rtlCol="0"/>
            <a:lstStyle/>
            <a:p>
              <a:endParaRPr/>
            </a:p>
          </p:txBody>
        </p:sp>
        <p:sp>
          <p:nvSpPr>
            <p:cNvPr id="73" name="object 7">
              <a:extLst>
                <a:ext uri="{FF2B5EF4-FFF2-40B4-BE49-F238E27FC236}">
                  <a16:creationId xmlns:a16="http://schemas.microsoft.com/office/drawing/2014/main" id="{B237E06C-854A-4949-8029-B8C0D7619FAA}"/>
                </a:ext>
              </a:extLst>
            </p:cNvPr>
            <p:cNvSpPr/>
            <p:nvPr/>
          </p:nvSpPr>
          <p:spPr>
            <a:xfrm>
              <a:off x="2898648" y="2462783"/>
              <a:ext cx="1319784" cy="877824"/>
            </a:xfrm>
            <a:prstGeom prst="rect">
              <a:avLst/>
            </a:prstGeom>
            <a:blipFill>
              <a:blip r:embed="rId4" cstate="print"/>
              <a:stretch>
                <a:fillRect/>
              </a:stretch>
            </a:blipFill>
          </p:spPr>
          <p:txBody>
            <a:bodyPr wrap="square" lIns="0" tIns="0" rIns="0" bIns="0" rtlCol="0"/>
            <a:lstStyle/>
            <a:p>
              <a:endParaRPr/>
            </a:p>
          </p:txBody>
        </p:sp>
        <p:sp>
          <p:nvSpPr>
            <p:cNvPr id="74" name="object 8">
              <a:extLst>
                <a:ext uri="{FF2B5EF4-FFF2-40B4-BE49-F238E27FC236}">
                  <a16:creationId xmlns:a16="http://schemas.microsoft.com/office/drawing/2014/main" id="{E79FDDB0-4213-481F-BADF-DD3382AE7D7F}"/>
                </a:ext>
              </a:extLst>
            </p:cNvPr>
            <p:cNvSpPr/>
            <p:nvPr/>
          </p:nvSpPr>
          <p:spPr>
            <a:xfrm>
              <a:off x="1091183" y="3206495"/>
              <a:ext cx="1234440" cy="877823"/>
            </a:xfrm>
            <a:prstGeom prst="rect">
              <a:avLst/>
            </a:prstGeom>
            <a:blipFill>
              <a:blip r:embed="rId5" cstate="print"/>
              <a:stretch>
                <a:fillRect/>
              </a:stretch>
            </a:blipFill>
          </p:spPr>
          <p:txBody>
            <a:bodyPr wrap="square" lIns="0" tIns="0" rIns="0" bIns="0" rtlCol="0"/>
            <a:lstStyle/>
            <a:p>
              <a:endParaRPr/>
            </a:p>
          </p:txBody>
        </p:sp>
        <p:sp>
          <p:nvSpPr>
            <p:cNvPr id="75" name="object 9">
              <a:extLst>
                <a:ext uri="{FF2B5EF4-FFF2-40B4-BE49-F238E27FC236}">
                  <a16:creationId xmlns:a16="http://schemas.microsoft.com/office/drawing/2014/main" id="{FEDA8DD5-7B16-48C0-8279-A46708AC6910}"/>
                </a:ext>
              </a:extLst>
            </p:cNvPr>
            <p:cNvSpPr/>
            <p:nvPr/>
          </p:nvSpPr>
          <p:spPr>
            <a:xfrm>
              <a:off x="6815327" y="5032248"/>
              <a:ext cx="1286255" cy="1289303"/>
            </a:xfrm>
            <a:prstGeom prst="rect">
              <a:avLst/>
            </a:prstGeom>
            <a:blipFill>
              <a:blip r:embed="rId6" cstate="print"/>
              <a:stretch>
                <a:fillRect/>
              </a:stretch>
            </a:blipFill>
          </p:spPr>
          <p:txBody>
            <a:bodyPr wrap="square" lIns="0" tIns="0" rIns="0" bIns="0" rtlCol="0"/>
            <a:lstStyle/>
            <a:p>
              <a:endParaRPr/>
            </a:p>
          </p:txBody>
        </p:sp>
      </p:grpSp>
      <p:sp>
        <p:nvSpPr>
          <p:cNvPr id="76" name="object 10">
            <a:extLst>
              <a:ext uri="{FF2B5EF4-FFF2-40B4-BE49-F238E27FC236}">
                <a16:creationId xmlns:a16="http://schemas.microsoft.com/office/drawing/2014/main" id="{30015CC4-9548-47DB-AA7B-E76A0F1F9176}"/>
              </a:ext>
            </a:extLst>
          </p:cNvPr>
          <p:cNvSpPr txBox="1"/>
          <p:nvPr/>
        </p:nvSpPr>
        <p:spPr>
          <a:xfrm>
            <a:off x="7999269" y="2460849"/>
            <a:ext cx="1477645" cy="687070"/>
          </a:xfrm>
          <a:prstGeom prst="rect">
            <a:avLst/>
          </a:prstGeom>
        </p:spPr>
        <p:txBody>
          <a:bodyPr vert="horz" wrap="square" lIns="0" tIns="0" rIns="0" bIns="0" rtlCol="0">
            <a:spAutoFit/>
          </a:bodyPr>
          <a:lstStyle/>
          <a:p>
            <a:pPr>
              <a:lnSpc>
                <a:spcPts val="2405"/>
              </a:lnSpc>
            </a:pPr>
            <a:r>
              <a:rPr sz="2400" spc="-5" dirty="0">
                <a:latin typeface="Calibri"/>
                <a:cs typeface="Calibri"/>
              </a:rPr>
              <a:t>y</a:t>
            </a:r>
            <a:r>
              <a:rPr sz="2400" spc="-7" baseline="24305" dirty="0">
                <a:latin typeface="Calibri"/>
                <a:cs typeface="Calibri"/>
              </a:rPr>
              <a:t>2</a:t>
            </a:r>
            <a:r>
              <a:rPr sz="2400" spc="-120" baseline="24305" dirty="0">
                <a:latin typeface="Calibri"/>
                <a:cs typeface="Calibri"/>
              </a:rPr>
              <a:t> </a:t>
            </a:r>
            <a:r>
              <a:rPr sz="2400" spc="-5" dirty="0">
                <a:latin typeface="Calibri"/>
                <a:cs typeface="Calibri"/>
              </a:rPr>
              <a:t>(attribute</a:t>
            </a:r>
            <a:endParaRPr sz="2400">
              <a:latin typeface="Calibri"/>
              <a:cs typeface="Calibri"/>
            </a:endParaRPr>
          </a:p>
          <a:p>
            <a:pPr>
              <a:lnSpc>
                <a:spcPct val="100000"/>
              </a:lnSpc>
            </a:pPr>
            <a:r>
              <a:rPr sz="2400" spc="-5" dirty="0">
                <a:latin typeface="Calibri"/>
                <a:cs typeface="Calibri"/>
              </a:rPr>
              <a:t>of</a:t>
            </a:r>
            <a:r>
              <a:rPr sz="2400" spc="-10" dirty="0">
                <a:latin typeface="Calibri"/>
                <a:cs typeface="Calibri"/>
              </a:rPr>
              <a:t> </a:t>
            </a:r>
            <a:r>
              <a:rPr sz="2400" spc="-5" dirty="0">
                <a:latin typeface="Calibri"/>
                <a:cs typeface="Calibri"/>
              </a:rPr>
              <a:t>dog)</a:t>
            </a:r>
            <a:endParaRPr sz="2400">
              <a:latin typeface="Calibri"/>
              <a:cs typeface="Calibri"/>
            </a:endParaRPr>
          </a:p>
        </p:txBody>
      </p:sp>
      <p:sp>
        <p:nvSpPr>
          <p:cNvPr id="77" name="object 11">
            <a:extLst>
              <a:ext uri="{FF2B5EF4-FFF2-40B4-BE49-F238E27FC236}">
                <a16:creationId xmlns:a16="http://schemas.microsoft.com/office/drawing/2014/main" id="{C1DA796A-C4F5-4947-B239-94064CC18862}"/>
              </a:ext>
            </a:extLst>
          </p:cNvPr>
          <p:cNvSpPr txBox="1"/>
          <p:nvPr/>
        </p:nvSpPr>
        <p:spPr>
          <a:xfrm>
            <a:off x="2023081" y="2712309"/>
            <a:ext cx="311150" cy="391160"/>
          </a:xfrm>
          <a:prstGeom prst="rect">
            <a:avLst/>
          </a:prstGeom>
        </p:spPr>
        <p:txBody>
          <a:bodyPr vert="horz" wrap="square" lIns="0" tIns="12700" rIns="0" bIns="0" rtlCol="0">
            <a:spAutoFit/>
          </a:bodyPr>
          <a:lstStyle/>
          <a:p>
            <a:pPr marL="38100">
              <a:lnSpc>
                <a:spcPct val="100000"/>
              </a:lnSpc>
              <a:spcBef>
                <a:spcPts val="100"/>
              </a:spcBef>
            </a:pPr>
            <a:r>
              <a:rPr sz="3600" spc="-7" baseline="-16203" dirty="0">
                <a:latin typeface="Calibri"/>
                <a:cs typeface="Calibri"/>
              </a:rPr>
              <a:t>x</a:t>
            </a:r>
            <a:r>
              <a:rPr sz="1600" spc="-5" dirty="0">
                <a:latin typeface="Calibri"/>
                <a:cs typeface="Calibri"/>
              </a:rPr>
              <a:t>1</a:t>
            </a:r>
            <a:endParaRPr sz="1600">
              <a:latin typeface="Calibri"/>
              <a:cs typeface="Calibri"/>
            </a:endParaRPr>
          </a:p>
        </p:txBody>
      </p:sp>
      <p:sp>
        <p:nvSpPr>
          <p:cNvPr id="78" name="object 12">
            <a:extLst>
              <a:ext uri="{FF2B5EF4-FFF2-40B4-BE49-F238E27FC236}">
                <a16:creationId xmlns:a16="http://schemas.microsoft.com/office/drawing/2014/main" id="{8BC8AB55-9971-4F6D-A1F0-B4ADE59485B6}"/>
              </a:ext>
            </a:extLst>
          </p:cNvPr>
          <p:cNvSpPr txBox="1"/>
          <p:nvPr/>
        </p:nvSpPr>
        <p:spPr>
          <a:xfrm>
            <a:off x="3828970" y="1939894"/>
            <a:ext cx="311150" cy="391160"/>
          </a:xfrm>
          <a:prstGeom prst="rect">
            <a:avLst/>
          </a:prstGeom>
        </p:spPr>
        <p:txBody>
          <a:bodyPr vert="horz" wrap="square" lIns="0" tIns="12700" rIns="0" bIns="0" rtlCol="0">
            <a:spAutoFit/>
          </a:bodyPr>
          <a:lstStyle/>
          <a:p>
            <a:pPr marL="38100">
              <a:lnSpc>
                <a:spcPct val="100000"/>
              </a:lnSpc>
              <a:spcBef>
                <a:spcPts val="100"/>
              </a:spcBef>
            </a:pPr>
            <a:r>
              <a:rPr sz="3600" spc="-7" baseline="-16203" dirty="0">
                <a:latin typeface="Calibri"/>
                <a:cs typeface="Calibri"/>
              </a:rPr>
              <a:t>x</a:t>
            </a:r>
            <a:r>
              <a:rPr sz="1600" spc="-5" dirty="0">
                <a:latin typeface="Calibri"/>
                <a:cs typeface="Calibri"/>
              </a:rPr>
              <a:t>2</a:t>
            </a:r>
            <a:endParaRPr sz="1600">
              <a:latin typeface="Calibri"/>
              <a:cs typeface="Calibri"/>
            </a:endParaRPr>
          </a:p>
        </p:txBody>
      </p:sp>
      <p:sp>
        <p:nvSpPr>
          <p:cNvPr id="79" name="object 13">
            <a:extLst>
              <a:ext uri="{FF2B5EF4-FFF2-40B4-BE49-F238E27FC236}">
                <a16:creationId xmlns:a16="http://schemas.microsoft.com/office/drawing/2014/main" id="{662DDB7F-6B13-4042-9274-E16502C96CBF}"/>
              </a:ext>
            </a:extLst>
          </p:cNvPr>
          <p:cNvSpPr txBox="1"/>
          <p:nvPr/>
        </p:nvSpPr>
        <p:spPr>
          <a:xfrm>
            <a:off x="9491265" y="4774280"/>
            <a:ext cx="311150" cy="391160"/>
          </a:xfrm>
          <a:prstGeom prst="rect">
            <a:avLst/>
          </a:prstGeom>
        </p:spPr>
        <p:txBody>
          <a:bodyPr vert="horz" wrap="square" lIns="0" tIns="12700" rIns="0" bIns="0" rtlCol="0">
            <a:spAutoFit/>
          </a:bodyPr>
          <a:lstStyle/>
          <a:p>
            <a:pPr marL="38100">
              <a:lnSpc>
                <a:spcPct val="100000"/>
              </a:lnSpc>
              <a:spcBef>
                <a:spcPts val="100"/>
              </a:spcBef>
            </a:pPr>
            <a:r>
              <a:rPr sz="3600" spc="-7" baseline="-16203" dirty="0">
                <a:latin typeface="Calibri"/>
                <a:cs typeface="Calibri"/>
              </a:rPr>
              <a:t>x</a:t>
            </a:r>
            <a:r>
              <a:rPr sz="1600" spc="-5" dirty="0">
                <a:latin typeface="Calibri"/>
                <a:cs typeface="Calibri"/>
              </a:rPr>
              <a:t>3</a:t>
            </a:r>
            <a:endParaRPr sz="1600">
              <a:latin typeface="Calibri"/>
              <a:cs typeface="Calibri"/>
            </a:endParaRPr>
          </a:p>
        </p:txBody>
      </p:sp>
      <p:sp>
        <p:nvSpPr>
          <p:cNvPr id="80" name="object 14">
            <a:extLst>
              <a:ext uri="{FF2B5EF4-FFF2-40B4-BE49-F238E27FC236}">
                <a16:creationId xmlns:a16="http://schemas.microsoft.com/office/drawing/2014/main" id="{DD4256CB-074E-47A1-9F4E-211F9AC08F29}"/>
              </a:ext>
            </a:extLst>
          </p:cNvPr>
          <p:cNvSpPr txBox="1"/>
          <p:nvPr/>
        </p:nvSpPr>
        <p:spPr>
          <a:xfrm>
            <a:off x="6120558" y="1998187"/>
            <a:ext cx="1477645" cy="687070"/>
          </a:xfrm>
          <a:prstGeom prst="rect">
            <a:avLst/>
          </a:prstGeom>
        </p:spPr>
        <p:txBody>
          <a:bodyPr vert="horz" wrap="square" lIns="0" tIns="0" rIns="0" bIns="0" rtlCol="0">
            <a:spAutoFit/>
          </a:bodyPr>
          <a:lstStyle/>
          <a:p>
            <a:pPr>
              <a:lnSpc>
                <a:spcPts val="2405"/>
              </a:lnSpc>
            </a:pPr>
            <a:r>
              <a:rPr sz="2400" spc="-5" dirty="0">
                <a:latin typeface="Calibri"/>
                <a:cs typeface="Calibri"/>
              </a:rPr>
              <a:t>y</a:t>
            </a:r>
            <a:r>
              <a:rPr sz="2400" spc="-7" baseline="24305" dirty="0">
                <a:latin typeface="Calibri"/>
                <a:cs typeface="Calibri"/>
              </a:rPr>
              <a:t>1</a:t>
            </a:r>
            <a:r>
              <a:rPr sz="2400" spc="-120" baseline="24305" dirty="0">
                <a:latin typeface="Calibri"/>
                <a:cs typeface="Calibri"/>
              </a:rPr>
              <a:t> </a:t>
            </a:r>
            <a:r>
              <a:rPr sz="2400" spc="-5" dirty="0">
                <a:latin typeface="Calibri"/>
                <a:cs typeface="Calibri"/>
              </a:rPr>
              <a:t>(attribute</a:t>
            </a:r>
            <a:endParaRPr sz="2400">
              <a:latin typeface="Calibri"/>
              <a:cs typeface="Calibri"/>
            </a:endParaRPr>
          </a:p>
          <a:p>
            <a:pPr>
              <a:lnSpc>
                <a:spcPct val="100000"/>
              </a:lnSpc>
            </a:pPr>
            <a:r>
              <a:rPr sz="2400" spc="-5" dirty="0">
                <a:latin typeface="Calibri"/>
                <a:cs typeface="Calibri"/>
              </a:rPr>
              <a:t>of</a:t>
            </a:r>
            <a:r>
              <a:rPr sz="2400" spc="-20" dirty="0">
                <a:latin typeface="Calibri"/>
                <a:cs typeface="Calibri"/>
              </a:rPr>
              <a:t> </a:t>
            </a:r>
            <a:r>
              <a:rPr sz="2400" dirty="0">
                <a:latin typeface="Calibri"/>
                <a:cs typeface="Calibri"/>
              </a:rPr>
              <a:t>chimp)</a:t>
            </a:r>
            <a:endParaRPr sz="2400">
              <a:latin typeface="Calibri"/>
              <a:cs typeface="Calibri"/>
            </a:endParaRPr>
          </a:p>
        </p:txBody>
      </p:sp>
      <p:sp>
        <p:nvSpPr>
          <p:cNvPr id="81" name="object 15">
            <a:extLst>
              <a:ext uri="{FF2B5EF4-FFF2-40B4-BE49-F238E27FC236}">
                <a16:creationId xmlns:a16="http://schemas.microsoft.com/office/drawing/2014/main" id="{348E7656-7C72-4DD1-AADF-52C5CBA3710D}"/>
              </a:ext>
            </a:extLst>
          </p:cNvPr>
          <p:cNvSpPr txBox="1"/>
          <p:nvPr/>
        </p:nvSpPr>
        <p:spPr>
          <a:xfrm>
            <a:off x="1846602" y="4882230"/>
            <a:ext cx="2188845" cy="687070"/>
          </a:xfrm>
          <a:prstGeom prst="rect">
            <a:avLst/>
          </a:prstGeom>
        </p:spPr>
        <p:txBody>
          <a:bodyPr vert="horz" wrap="square" lIns="0" tIns="0" rIns="0" bIns="0" rtlCol="0">
            <a:spAutoFit/>
          </a:bodyPr>
          <a:lstStyle/>
          <a:p>
            <a:pPr>
              <a:lnSpc>
                <a:spcPts val="2405"/>
              </a:lnSpc>
            </a:pPr>
            <a:r>
              <a:rPr sz="2400" spc="-5" dirty="0">
                <a:latin typeface="Calibri"/>
                <a:cs typeface="Calibri"/>
              </a:rPr>
              <a:t>y</a:t>
            </a:r>
            <a:r>
              <a:rPr sz="2400" spc="-7" baseline="24305" dirty="0">
                <a:latin typeface="Calibri"/>
                <a:cs typeface="Calibri"/>
              </a:rPr>
              <a:t>3 </a:t>
            </a:r>
            <a:r>
              <a:rPr sz="2400" spc="-5" dirty="0">
                <a:latin typeface="Calibri"/>
                <a:cs typeface="Calibri"/>
              </a:rPr>
              <a:t>(attribute</a:t>
            </a:r>
            <a:r>
              <a:rPr sz="2400" spc="-95" dirty="0">
                <a:latin typeface="Calibri"/>
                <a:cs typeface="Calibri"/>
              </a:rPr>
              <a:t> </a:t>
            </a:r>
            <a:r>
              <a:rPr sz="2400" spc="-5" dirty="0">
                <a:latin typeface="Calibri"/>
                <a:cs typeface="Calibri"/>
              </a:rPr>
              <a:t>of</a:t>
            </a:r>
            <a:endParaRPr sz="2400">
              <a:latin typeface="Calibri"/>
              <a:cs typeface="Calibri"/>
            </a:endParaRPr>
          </a:p>
          <a:p>
            <a:pPr>
              <a:lnSpc>
                <a:spcPct val="100000"/>
              </a:lnSpc>
            </a:pPr>
            <a:r>
              <a:rPr sz="2400" spc="-5" dirty="0">
                <a:latin typeface="Calibri"/>
                <a:cs typeface="Calibri"/>
              </a:rPr>
              <a:t>Grass-mud</a:t>
            </a:r>
            <a:r>
              <a:rPr sz="2400" spc="-85" dirty="0">
                <a:latin typeface="Calibri"/>
                <a:cs typeface="Calibri"/>
              </a:rPr>
              <a:t> </a:t>
            </a:r>
            <a:r>
              <a:rPr sz="2400" spc="-15" dirty="0">
                <a:latin typeface="Calibri"/>
                <a:cs typeface="Calibri"/>
              </a:rPr>
              <a:t>horse)</a:t>
            </a:r>
            <a:endParaRPr sz="2400">
              <a:latin typeface="Calibri"/>
              <a:cs typeface="Calibri"/>
            </a:endParaRPr>
          </a:p>
        </p:txBody>
      </p:sp>
      <p:sp>
        <p:nvSpPr>
          <p:cNvPr id="82" name="object 16">
            <a:extLst>
              <a:ext uri="{FF2B5EF4-FFF2-40B4-BE49-F238E27FC236}">
                <a16:creationId xmlns:a16="http://schemas.microsoft.com/office/drawing/2014/main" id="{3EE639E4-6DF5-4105-A8CE-003F8CB954CA}"/>
              </a:ext>
            </a:extLst>
          </p:cNvPr>
          <p:cNvSpPr/>
          <p:nvPr/>
        </p:nvSpPr>
        <p:spPr>
          <a:xfrm>
            <a:off x="4049697" y="4033490"/>
            <a:ext cx="511809" cy="282575"/>
          </a:xfrm>
          <a:custGeom>
            <a:avLst/>
            <a:gdLst/>
            <a:ahLst/>
            <a:cxnLst/>
            <a:rect l="l" t="t" r="r" b="b"/>
            <a:pathLst>
              <a:path w="511810" h="282575">
                <a:moveTo>
                  <a:pt x="421767" y="0"/>
                </a:moveTo>
                <a:lnTo>
                  <a:pt x="417830" y="11430"/>
                </a:lnTo>
                <a:lnTo>
                  <a:pt x="434137" y="18522"/>
                </a:lnTo>
                <a:lnTo>
                  <a:pt x="448182" y="28352"/>
                </a:lnTo>
                <a:lnTo>
                  <a:pt x="476726" y="73852"/>
                </a:lnTo>
                <a:lnTo>
                  <a:pt x="485108" y="115623"/>
                </a:lnTo>
                <a:lnTo>
                  <a:pt x="486155" y="139700"/>
                </a:lnTo>
                <a:lnTo>
                  <a:pt x="485108" y="164633"/>
                </a:lnTo>
                <a:lnTo>
                  <a:pt x="476726" y="207547"/>
                </a:lnTo>
                <a:lnTo>
                  <a:pt x="448230" y="253841"/>
                </a:lnTo>
                <a:lnTo>
                  <a:pt x="418211" y="270891"/>
                </a:lnTo>
                <a:lnTo>
                  <a:pt x="421767" y="282321"/>
                </a:lnTo>
                <a:lnTo>
                  <a:pt x="460327" y="264239"/>
                </a:lnTo>
                <a:lnTo>
                  <a:pt x="488696" y="232918"/>
                </a:lnTo>
                <a:lnTo>
                  <a:pt x="506015" y="191119"/>
                </a:lnTo>
                <a:lnTo>
                  <a:pt x="511810" y="141224"/>
                </a:lnTo>
                <a:lnTo>
                  <a:pt x="510357" y="115339"/>
                </a:lnTo>
                <a:lnTo>
                  <a:pt x="498736" y="69429"/>
                </a:lnTo>
                <a:lnTo>
                  <a:pt x="475666" y="32093"/>
                </a:lnTo>
                <a:lnTo>
                  <a:pt x="442241" y="7379"/>
                </a:lnTo>
                <a:lnTo>
                  <a:pt x="421767" y="0"/>
                </a:lnTo>
                <a:close/>
              </a:path>
              <a:path w="511810" h="282575">
                <a:moveTo>
                  <a:pt x="90043" y="0"/>
                </a:moveTo>
                <a:lnTo>
                  <a:pt x="51657" y="18081"/>
                </a:lnTo>
                <a:lnTo>
                  <a:pt x="23368" y="49403"/>
                </a:lnTo>
                <a:lnTo>
                  <a:pt x="5826" y="91408"/>
                </a:lnTo>
                <a:lnTo>
                  <a:pt x="0" y="141224"/>
                </a:lnTo>
                <a:lnTo>
                  <a:pt x="1452" y="167177"/>
                </a:lnTo>
                <a:lnTo>
                  <a:pt x="13073" y="213036"/>
                </a:lnTo>
                <a:lnTo>
                  <a:pt x="36125" y="250227"/>
                </a:lnTo>
                <a:lnTo>
                  <a:pt x="69514" y="274941"/>
                </a:lnTo>
                <a:lnTo>
                  <a:pt x="90043" y="282321"/>
                </a:lnTo>
                <a:lnTo>
                  <a:pt x="93599" y="270891"/>
                </a:lnTo>
                <a:lnTo>
                  <a:pt x="77549" y="263771"/>
                </a:lnTo>
                <a:lnTo>
                  <a:pt x="63690" y="253841"/>
                </a:lnTo>
                <a:lnTo>
                  <a:pt x="35210" y="207547"/>
                </a:lnTo>
                <a:lnTo>
                  <a:pt x="26828" y="164633"/>
                </a:lnTo>
                <a:lnTo>
                  <a:pt x="25781" y="139700"/>
                </a:lnTo>
                <a:lnTo>
                  <a:pt x="26828" y="115623"/>
                </a:lnTo>
                <a:lnTo>
                  <a:pt x="35210" y="73852"/>
                </a:lnTo>
                <a:lnTo>
                  <a:pt x="63801" y="28352"/>
                </a:lnTo>
                <a:lnTo>
                  <a:pt x="94106" y="11430"/>
                </a:lnTo>
                <a:lnTo>
                  <a:pt x="90043" y="0"/>
                </a:lnTo>
                <a:close/>
              </a:path>
            </a:pathLst>
          </a:custGeom>
          <a:solidFill>
            <a:srgbClr val="000000"/>
          </a:solidFill>
        </p:spPr>
        <p:txBody>
          <a:bodyPr wrap="square" lIns="0" tIns="0" rIns="0" bIns="0" rtlCol="0"/>
          <a:lstStyle/>
          <a:p>
            <a:endParaRPr/>
          </a:p>
        </p:txBody>
      </p:sp>
      <p:sp>
        <p:nvSpPr>
          <p:cNvPr id="83" name="object 17">
            <a:extLst>
              <a:ext uri="{FF2B5EF4-FFF2-40B4-BE49-F238E27FC236}">
                <a16:creationId xmlns:a16="http://schemas.microsoft.com/office/drawing/2014/main" id="{95969406-75FF-45DD-BC41-D0A2F392B74A}"/>
              </a:ext>
            </a:extLst>
          </p:cNvPr>
          <p:cNvSpPr txBox="1"/>
          <p:nvPr/>
        </p:nvSpPr>
        <p:spPr>
          <a:xfrm>
            <a:off x="3805857" y="3944920"/>
            <a:ext cx="683895" cy="391795"/>
          </a:xfrm>
          <a:prstGeom prst="rect">
            <a:avLst/>
          </a:prstGeom>
        </p:spPr>
        <p:txBody>
          <a:bodyPr vert="horz" wrap="square" lIns="0" tIns="12700" rIns="0" bIns="0" rtlCol="0">
            <a:spAutoFit/>
          </a:bodyPr>
          <a:lstStyle/>
          <a:p>
            <a:pPr marL="38100">
              <a:lnSpc>
                <a:spcPct val="100000"/>
              </a:lnSpc>
              <a:spcBef>
                <a:spcPts val="100"/>
              </a:spcBef>
              <a:tabLst>
                <a:tab pos="345440" algn="l"/>
              </a:tabLst>
            </a:pPr>
            <a:r>
              <a:rPr sz="2400" dirty="0">
                <a:latin typeface="Cambria Math"/>
                <a:cs typeface="Cambria Math"/>
              </a:rPr>
              <a:t>𝑓	</a:t>
            </a:r>
            <a:r>
              <a:rPr sz="2400" spc="55" dirty="0">
                <a:latin typeface="Cambria Math"/>
                <a:cs typeface="Cambria Math"/>
              </a:rPr>
              <a:t>𝑥</a:t>
            </a:r>
            <a:r>
              <a:rPr sz="2625" spc="82" baseline="28571" dirty="0">
                <a:latin typeface="Cambria Math"/>
                <a:cs typeface="Cambria Math"/>
              </a:rPr>
              <a:t>1</a:t>
            </a:r>
            <a:endParaRPr sz="2625" baseline="28571">
              <a:latin typeface="Cambria Math"/>
              <a:cs typeface="Cambria Math"/>
            </a:endParaRPr>
          </a:p>
        </p:txBody>
      </p:sp>
      <p:sp>
        <p:nvSpPr>
          <p:cNvPr id="84" name="object 18">
            <a:extLst>
              <a:ext uri="{FF2B5EF4-FFF2-40B4-BE49-F238E27FC236}">
                <a16:creationId xmlns:a16="http://schemas.microsoft.com/office/drawing/2014/main" id="{CA956D64-E08E-4E9C-A580-803E70EEBCE4}"/>
              </a:ext>
            </a:extLst>
          </p:cNvPr>
          <p:cNvSpPr/>
          <p:nvPr/>
        </p:nvSpPr>
        <p:spPr>
          <a:xfrm>
            <a:off x="6333537" y="3668492"/>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3"/>
                </a:lnTo>
                <a:lnTo>
                  <a:pt x="485743" y="207547"/>
                </a:lnTo>
                <a:lnTo>
                  <a:pt x="457311" y="253841"/>
                </a:lnTo>
                <a:lnTo>
                  <a:pt x="427355" y="270891"/>
                </a:lnTo>
                <a:lnTo>
                  <a:pt x="430911" y="282321"/>
                </a:lnTo>
                <a:lnTo>
                  <a:pt x="469407" y="264239"/>
                </a:lnTo>
                <a:lnTo>
                  <a:pt x="497713" y="232918"/>
                </a:lnTo>
                <a:lnTo>
                  <a:pt x="515143" y="191119"/>
                </a:lnTo>
                <a:lnTo>
                  <a:pt x="520954" y="141224"/>
                </a:lnTo>
                <a:lnTo>
                  <a:pt x="519501" y="115339"/>
                </a:lnTo>
                <a:lnTo>
                  <a:pt x="507880" y="69429"/>
                </a:lnTo>
                <a:lnTo>
                  <a:pt x="484757" y="32093"/>
                </a:lnTo>
                <a:lnTo>
                  <a:pt x="451367" y="7379"/>
                </a:lnTo>
                <a:lnTo>
                  <a:pt x="430911" y="0"/>
                </a:lnTo>
                <a:close/>
              </a:path>
              <a:path w="521335" h="282575">
                <a:moveTo>
                  <a:pt x="90043" y="0"/>
                </a:moveTo>
                <a:lnTo>
                  <a:pt x="51593" y="18081"/>
                </a:lnTo>
                <a:lnTo>
                  <a:pt x="23241" y="49403"/>
                </a:lnTo>
                <a:lnTo>
                  <a:pt x="5810" y="91408"/>
                </a:lnTo>
                <a:lnTo>
                  <a:pt x="0" y="141224"/>
                </a:lnTo>
                <a:lnTo>
                  <a:pt x="1452" y="167177"/>
                </a:lnTo>
                <a:lnTo>
                  <a:pt x="13073" y="213036"/>
                </a:lnTo>
                <a:lnTo>
                  <a:pt x="36071" y="250227"/>
                </a:lnTo>
                <a:lnTo>
                  <a:pt x="69496" y="274941"/>
                </a:lnTo>
                <a:lnTo>
                  <a:pt x="90043" y="282321"/>
                </a:lnTo>
                <a:lnTo>
                  <a:pt x="93599" y="270891"/>
                </a:lnTo>
                <a:lnTo>
                  <a:pt x="77475" y="263771"/>
                </a:lnTo>
                <a:lnTo>
                  <a:pt x="63579" y="253841"/>
                </a:lnTo>
                <a:lnTo>
                  <a:pt x="35083" y="207547"/>
                </a:lnTo>
                <a:lnTo>
                  <a:pt x="26701" y="164633"/>
                </a:lnTo>
                <a:lnTo>
                  <a:pt x="25654" y="139700"/>
                </a:lnTo>
                <a:lnTo>
                  <a:pt x="26701" y="115623"/>
                </a:lnTo>
                <a:lnTo>
                  <a:pt x="35083" y="73852"/>
                </a:lnTo>
                <a:lnTo>
                  <a:pt x="63722" y="28352"/>
                </a:lnTo>
                <a:lnTo>
                  <a:pt x="93980" y="11430"/>
                </a:lnTo>
                <a:lnTo>
                  <a:pt x="90043" y="0"/>
                </a:lnTo>
                <a:close/>
              </a:path>
            </a:pathLst>
          </a:custGeom>
          <a:solidFill>
            <a:srgbClr val="000000"/>
          </a:solidFill>
        </p:spPr>
        <p:txBody>
          <a:bodyPr wrap="square" lIns="0" tIns="0" rIns="0" bIns="0" rtlCol="0"/>
          <a:lstStyle/>
          <a:p>
            <a:endParaRPr/>
          </a:p>
        </p:txBody>
      </p:sp>
      <p:sp>
        <p:nvSpPr>
          <p:cNvPr id="85" name="object 19">
            <a:extLst>
              <a:ext uri="{FF2B5EF4-FFF2-40B4-BE49-F238E27FC236}">
                <a16:creationId xmlns:a16="http://schemas.microsoft.com/office/drawing/2014/main" id="{270BB901-05D9-486E-B9C7-FBF437469998}"/>
              </a:ext>
            </a:extLst>
          </p:cNvPr>
          <p:cNvSpPr txBox="1"/>
          <p:nvPr/>
        </p:nvSpPr>
        <p:spPr>
          <a:xfrm>
            <a:off x="6093381" y="3579795"/>
            <a:ext cx="687070" cy="391795"/>
          </a:xfrm>
          <a:prstGeom prst="rect">
            <a:avLst/>
          </a:prstGeom>
        </p:spPr>
        <p:txBody>
          <a:bodyPr vert="horz" wrap="square" lIns="0" tIns="12700" rIns="0" bIns="0" rtlCol="0">
            <a:spAutoFit/>
          </a:bodyPr>
          <a:lstStyle/>
          <a:p>
            <a:pPr marL="38100">
              <a:lnSpc>
                <a:spcPct val="100000"/>
              </a:lnSpc>
              <a:spcBef>
                <a:spcPts val="100"/>
              </a:spcBef>
              <a:tabLst>
                <a:tab pos="342265" algn="l"/>
              </a:tabLst>
            </a:pPr>
            <a:r>
              <a:rPr sz="2400" dirty="0">
                <a:latin typeface="Cambria Math"/>
                <a:cs typeface="Cambria Math"/>
              </a:rPr>
              <a:t>𝑓	</a:t>
            </a:r>
            <a:r>
              <a:rPr sz="2400" spc="80" dirty="0">
                <a:latin typeface="Cambria Math"/>
                <a:cs typeface="Cambria Math"/>
              </a:rPr>
              <a:t>𝑥</a:t>
            </a:r>
            <a:r>
              <a:rPr sz="2625" spc="120" baseline="28571" dirty="0">
                <a:latin typeface="Cambria Math"/>
                <a:cs typeface="Cambria Math"/>
              </a:rPr>
              <a:t>2</a:t>
            </a:r>
            <a:endParaRPr sz="2625" baseline="28571">
              <a:latin typeface="Cambria Math"/>
              <a:cs typeface="Cambria Math"/>
            </a:endParaRPr>
          </a:p>
        </p:txBody>
      </p:sp>
      <p:grpSp>
        <p:nvGrpSpPr>
          <p:cNvPr id="86" name="object 20">
            <a:extLst>
              <a:ext uri="{FF2B5EF4-FFF2-40B4-BE49-F238E27FC236}">
                <a16:creationId xmlns:a16="http://schemas.microsoft.com/office/drawing/2014/main" id="{6507FB93-C663-4D50-98C6-C4C97436024F}"/>
              </a:ext>
            </a:extLst>
          </p:cNvPr>
          <p:cNvGrpSpPr/>
          <p:nvPr/>
        </p:nvGrpSpPr>
        <p:grpSpPr>
          <a:xfrm>
            <a:off x="4413679" y="3363311"/>
            <a:ext cx="3365500" cy="1663064"/>
            <a:chOff x="3145282" y="3989578"/>
            <a:chExt cx="3365500" cy="1663064"/>
          </a:xfrm>
        </p:grpSpPr>
        <p:sp>
          <p:nvSpPr>
            <p:cNvPr id="87" name="object 21">
              <a:extLst>
                <a:ext uri="{FF2B5EF4-FFF2-40B4-BE49-F238E27FC236}">
                  <a16:creationId xmlns:a16="http://schemas.microsoft.com/office/drawing/2014/main" id="{359939E4-9DCC-4CE7-A79A-84B8BCDCEE1D}"/>
                </a:ext>
              </a:extLst>
            </p:cNvPr>
            <p:cNvSpPr/>
            <p:nvPr/>
          </p:nvSpPr>
          <p:spPr>
            <a:xfrm>
              <a:off x="3145282" y="4355338"/>
              <a:ext cx="216916" cy="216916"/>
            </a:xfrm>
            <a:prstGeom prst="rect">
              <a:avLst/>
            </a:prstGeom>
            <a:blipFill>
              <a:blip r:embed="rId7" cstate="print"/>
              <a:stretch>
                <a:fillRect/>
              </a:stretch>
            </a:blipFill>
          </p:spPr>
          <p:txBody>
            <a:bodyPr wrap="square" lIns="0" tIns="0" rIns="0" bIns="0" rtlCol="0"/>
            <a:lstStyle/>
            <a:p>
              <a:endParaRPr/>
            </a:p>
          </p:txBody>
        </p:sp>
        <p:sp>
          <p:nvSpPr>
            <p:cNvPr id="88" name="object 22">
              <a:extLst>
                <a:ext uri="{FF2B5EF4-FFF2-40B4-BE49-F238E27FC236}">
                  <a16:creationId xmlns:a16="http://schemas.microsoft.com/office/drawing/2014/main" id="{AD30D6E7-38D1-46C2-B1DD-5691BBD15C03}"/>
                </a:ext>
              </a:extLst>
            </p:cNvPr>
            <p:cNvSpPr/>
            <p:nvPr/>
          </p:nvSpPr>
          <p:spPr>
            <a:xfrm>
              <a:off x="5757417" y="3989578"/>
              <a:ext cx="213868" cy="213868"/>
            </a:xfrm>
            <a:prstGeom prst="rect">
              <a:avLst/>
            </a:prstGeom>
            <a:blipFill>
              <a:blip r:embed="rId8" cstate="print"/>
              <a:stretch>
                <a:fillRect/>
              </a:stretch>
            </a:blipFill>
          </p:spPr>
          <p:txBody>
            <a:bodyPr wrap="square" lIns="0" tIns="0" rIns="0" bIns="0" rtlCol="0"/>
            <a:lstStyle/>
            <a:p>
              <a:endParaRPr/>
            </a:p>
          </p:txBody>
        </p:sp>
        <p:sp>
          <p:nvSpPr>
            <p:cNvPr id="89" name="object 23">
              <a:extLst>
                <a:ext uri="{FF2B5EF4-FFF2-40B4-BE49-F238E27FC236}">
                  <a16:creationId xmlns:a16="http://schemas.microsoft.com/office/drawing/2014/main" id="{F4872BD0-14A8-46F1-8696-AFE0CD3F1845}"/>
                </a:ext>
              </a:extLst>
            </p:cNvPr>
            <p:cNvSpPr/>
            <p:nvPr/>
          </p:nvSpPr>
          <p:spPr>
            <a:xfrm>
              <a:off x="5284977" y="3995674"/>
              <a:ext cx="213868" cy="213868"/>
            </a:xfrm>
            <a:prstGeom prst="rect">
              <a:avLst/>
            </a:prstGeom>
            <a:blipFill>
              <a:blip r:embed="rId9" cstate="print"/>
              <a:stretch>
                <a:fillRect/>
              </a:stretch>
            </a:blipFill>
          </p:spPr>
          <p:txBody>
            <a:bodyPr wrap="square" lIns="0" tIns="0" rIns="0" bIns="0" rtlCol="0"/>
            <a:lstStyle/>
            <a:p>
              <a:endParaRPr/>
            </a:p>
          </p:txBody>
        </p:sp>
        <p:sp>
          <p:nvSpPr>
            <p:cNvPr id="90" name="object 24">
              <a:extLst>
                <a:ext uri="{FF2B5EF4-FFF2-40B4-BE49-F238E27FC236}">
                  <a16:creationId xmlns:a16="http://schemas.microsoft.com/office/drawing/2014/main" id="{C6FA07C4-5D3D-4A3D-84F8-8FE76FF65084}"/>
                </a:ext>
              </a:extLst>
            </p:cNvPr>
            <p:cNvSpPr/>
            <p:nvPr/>
          </p:nvSpPr>
          <p:spPr>
            <a:xfrm>
              <a:off x="3693922" y="4355338"/>
              <a:ext cx="216915" cy="216916"/>
            </a:xfrm>
            <a:prstGeom prst="rect">
              <a:avLst/>
            </a:prstGeom>
            <a:blipFill>
              <a:blip r:embed="rId10" cstate="print"/>
              <a:stretch>
                <a:fillRect/>
              </a:stretch>
            </a:blipFill>
          </p:spPr>
          <p:txBody>
            <a:bodyPr wrap="square" lIns="0" tIns="0" rIns="0" bIns="0" rtlCol="0"/>
            <a:lstStyle/>
            <a:p>
              <a:endParaRPr/>
            </a:p>
          </p:txBody>
        </p:sp>
        <p:sp>
          <p:nvSpPr>
            <p:cNvPr id="91" name="object 25">
              <a:extLst>
                <a:ext uri="{FF2B5EF4-FFF2-40B4-BE49-F238E27FC236}">
                  <a16:creationId xmlns:a16="http://schemas.microsoft.com/office/drawing/2014/main" id="{9971303F-6579-4E48-873F-948896307A72}"/>
                </a:ext>
              </a:extLst>
            </p:cNvPr>
            <p:cNvSpPr/>
            <p:nvPr/>
          </p:nvSpPr>
          <p:spPr>
            <a:xfrm>
              <a:off x="4212082" y="4247769"/>
              <a:ext cx="2298700" cy="1405255"/>
            </a:xfrm>
            <a:custGeom>
              <a:avLst/>
              <a:gdLst/>
              <a:ahLst/>
              <a:cxnLst/>
              <a:rect l="l" t="t" r="r" b="b"/>
              <a:pathLst>
                <a:path w="2298700" h="1405254">
                  <a:moveTo>
                    <a:pt x="93980" y="1133983"/>
                  </a:moveTo>
                  <a:lnTo>
                    <a:pt x="90043" y="1122426"/>
                  </a:lnTo>
                  <a:lnTo>
                    <a:pt x="69557" y="1129868"/>
                  </a:lnTo>
                  <a:lnTo>
                    <a:pt x="51587" y="1140574"/>
                  </a:lnTo>
                  <a:lnTo>
                    <a:pt x="23241" y="1171956"/>
                  </a:lnTo>
                  <a:lnTo>
                    <a:pt x="5803" y="1213967"/>
                  </a:lnTo>
                  <a:lnTo>
                    <a:pt x="0" y="1263777"/>
                  </a:lnTo>
                  <a:lnTo>
                    <a:pt x="1447" y="1289659"/>
                  </a:lnTo>
                  <a:lnTo>
                    <a:pt x="13068" y="1335519"/>
                  </a:lnTo>
                  <a:lnTo>
                    <a:pt x="36068" y="1372768"/>
                  </a:lnTo>
                  <a:lnTo>
                    <a:pt x="69494" y="1397431"/>
                  </a:lnTo>
                  <a:lnTo>
                    <a:pt x="90043" y="1404810"/>
                  </a:lnTo>
                  <a:lnTo>
                    <a:pt x="93599" y="1393355"/>
                  </a:lnTo>
                  <a:lnTo>
                    <a:pt x="77470" y="1386230"/>
                  </a:lnTo>
                  <a:lnTo>
                    <a:pt x="63576" y="1376311"/>
                  </a:lnTo>
                  <a:lnTo>
                    <a:pt x="35102" y="1330083"/>
                  </a:lnTo>
                  <a:lnTo>
                    <a:pt x="26797" y="1287145"/>
                  </a:lnTo>
                  <a:lnTo>
                    <a:pt x="25781" y="1262253"/>
                  </a:lnTo>
                  <a:lnTo>
                    <a:pt x="26797" y="1238161"/>
                  </a:lnTo>
                  <a:lnTo>
                    <a:pt x="35102" y="1196352"/>
                  </a:lnTo>
                  <a:lnTo>
                    <a:pt x="63715" y="1150861"/>
                  </a:lnTo>
                  <a:lnTo>
                    <a:pt x="77736" y="1141069"/>
                  </a:lnTo>
                  <a:lnTo>
                    <a:pt x="93980" y="1133983"/>
                  </a:lnTo>
                  <a:close/>
                </a:path>
                <a:path w="2298700" h="1405254">
                  <a:moveTo>
                    <a:pt x="520954" y="1263777"/>
                  </a:moveTo>
                  <a:lnTo>
                    <a:pt x="515137" y="1213967"/>
                  </a:lnTo>
                  <a:lnTo>
                    <a:pt x="497713" y="1171956"/>
                  </a:lnTo>
                  <a:lnTo>
                    <a:pt x="469303" y="1140574"/>
                  </a:lnTo>
                  <a:lnTo>
                    <a:pt x="430911" y="1122426"/>
                  </a:lnTo>
                  <a:lnTo>
                    <a:pt x="426847" y="1133983"/>
                  </a:lnTo>
                  <a:lnTo>
                    <a:pt x="443217" y="1141069"/>
                  </a:lnTo>
                  <a:lnTo>
                    <a:pt x="457301" y="1150861"/>
                  </a:lnTo>
                  <a:lnTo>
                    <a:pt x="485838" y="1196352"/>
                  </a:lnTo>
                  <a:lnTo>
                    <a:pt x="494144" y="1238161"/>
                  </a:lnTo>
                  <a:lnTo>
                    <a:pt x="495173" y="1262253"/>
                  </a:lnTo>
                  <a:lnTo>
                    <a:pt x="494118" y="1287145"/>
                  </a:lnTo>
                  <a:lnTo>
                    <a:pt x="485736" y="1330083"/>
                  </a:lnTo>
                  <a:lnTo>
                    <a:pt x="457301" y="1376311"/>
                  </a:lnTo>
                  <a:lnTo>
                    <a:pt x="427355" y="1393355"/>
                  </a:lnTo>
                  <a:lnTo>
                    <a:pt x="430911" y="1404810"/>
                  </a:lnTo>
                  <a:lnTo>
                    <a:pt x="469404" y="1386751"/>
                  </a:lnTo>
                  <a:lnTo>
                    <a:pt x="497713" y="1355471"/>
                  </a:lnTo>
                  <a:lnTo>
                    <a:pt x="515137" y="1313586"/>
                  </a:lnTo>
                  <a:lnTo>
                    <a:pt x="519493" y="1289659"/>
                  </a:lnTo>
                  <a:lnTo>
                    <a:pt x="520954" y="1263777"/>
                  </a:lnTo>
                  <a:close/>
                </a:path>
                <a:path w="2298700" h="1405254">
                  <a:moveTo>
                    <a:pt x="1865630" y="11557"/>
                  </a:moveTo>
                  <a:lnTo>
                    <a:pt x="1861693" y="0"/>
                  </a:lnTo>
                  <a:lnTo>
                    <a:pt x="1841157" y="7442"/>
                  </a:lnTo>
                  <a:lnTo>
                    <a:pt x="1823186" y="18148"/>
                  </a:lnTo>
                  <a:lnTo>
                    <a:pt x="1794891" y="49530"/>
                  </a:lnTo>
                  <a:lnTo>
                    <a:pt x="1777453" y="91490"/>
                  </a:lnTo>
                  <a:lnTo>
                    <a:pt x="1771650" y="141351"/>
                  </a:lnTo>
                  <a:lnTo>
                    <a:pt x="1773072" y="167233"/>
                  </a:lnTo>
                  <a:lnTo>
                    <a:pt x="1784604" y="213093"/>
                  </a:lnTo>
                  <a:lnTo>
                    <a:pt x="1807667" y="250342"/>
                  </a:lnTo>
                  <a:lnTo>
                    <a:pt x="1841144" y="274967"/>
                  </a:lnTo>
                  <a:lnTo>
                    <a:pt x="1861693" y="282321"/>
                  </a:lnTo>
                  <a:lnTo>
                    <a:pt x="1865249" y="270891"/>
                  </a:lnTo>
                  <a:lnTo>
                    <a:pt x="1849120" y="263779"/>
                  </a:lnTo>
                  <a:lnTo>
                    <a:pt x="1835226" y="253860"/>
                  </a:lnTo>
                  <a:lnTo>
                    <a:pt x="1806727" y="207657"/>
                  </a:lnTo>
                  <a:lnTo>
                    <a:pt x="1798345" y="164719"/>
                  </a:lnTo>
                  <a:lnTo>
                    <a:pt x="1797304" y="139827"/>
                  </a:lnTo>
                  <a:lnTo>
                    <a:pt x="1798345" y="115735"/>
                  </a:lnTo>
                  <a:lnTo>
                    <a:pt x="1806727" y="73926"/>
                  </a:lnTo>
                  <a:lnTo>
                    <a:pt x="1835315" y="28435"/>
                  </a:lnTo>
                  <a:lnTo>
                    <a:pt x="1849335" y="18643"/>
                  </a:lnTo>
                  <a:lnTo>
                    <a:pt x="1865630" y="11557"/>
                  </a:lnTo>
                  <a:close/>
                </a:path>
                <a:path w="2298700" h="1405254">
                  <a:moveTo>
                    <a:pt x="2298687" y="141351"/>
                  </a:moveTo>
                  <a:lnTo>
                    <a:pt x="2292870" y="91490"/>
                  </a:lnTo>
                  <a:lnTo>
                    <a:pt x="2275332" y="49530"/>
                  </a:lnTo>
                  <a:lnTo>
                    <a:pt x="2247036" y="18148"/>
                  </a:lnTo>
                  <a:lnTo>
                    <a:pt x="2208657" y="0"/>
                  </a:lnTo>
                  <a:lnTo>
                    <a:pt x="2204593" y="11557"/>
                  </a:lnTo>
                  <a:lnTo>
                    <a:pt x="2220950" y="18643"/>
                  </a:lnTo>
                  <a:lnTo>
                    <a:pt x="2235009" y="28435"/>
                  </a:lnTo>
                  <a:lnTo>
                    <a:pt x="2263533" y="73926"/>
                  </a:lnTo>
                  <a:lnTo>
                    <a:pt x="2271865" y="115735"/>
                  </a:lnTo>
                  <a:lnTo>
                    <a:pt x="2272919" y="139827"/>
                  </a:lnTo>
                  <a:lnTo>
                    <a:pt x="2271865" y="164719"/>
                  </a:lnTo>
                  <a:lnTo>
                    <a:pt x="2263483" y="207657"/>
                  </a:lnTo>
                  <a:lnTo>
                    <a:pt x="2235009" y="253860"/>
                  </a:lnTo>
                  <a:lnTo>
                    <a:pt x="2205101" y="270891"/>
                  </a:lnTo>
                  <a:lnTo>
                    <a:pt x="2208657" y="282321"/>
                  </a:lnTo>
                  <a:lnTo>
                    <a:pt x="2247150" y="264312"/>
                  </a:lnTo>
                  <a:lnTo>
                    <a:pt x="2275459" y="233045"/>
                  </a:lnTo>
                  <a:lnTo>
                    <a:pt x="2292883" y="191160"/>
                  </a:lnTo>
                  <a:lnTo>
                    <a:pt x="2297239" y="167233"/>
                  </a:lnTo>
                  <a:lnTo>
                    <a:pt x="2298687" y="141351"/>
                  </a:lnTo>
                  <a:close/>
                </a:path>
              </a:pathLst>
            </a:custGeom>
            <a:solidFill>
              <a:srgbClr val="000000"/>
            </a:solidFill>
          </p:spPr>
          <p:txBody>
            <a:bodyPr wrap="square" lIns="0" tIns="0" rIns="0" bIns="0" rtlCol="0"/>
            <a:lstStyle/>
            <a:p>
              <a:endParaRPr/>
            </a:p>
          </p:txBody>
        </p:sp>
      </p:grpSp>
      <p:sp>
        <p:nvSpPr>
          <p:cNvPr id="92" name="object 26">
            <a:extLst>
              <a:ext uri="{FF2B5EF4-FFF2-40B4-BE49-F238E27FC236}">
                <a16:creationId xmlns:a16="http://schemas.microsoft.com/office/drawing/2014/main" id="{1A52CB05-812F-4285-901C-01A6613EB00F}"/>
              </a:ext>
            </a:extLst>
          </p:cNvPr>
          <p:cNvSpPr txBox="1"/>
          <p:nvPr/>
        </p:nvSpPr>
        <p:spPr>
          <a:xfrm>
            <a:off x="6997112" y="3532805"/>
            <a:ext cx="711200" cy="391795"/>
          </a:xfrm>
          <a:prstGeom prst="rect">
            <a:avLst/>
          </a:prstGeom>
        </p:spPr>
        <p:txBody>
          <a:bodyPr vert="horz" wrap="square" lIns="0" tIns="12700" rIns="0" bIns="0" rtlCol="0">
            <a:spAutoFit/>
          </a:bodyPr>
          <a:lstStyle/>
          <a:p>
            <a:pPr marL="38100">
              <a:lnSpc>
                <a:spcPct val="100000"/>
              </a:lnSpc>
              <a:spcBef>
                <a:spcPts val="100"/>
              </a:spcBef>
              <a:tabLst>
                <a:tab pos="357505" algn="l"/>
              </a:tabLst>
            </a:pPr>
            <a:r>
              <a:rPr sz="2400" dirty="0">
                <a:latin typeface="Cambria Math"/>
                <a:cs typeface="Cambria Math"/>
              </a:rPr>
              <a:t>𝑔	</a:t>
            </a:r>
            <a:r>
              <a:rPr sz="2400" spc="80" dirty="0">
                <a:latin typeface="Cambria Math"/>
                <a:cs typeface="Cambria Math"/>
              </a:rPr>
              <a:t>𝑦</a:t>
            </a:r>
            <a:r>
              <a:rPr sz="2625" spc="120" baseline="28571" dirty="0">
                <a:latin typeface="Cambria Math"/>
                <a:cs typeface="Cambria Math"/>
              </a:rPr>
              <a:t>2</a:t>
            </a:r>
            <a:endParaRPr sz="2625" baseline="28571">
              <a:latin typeface="Cambria Math"/>
              <a:cs typeface="Cambria Math"/>
            </a:endParaRPr>
          </a:p>
        </p:txBody>
      </p:sp>
      <p:grpSp>
        <p:nvGrpSpPr>
          <p:cNvPr id="93" name="object 27">
            <a:extLst>
              <a:ext uri="{FF2B5EF4-FFF2-40B4-BE49-F238E27FC236}">
                <a16:creationId xmlns:a16="http://schemas.microsoft.com/office/drawing/2014/main" id="{0D741D5A-F966-4CF5-88A4-CBE520F1F074}"/>
              </a:ext>
            </a:extLst>
          </p:cNvPr>
          <p:cNvGrpSpPr/>
          <p:nvPr/>
        </p:nvGrpSpPr>
        <p:grpSpPr>
          <a:xfrm>
            <a:off x="3448479" y="2565624"/>
            <a:ext cx="4691380" cy="2497455"/>
            <a:chOff x="2180082" y="3191891"/>
            <a:chExt cx="4691380" cy="2497455"/>
          </a:xfrm>
        </p:grpSpPr>
        <p:sp>
          <p:nvSpPr>
            <p:cNvPr id="94" name="object 28">
              <a:extLst>
                <a:ext uri="{FF2B5EF4-FFF2-40B4-BE49-F238E27FC236}">
                  <a16:creationId xmlns:a16="http://schemas.microsoft.com/office/drawing/2014/main" id="{90986BFC-5EB2-4B1C-AEBE-5C31473D3920}"/>
                </a:ext>
              </a:extLst>
            </p:cNvPr>
            <p:cNvSpPr/>
            <p:nvPr/>
          </p:nvSpPr>
          <p:spPr>
            <a:xfrm>
              <a:off x="2180082" y="3191890"/>
              <a:ext cx="4480560" cy="1257935"/>
            </a:xfrm>
            <a:custGeom>
              <a:avLst/>
              <a:gdLst/>
              <a:ahLst/>
              <a:cxnLst/>
              <a:rect l="l" t="t" r="r" b="b"/>
              <a:pathLst>
                <a:path w="4480559" h="1257935">
                  <a:moveTo>
                    <a:pt x="981837" y="1257427"/>
                  </a:moveTo>
                  <a:lnTo>
                    <a:pt x="960996" y="1224407"/>
                  </a:lnTo>
                  <a:lnTo>
                    <a:pt x="913638" y="1149350"/>
                  </a:lnTo>
                  <a:lnTo>
                    <a:pt x="893914" y="1181900"/>
                  </a:lnTo>
                  <a:lnTo>
                    <a:pt x="19812" y="652145"/>
                  </a:lnTo>
                  <a:lnTo>
                    <a:pt x="0" y="684657"/>
                  </a:lnTo>
                  <a:lnTo>
                    <a:pt x="874153" y="1214501"/>
                  </a:lnTo>
                  <a:lnTo>
                    <a:pt x="854456" y="1247013"/>
                  </a:lnTo>
                  <a:lnTo>
                    <a:pt x="981837" y="1257427"/>
                  </a:lnTo>
                  <a:close/>
                </a:path>
                <a:path w="4480559" h="1257935">
                  <a:moveTo>
                    <a:pt x="3142996" y="839470"/>
                  </a:moveTo>
                  <a:lnTo>
                    <a:pt x="3122028" y="804926"/>
                  </a:lnTo>
                  <a:lnTo>
                    <a:pt x="3076702" y="730250"/>
                  </a:lnTo>
                  <a:lnTo>
                    <a:pt x="3056394" y="762546"/>
                  </a:lnTo>
                  <a:lnTo>
                    <a:pt x="2489517" y="406374"/>
                  </a:lnTo>
                  <a:lnTo>
                    <a:pt x="2783967" y="111887"/>
                  </a:lnTo>
                  <a:lnTo>
                    <a:pt x="2757043" y="84963"/>
                  </a:lnTo>
                  <a:lnTo>
                    <a:pt x="2456421" y="385584"/>
                  </a:lnTo>
                  <a:lnTo>
                    <a:pt x="1842770" y="0"/>
                  </a:lnTo>
                  <a:lnTo>
                    <a:pt x="1822450" y="32258"/>
                  </a:lnTo>
                  <a:lnTo>
                    <a:pt x="2428798" y="413219"/>
                  </a:lnTo>
                  <a:lnTo>
                    <a:pt x="1710944" y="1131074"/>
                  </a:lnTo>
                  <a:lnTo>
                    <a:pt x="1684020" y="1104138"/>
                  </a:lnTo>
                  <a:lnTo>
                    <a:pt x="1643634" y="1225423"/>
                  </a:lnTo>
                  <a:lnTo>
                    <a:pt x="1764919" y="1185037"/>
                  </a:lnTo>
                  <a:lnTo>
                    <a:pt x="1751457" y="1171575"/>
                  </a:lnTo>
                  <a:lnTo>
                    <a:pt x="1737918" y="1158049"/>
                  </a:lnTo>
                  <a:lnTo>
                    <a:pt x="2461882" y="434009"/>
                  </a:lnTo>
                  <a:lnTo>
                    <a:pt x="3036138" y="794778"/>
                  </a:lnTo>
                  <a:lnTo>
                    <a:pt x="3015869" y="827024"/>
                  </a:lnTo>
                  <a:lnTo>
                    <a:pt x="3142996" y="839470"/>
                  </a:lnTo>
                  <a:close/>
                </a:path>
                <a:path w="4480559" h="1257935">
                  <a:moveTo>
                    <a:pt x="4480433" y="136271"/>
                  </a:moveTo>
                  <a:lnTo>
                    <a:pt x="4453509" y="109347"/>
                  </a:lnTo>
                  <a:lnTo>
                    <a:pt x="3823195" y="740156"/>
                  </a:lnTo>
                  <a:lnTo>
                    <a:pt x="3796284" y="713232"/>
                  </a:lnTo>
                  <a:lnTo>
                    <a:pt x="3755898" y="834517"/>
                  </a:lnTo>
                  <a:lnTo>
                    <a:pt x="3877056" y="794004"/>
                  </a:lnTo>
                  <a:lnTo>
                    <a:pt x="3863594" y="780542"/>
                  </a:lnTo>
                  <a:lnTo>
                    <a:pt x="3850119" y="767080"/>
                  </a:lnTo>
                  <a:lnTo>
                    <a:pt x="4480433" y="136271"/>
                  </a:lnTo>
                  <a:close/>
                </a:path>
              </a:pathLst>
            </a:custGeom>
            <a:solidFill>
              <a:srgbClr val="000000"/>
            </a:solidFill>
          </p:spPr>
          <p:txBody>
            <a:bodyPr wrap="square" lIns="0" tIns="0" rIns="0" bIns="0" rtlCol="0"/>
            <a:lstStyle/>
            <a:p>
              <a:endParaRPr/>
            </a:p>
          </p:txBody>
        </p:sp>
        <p:sp>
          <p:nvSpPr>
            <p:cNvPr id="95" name="object 29">
              <a:extLst>
                <a:ext uri="{FF2B5EF4-FFF2-40B4-BE49-F238E27FC236}">
                  <a16:creationId xmlns:a16="http://schemas.microsoft.com/office/drawing/2014/main" id="{C3462C25-D426-4EC1-A1A4-4FA69B35BAB2}"/>
                </a:ext>
              </a:extLst>
            </p:cNvPr>
            <p:cNvSpPr/>
            <p:nvPr/>
          </p:nvSpPr>
          <p:spPr>
            <a:xfrm>
              <a:off x="4330954" y="5062473"/>
              <a:ext cx="213868" cy="213867"/>
            </a:xfrm>
            <a:prstGeom prst="rect">
              <a:avLst/>
            </a:prstGeom>
            <a:blipFill>
              <a:blip r:embed="rId9" cstate="print"/>
              <a:stretch>
                <a:fillRect/>
              </a:stretch>
            </a:blipFill>
          </p:spPr>
          <p:txBody>
            <a:bodyPr wrap="square" lIns="0" tIns="0" rIns="0" bIns="0" rtlCol="0"/>
            <a:lstStyle/>
            <a:p>
              <a:endParaRPr/>
            </a:p>
          </p:txBody>
        </p:sp>
        <p:sp>
          <p:nvSpPr>
            <p:cNvPr id="96" name="object 30">
              <a:extLst>
                <a:ext uri="{FF2B5EF4-FFF2-40B4-BE49-F238E27FC236}">
                  <a16:creationId xmlns:a16="http://schemas.microsoft.com/office/drawing/2014/main" id="{326D843D-E252-45E8-8D8C-C2CAD01F99E7}"/>
                </a:ext>
              </a:extLst>
            </p:cNvPr>
            <p:cNvSpPr/>
            <p:nvPr/>
          </p:nvSpPr>
          <p:spPr>
            <a:xfrm>
              <a:off x="2711577" y="5150611"/>
              <a:ext cx="1600835" cy="539115"/>
            </a:xfrm>
            <a:custGeom>
              <a:avLst/>
              <a:gdLst/>
              <a:ahLst/>
              <a:cxnLst/>
              <a:rect l="l" t="t" r="r" b="b"/>
              <a:pathLst>
                <a:path w="1600835" h="539114">
                  <a:moveTo>
                    <a:pt x="1485578" y="36283"/>
                  </a:moveTo>
                  <a:lnTo>
                    <a:pt x="0" y="502170"/>
                  </a:lnTo>
                  <a:lnTo>
                    <a:pt x="11430" y="538518"/>
                  </a:lnTo>
                  <a:lnTo>
                    <a:pt x="1496993" y="72736"/>
                  </a:lnTo>
                  <a:lnTo>
                    <a:pt x="1485578" y="36283"/>
                  </a:lnTo>
                  <a:close/>
                </a:path>
                <a:path w="1600835" h="539114">
                  <a:moveTo>
                    <a:pt x="1589672" y="30606"/>
                  </a:moveTo>
                  <a:lnTo>
                    <a:pt x="1503680" y="30606"/>
                  </a:lnTo>
                  <a:lnTo>
                    <a:pt x="1515110" y="67056"/>
                  </a:lnTo>
                  <a:lnTo>
                    <a:pt x="1496993" y="72736"/>
                  </a:lnTo>
                  <a:lnTo>
                    <a:pt x="1508378" y="109093"/>
                  </a:lnTo>
                  <a:lnTo>
                    <a:pt x="1589672" y="30606"/>
                  </a:lnTo>
                  <a:close/>
                </a:path>
                <a:path w="1600835" h="539114">
                  <a:moveTo>
                    <a:pt x="1503680" y="30606"/>
                  </a:moveTo>
                  <a:lnTo>
                    <a:pt x="1485578" y="36283"/>
                  </a:lnTo>
                  <a:lnTo>
                    <a:pt x="1496993" y="72736"/>
                  </a:lnTo>
                  <a:lnTo>
                    <a:pt x="1515110" y="67056"/>
                  </a:lnTo>
                  <a:lnTo>
                    <a:pt x="1503680" y="30606"/>
                  </a:lnTo>
                  <a:close/>
                </a:path>
                <a:path w="1600835" h="539114">
                  <a:moveTo>
                    <a:pt x="1474215" y="0"/>
                  </a:moveTo>
                  <a:lnTo>
                    <a:pt x="1485578" y="36283"/>
                  </a:lnTo>
                  <a:lnTo>
                    <a:pt x="1503680" y="30606"/>
                  </a:lnTo>
                  <a:lnTo>
                    <a:pt x="1589672" y="30606"/>
                  </a:lnTo>
                  <a:lnTo>
                    <a:pt x="1600327" y="20319"/>
                  </a:lnTo>
                  <a:lnTo>
                    <a:pt x="1474215" y="0"/>
                  </a:lnTo>
                  <a:close/>
                </a:path>
              </a:pathLst>
            </a:custGeom>
            <a:solidFill>
              <a:srgbClr val="000000"/>
            </a:solidFill>
          </p:spPr>
          <p:txBody>
            <a:bodyPr wrap="square" lIns="0" tIns="0" rIns="0" bIns="0" rtlCol="0"/>
            <a:lstStyle/>
            <a:p>
              <a:endParaRPr/>
            </a:p>
          </p:txBody>
        </p:sp>
        <p:sp>
          <p:nvSpPr>
            <p:cNvPr id="97" name="object 31">
              <a:extLst>
                <a:ext uri="{FF2B5EF4-FFF2-40B4-BE49-F238E27FC236}">
                  <a16:creationId xmlns:a16="http://schemas.microsoft.com/office/drawing/2014/main" id="{6728FED2-9A44-4A0D-8B0C-4CF53E31BB5F}"/>
                </a:ext>
              </a:extLst>
            </p:cNvPr>
            <p:cNvSpPr/>
            <p:nvPr/>
          </p:nvSpPr>
          <p:spPr>
            <a:xfrm>
              <a:off x="4967986" y="5062473"/>
              <a:ext cx="213867" cy="213867"/>
            </a:xfrm>
            <a:prstGeom prst="rect">
              <a:avLst/>
            </a:prstGeom>
            <a:blipFill>
              <a:blip r:embed="rId8" cstate="print"/>
              <a:stretch>
                <a:fillRect/>
              </a:stretch>
            </a:blipFill>
          </p:spPr>
          <p:txBody>
            <a:bodyPr wrap="square" lIns="0" tIns="0" rIns="0" bIns="0" rtlCol="0"/>
            <a:lstStyle/>
            <a:p>
              <a:endParaRPr/>
            </a:p>
          </p:txBody>
        </p:sp>
        <p:sp>
          <p:nvSpPr>
            <p:cNvPr id="98" name="object 32">
              <a:extLst>
                <a:ext uri="{FF2B5EF4-FFF2-40B4-BE49-F238E27FC236}">
                  <a16:creationId xmlns:a16="http://schemas.microsoft.com/office/drawing/2014/main" id="{220AB07F-E124-4CBB-8FEC-EE6C89FDEB9F}"/>
                </a:ext>
              </a:extLst>
            </p:cNvPr>
            <p:cNvSpPr/>
            <p:nvPr/>
          </p:nvSpPr>
          <p:spPr>
            <a:xfrm>
              <a:off x="5092446" y="5146801"/>
              <a:ext cx="1779270" cy="518159"/>
            </a:xfrm>
            <a:custGeom>
              <a:avLst/>
              <a:gdLst/>
              <a:ahLst/>
              <a:cxnLst/>
              <a:rect l="l" t="t" r="r" b="b"/>
              <a:pathLst>
                <a:path w="1779270" h="518160">
                  <a:moveTo>
                    <a:pt x="93980" y="231013"/>
                  </a:moveTo>
                  <a:lnTo>
                    <a:pt x="90043" y="219456"/>
                  </a:lnTo>
                  <a:lnTo>
                    <a:pt x="69507" y="226847"/>
                  </a:lnTo>
                  <a:lnTo>
                    <a:pt x="51536" y="237553"/>
                  </a:lnTo>
                  <a:lnTo>
                    <a:pt x="23241" y="268986"/>
                  </a:lnTo>
                  <a:lnTo>
                    <a:pt x="5803" y="310934"/>
                  </a:lnTo>
                  <a:lnTo>
                    <a:pt x="0" y="360680"/>
                  </a:lnTo>
                  <a:lnTo>
                    <a:pt x="1447" y="386638"/>
                  </a:lnTo>
                  <a:lnTo>
                    <a:pt x="13017" y="432549"/>
                  </a:lnTo>
                  <a:lnTo>
                    <a:pt x="36017" y="469785"/>
                  </a:lnTo>
                  <a:lnTo>
                    <a:pt x="69494" y="494449"/>
                  </a:lnTo>
                  <a:lnTo>
                    <a:pt x="90043" y="501827"/>
                  </a:lnTo>
                  <a:lnTo>
                    <a:pt x="93599" y="490359"/>
                  </a:lnTo>
                  <a:lnTo>
                    <a:pt x="77470" y="483247"/>
                  </a:lnTo>
                  <a:lnTo>
                    <a:pt x="63576" y="473329"/>
                  </a:lnTo>
                  <a:lnTo>
                    <a:pt x="35077" y="427113"/>
                  </a:lnTo>
                  <a:lnTo>
                    <a:pt x="26695" y="384175"/>
                  </a:lnTo>
                  <a:lnTo>
                    <a:pt x="25654" y="359283"/>
                  </a:lnTo>
                  <a:lnTo>
                    <a:pt x="26695" y="335191"/>
                  </a:lnTo>
                  <a:lnTo>
                    <a:pt x="35077" y="293382"/>
                  </a:lnTo>
                  <a:lnTo>
                    <a:pt x="63665" y="247891"/>
                  </a:lnTo>
                  <a:lnTo>
                    <a:pt x="77685" y="238099"/>
                  </a:lnTo>
                  <a:lnTo>
                    <a:pt x="93980" y="231013"/>
                  </a:lnTo>
                  <a:close/>
                </a:path>
                <a:path w="1779270" h="518160">
                  <a:moveTo>
                    <a:pt x="527050" y="360680"/>
                  </a:moveTo>
                  <a:lnTo>
                    <a:pt x="521220" y="310934"/>
                  </a:lnTo>
                  <a:lnTo>
                    <a:pt x="503682" y="268986"/>
                  </a:lnTo>
                  <a:lnTo>
                    <a:pt x="475386" y="237553"/>
                  </a:lnTo>
                  <a:lnTo>
                    <a:pt x="437007" y="219456"/>
                  </a:lnTo>
                  <a:lnTo>
                    <a:pt x="432943" y="231013"/>
                  </a:lnTo>
                  <a:lnTo>
                    <a:pt x="449300" y="238099"/>
                  </a:lnTo>
                  <a:lnTo>
                    <a:pt x="463359" y="247891"/>
                  </a:lnTo>
                  <a:lnTo>
                    <a:pt x="491883" y="293382"/>
                  </a:lnTo>
                  <a:lnTo>
                    <a:pt x="500214" y="335191"/>
                  </a:lnTo>
                  <a:lnTo>
                    <a:pt x="501269" y="359283"/>
                  </a:lnTo>
                  <a:lnTo>
                    <a:pt x="500214" y="384175"/>
                  </a:lnTo>
                  <a:lnTo>
                    <a:pt x="491832" y="427113"/>
                  </a:lnTo>
                  <a:lnTo>
                    <a:pt x="463359" y="473329"/>
                  </a:lnTo>
                  <a:lnTo>
                    <a:pt x="433451" y="490359"/>
                  </a:lnTo>
                  <a:lnTo>
                    <a:pt x="437007" y="501827"/>
                  </a:lnTo>
                  <a:lnTo>
                    <a:pt x="475500" y="483768"/>
                  </a:lnTo>
                  <a:lnTo>
                    <a:pt x="503809" y="452488"/>
                  </a:lnTo>
                  <a:lnTo>
                    <a:pt x="521233" y="410591"/>
                  </a:lnTo>
                  <a:lnTo>
                    <a:pt x="525589" y="386638"/>
                  </a:lnTo>
                  <a:lnTo>
                    <a:pt x="527050" y="360680"/>
                  </a:lnTo>
                  <a:close/>
                </a:path>
                <a:path w="1779270" h="518160">
                  <a:moveTo>
                    <a:pt x="1779016" y="480923"/>
                  </a:moveTo>
                  <a:lnTo>
                    <a:pt x="199745" y="36766"/>
                  </a:lnTo>
                  <a:lnTo>
                    <a:pt x="201193" y="31623"/>
                  </a:lnTo>
                  <a:lnTo>
                    <a:pt x="210058" y="0"/>
                  </a:lnTo>
                  <a:lnTo>
                    <a:pt x="84582" y="24130"/>
                  </a:lnTo>
                  <a:lnTo>
                    <a:pt x="179197" y="110109"/>
                  </a:lnTo>
                  <a:lnTo>
                    <a:pt x="189484" y="73393"/>
                  </a:lnTo>
                  <a:lnTo>
                    <a:pt x="1768729" y="517601"/>
                  </a:lnTo>
                  <a:lnTo>
                    <a:pt x="1779016" y="480923"/>
                  </a:lnTo>
                  <a:close/>
                </a:path>
              </a:pathLst>
            </a:custGeom>
            <a:solidFill>
              <a:srgbClr val="000000"/>
            </a:solidFill>
          </p:spPr>
          <p:txBody>
            <a:bodyPr wrap="square" lIns="0" tIns="0" rIns="0" bIns="0" rtlCol="0"/>
            <a:lstStyle/>
            <a:p>
              <a:endParaRPr/>
            </a:p>
          </p:txBody>
        </p:sp>
        <p:sp>
          <p:nvSpPr>
            <p:cNvPr id="99" name="object 33">
              <a:extLst>
                <a:ext uri="{FF2B5EF4-FFF2-40B4-BE49-F238E27FC236}">
                  <a16:creationId xmlns:a16="http://schemas.microsoft.com/office/drawing/2014/main" id="{D9DFE947-D248-4D4C-BD74-194447F4CDC3}"/>
                </a:ext>
              </a:extLst>
            </p:cNvPr>
            <p:cNvSpPr/>
            <p:nvPr/>
          </p:nvSpPr>
          <p:spPr>
            <a:xfrm>
              <a:off x="3275076" y="4046981"/>
              <a:ext cx="2590165" cy="459105"/>
            </a:xfrm>
            <a:custGeom>
              <a:avLst/>
              <a:gdLst/>
              <a:ahLst/>
              <a:cxnLst/>
              <a:rect l="l" t="t" r="r" b="b"/>
              <a:pathLst>
                <a:path w="2590165" h="459104">
                  <a:moveTo>
                    <a:pt x="477774" y="401574"/>
                  </a:moveTo>
                  <a:lnTo>
                    <a:pt x="439674" y="382524"/>
                  </a:lnTo>
                  <a:lnTo>
                    <a:pt x="363474" y="344424"/>
                  </a:lnTo>
                  <a:lnTo>
                    <a:pt x="363474" y="382524"/>
                  </a:lnTo>
                  <a:lnTo>
                    <a:pt x="114300" y="382524"/>
                  </a:lnTo>
                  <a:lnTo>
                    <a:pt x="114300" y="344424"/>
                  </a:lnTo>
                  <a:lnTo>
                    <a:pt x="0" y="401574"/>
                  </a:lnTo>
                  <a:lnTo>
                    <a:pt x="114300" y="458724"/>
                  </a:lnTo>
                  <a:lnTo>
                    <a:pt x="114300" y="420624"/>
                  </a:lnTo>
                  <a:lnTo>
                    <a:pt x="363474" y="420624"/>
                  </a:lnTo>
                  <a:lnTo>
                    <a:pt x="363474" y="458724"/>
                  </a:lnTo>
                  <a:lnTo>
                    <a:pt x="439674" y="420624"/>
                  </a:lnTo>
                  <a:lnTo>
                    <a:pt x="477774" y="401574"/>
                  </a:lnTo>
                  <a:close/>
                </a:path>
                <a:path w="2590165" h="459104">
                  <a:moveTo>
                    <a:pt x="2590038" y="57150"/>
                  </a:moveTo>
                  <a:lnTo>
                    <a:pt x="2551938" y="38100"/>
                  </a:lnTo>
                  <a:lnTo>
                    <a:pt x="2475738" y="0"/>
                  </a:lnTo>
                  <a:lnTo>
                    <a:pt x="2475738" y="38100"/>
                  </a:lnTo>
                  <a:lnTo>
                    <a:pt x="2226564" y="38100"/>
                  </a:lnTo>
                  <a:lnTo>
                    <a:pt x="2226564" y="0"/>
                  </a:lnTo>
                  <a:lnTo>
                    <a:pt x="2112264" y="57150"/>
                  </a:lnTo>
                  <a:lnTo>
                    <a:pt x="2226564" y="114300"/>
                  </a:lnTo>
                  <a:lnTo>
                    <a:pt x="2226564" y="76200"/>
                  </a:lnTo>
                  <a:lnTo>
                    <a:pt x="2475738" y="76200"/>
                  </a:lnTo>
                  <a:lnTo>
                    <a:pt x="2475738" y="114300"/>
                  </a:lnTo>
                  <a:lnTo>
                    <a:pt x="2551938" y="76200"/>
                  </a:lnTo>
                  <a:lnTo>
                    <a:pt x="2590038" y="57150"/>
                  </a:lnTo>
                  <a:close/>
                </a:path>
              </a:pathLst>
            </a:custGeom>
            <a:solidFill>
              <a:srgbClr val="FF0000"/>
            </a:solidFill>
          </p:spPr>
          <p:txBody>
            <a:bodyPr wrap="square" lIns="0" tIns="0" rIns="0" bIns="0" rtlCol="0"/>
            <a:lstStyle/>
            <a:p>
              <a:endParaRPr/>
            </a:p>
          </p:txBody>
        </p:sp>
        <p:sp>
          <p:nvSpPr>
            <p:cNvPr id="100" name="object 34">
              <a:extLst>
                <a:ext uri="{FF2B5EF4-FFF2-40B4-BE49-F238E27FC236}">
                  <a16:creationId xmlns:a16="http://schemas.microsoft.com/office/drawing/2014/main" id="{597ABB8E-296A-4E42-B390-3DC8683FF275}"/>
                </a:ext>
              </a:extLst>
            </p:cNvPr>
            <p:cNvSpPr/>
            <p:nvPr/>
          </p:nvSpPr>
          <p:spPr>
            <a:xfrm>
              <a:off x="3709924" y="4663186"/>
              <a:ext cx="521334" cy="282575"/>
            </a:xfrm>
            <a:custGeom>
              <a:avLst/>
              <a:gdLst/>
              <a:ahLst/>
              <a:cxnLst/>
              <a:rect l="l" t="t" r="r" b="b"/>
              <a:pathLst>
                <a:path w="521335" h="282575">
                  <a:moveTo>
                    <a:pt x="430911" y="0"/>
                  </a:moveTo>
                  <a:lnTo>
                    <a:pt x="426847" y="11430"/>
                  </a:lnTo>
                  <a:lnTo>
                    <a:pt x="443210" y="18522"/>
                  </a:lnTo>
                  <a:lnTo>
                    <a:pt x="457263" y="28352"/>
                  </a:lnTo>
                  <a:lnTo>
                    <a:pt x="485796" y="73852"/>
                  </a:lnTo>
                  <a:lnTo>
                    <a:pt x="494127" y="115623"/>
                  </a:lnTo>
                  <a:lnTo>
                    <a:pt x="495173" y="139700"/>
                  </a:lnTo>
                  <a:lnTo>
                    <a:pt x="494125" y="164635"/>
                  </a:lnTo>
                  <a:lnTo>
                    <a:pt x="485743" y="207601"/>
                  </a:lnTo>
                  <a:lnTo>
                    <a:pt x="457263" y="253857"/>
                  </a:lnTo>
                  <a:lnTo>
                    <a:pt x="427354" y="270890"/>
                  </a:lnTo>
                  <a:lnTo>
                    <a:pt x="430911" y="282320"/>
                  </a:lnTo>
                  <a:lnTo>
                    <a:pt x="469407" y="264255"/>
                  </a:lnTo>
                  <a:lnTo>
                    <a:pt x="497713" y="233044"/>
                  </a:lnTo>
                  <a:lnTo>
                    <a:pt x="515143" y="191134"/>
                  </a:lnTo>
                  <a:lnTo>
                    <a:pt x="520953" y="141224"/>
                  </a:lnTo>
                  <a:lnTo>
                    <a:pt x="519499" y="115341"/>
                  </a:lnTo>
                  <a:lnTo>
                    <a:pt x="507827" y="69482"/>
                  </a:lnTo>
                  <a:lnTo>
                    <a:pt x="484703" y="32146"/>
                  </a:lnTo>
                  <a:lnTo>
                    <a:pt x="451365" y="7381"/>
                  </a:lnTo>
                  <a:lnTo>
                    <a:pt x="430911" y="0"/>
                  </a:lnTo>
                  <a:close/>
                </a:path>
                <a:path w="521335" h="282575">
                  <a:moveTo>
                    <a:pt x="90042" y="0"/>
                  </a:moveTo>
                  <a:lnTo>
                    <a:pt x="51546" y="18097"/>
                  </a:lnTo>
                  <a:lnTo>
                    <a:pt x="23240" y="49530"/>
                  </a:lnTo>
                  <a:lnTo>
                    <a:pt x="5810" y="91424"/>
                  </a:lnTo>
                  <a:lnTo>
                    <a:pt x="0" y="141224"/>
                  </a:lnTo>
                  <a:lnTo>
                    <a:pt x="1432" y="167179"/>
                  </a:lnTo>
                  <a:lnTo>
                    <a:pt x="12965" y="213090"/>
                  </a:lnTo>
                  <a:lnTo>
                    <a:pt x="36018" y="250281"/>
                  </a:lnTo>
                  <a:lnTo>
                    <a:pt x="69494" y="274943"/>
                  </a:lnTo>
                  <a:lnTo>
                    <a:pt x="90042" y="282320"/>
                  </a:lnTo>
                  <a:lnTo>
                    <a:pt x="93599" y="270890"/>
                  </a:lnTo>
                  <a:lnTo>
                    <a:pt x="77475" y="263773"/>
                  </a:lnTo>
                  <a:lnTo>
                    <a:pt x="63579" y="253857"/>
                  </a:lnTo>
                  <a:lnTo>
                    <a:pt x="35083" y="207601"/>
                  </a:lnTo>
                  <a:lnTo>
                    <a:pt x="26701" y="164635"/>
                  </a:lnTo>
                  <a:lnTo>
                    <a:pt x="25653" y="139700"/>
                  </a:lnTo>
                  <a:lnTo>
                    <a:pt x="26701" y="115623"/>
                  </a:lnTo>
                  <a:lnTo>
                    <a:pt x="35083" y="73852"/>
                  </a:lnTo>
                  <a:lnTo>
                    <a:pt x="63674" y="28352"/>
                  </a:lnTo>
                  <a:lnTo>
                    <a:pt x="93979" y="11430"/>
                  </a:lnTo>
                  <a:lnTo>
                    <a:pt x="90042" y="0"/>
                  </a:lnTo>
                  <a:close/>
                </a:path>
              </a:pathLst>
            </a:custGeom>
            <a:solidFill>
              <a:srgbClr val="000000"/>
            </a:solidFill>
          </p:spPr>
          <p:txBody>
            <a:bodyPr wrap="square" lIns="0" tIns="0" rIns="0" bIns="0" rtlCol="0"/>
            <a:lstStyle/>
            <a:p>
              <a:endParaRPr/>
            </a:p>
          </p:txBody>
        </p:sp>
      </p:grpSp>
      <p:sp>
        <p:nvSpPr>
          <p:cNvPr id="101" name="object 35">
            <a:extLst>
              <a:ext uri="{FF2B5EF4-FFF2-40B4-BE49-F238E27FC236}">
                <a16:creationId xmlns:a16="http://schemas.microsoft.com/office/drawing/2014/main" id="{3696B19F-CF26-4B80-936D-8A53EDB344D8}"/>
              </a:ext>
            </a:extLst>
          </p:cNvPr>
          <p:cNvSpPr txBox="1"/>
          <p:nvPr/>
        </p:nvSpPr>
        <p:spPr>
          <a:xfrm>
            <a:off x="4700063" y="3948908"/>
            <a:ext cx="2275205" cy="1779905"/>
          </a:xfrm>
          <a:prstGeom prst="rect">
            <a:avLst/>
          </a:prstGeom>
        </p:spPr>
        <p:txBody>
          <a:bodyPr vert="horz" wrap="square" lIns="0" tIns="12700" rIns="0" bIns="0" rtlCol="0">
            <a:spAutoFit/>
          </a:bodyPr>
          <a:lstStyle/>
          <a:p>
            <a:pPr marL="63500">
              <a:lnSpc>
                <a:spcPct val="100000"/>
              </a:lnSpc>
              <a:spcBef>
                <a:spcPts val="100"/>
              </a:spcBef>
              <a:tabLst>
                <a:tab pos="380365" algn="l"/>
              </a:tabLst>
            </a:pPr>
            <a:r>
              <a:rPr sz="2400" dirty="0">
                <a:latin typeface="Cambria Math"/>
                <a:cs typeface="Cambria Math"/>
              </a:rPr>
              <a:t>𝑔	</a:t>
            </a:r>
            <a:r>
              <a:rPr sz="2400" spc="55" dirty="0">
                <a:latin typeface="Cambria Math"/>
                <a:cs typeface="Cambria Math"/>
              </a:rPr>
              <a:t>𝑦</a:t>
            </a:r>
            <a:r>
              <a:rPr sz="2625" spc="82" baseline="28571" dirty="0">
                <a:latin typeface="Cambria Math"/>
                <a:cs typeface="Cambria Math"/>
              </a:rPr>
              <a:t>1</a:t>
            </a:r>
            <a:endParaRPr sz="2625" baseline="28571">
              <a:latin typeface="Cambria Math"/>
              <a:cs typeface="Cambria Math"/>
            </a:endParaRPr>
          </a:p>
          <a:p>
            <a:pPr>
              <a:lnSpc>
                <a:spcPct val="100000"/>
              </a:lnSpc>
              <a:spcBef>
                <a:spcPts val="50"/>
              </a:spcBef>
            </a:pPr>
            <a:endParaRPr sz="2250">
              <a:latin typeface="Cambria Math"/>
              <a:cs typeface="Cambria Math"/>
            </a:endParaRPr>
          </a:p>
          <a:p>
            <a:pPr marL="562610">
              <a:lnSpc>
                <a:spcPct val="100000"/>
              </a:lnSpc>
              <a:tabLst>
                <a:tab pos="882650" algn="l"/>
                <a:tab pos="1458595" algn="l"/>
                <a:tab pos="1763395" algn="l"/>
              </a:tabLst>
            </a:pPr>
            <a:r>
              <a:rPr sz="2400" dirty="0">
                <a:latin typeface="Cambria Math"/>
                <a:cs typeface="Cambria Math"/>
              </a:rPr>
              <a:t>𝑔	</a:t>
            </a:r>
            <a:r>
              <a:rPr sz="2400" spc="75" dirty="0">
                <a:latin typeface="Cambria Math"/>
                <a:cs typeface="Cambria Math"/>
              </a:rPr>
              <a:t>𝑥</a:t>
            </a:r>
            <a:r>
              <a:rPr sz="2625" spc="112" baseline="28571" dirty="0">
                <a:latin typeface="Cambria Math"/>
                <a:cs typeface="Cambria Math"/>
              </a:rPr>
              <a:t>3	</a:t>
            </a:r>
            <a:r>
              <a:rPr sz="3600" baseline="1157" dirty="0">
                <a:latin typeface="Cambria Math"/>
                <a:cs typeface="Cambria Math"/>
              </a:rPr>
              <a:t>𝑓	</a:t>
            </a:r>
            <a:r>
              <a:rPr sz="3600" spc="120" baseline="1157" dirty="0">
                <a:latin typeface="Cambria Math"/>
                <a:cs typeface="Cambria Math"/>
              </a:rPr>
              <a:t>𝑦</a:t>
            </a:r>
            <a:r>
              <a:rPr sz="2625" spc="120" baseline="28571" dirty="0">
                <a:latin typeface="Cambria Math"/>
                <a:cs typeface="Cambria Math"/>
              </a:rPr>
              <a:t>3</a:t>
            </a:r>
            <a:endParaRPr sz="2625" baseline="28571">
              <a:latin typeface="Cambria Math"/>
              <a:cs typeface="Cambria Math"/>
            </a:endParaRPr>
          </a:p>
          <a:p>
            <a:pPr marL="43180">
              <a:lnSpc>
                <a:spcPct val="100000"/>
              </a:lnSpc>
              <a:spcBef>
                <a:spcPts val="2480"/>
              </a:spcBef>
            </a:pPr>
            <a:r>
              <a:rPr sz="2400" dirty="0">
                <a:latin typeface="Calibri"/>
                <a:cs typeface="Calibri"/>
              </a:rPr>
              <a:t>Embedding</a:t>
            </a:r>
            <a:r>
              <a:rPr sz="2400" spc="-110" dirty="0">
                <a:latin typeface="Calibri"/>
                <a:cs typeface="Calibri"/>
              </a:rPr>
              <a:t> </a:t>
            </a:r>
            <a:r>
              <a:rPr sz="2400" dirty="0">
                <a:latin typeface="Calibri"/>
                <a:cs typeface="Calibri"/>
              </a:rPr>
              <a:t>Space</a:t>
            </a:r>
            <a:endParaRPr sz="2400">
              <a:latin typeface="Calibri"/>
              <a:cs typeface="Calibri"/>
            </a:endParaRPr>
          </a:p>
        </p:txBody>
      </p:sp>
      <p:sp>
        <p:nvSpPr>
          <p:cNvPr id="104" name="object 41">
            <a:extLst>
              <a:ext uri="{FF2B5EF4-FFF2-40B4-BE49-F238E27FC236}">
                <a16:creationId xmlns:a16="http://schemas.microsoft.com/office/drawing/2014/main" id="{9FB7F1AA-EBB5-4AB8-BE68-9C088E89E271}"/>
              </a:ext>
            </a:extLst>
          </p:cNvPr>
          <p:cNvSpPr txBox="1"/>
          <p:nvPr/>
        </p:nvSpPr>
        <p:spPr>
          <a:xfrm>
            <a:off x="5959014" y="1958183"/>
            <a:ext cx="1747520" cy="713740"/>
          </a:xfrm>
          <a:prstGeom prst="rect">
            <a:avLst/>
          </a:prstGeom>
          <a:solidFill>
            <a:srgbClr val="000000"/>
          </a:solidFill>
        </p:spPr>
        <p:txBody>
          <a:bodyPr vert="horz" wrap="square" lIns="0" tIns="156210" rIns="0" bIns="0" rtlCol="0">
            <a:spAutoFit/>
          </a:bodyPr>
          <a:lstStyle/>
          <a:p>
            <a:pPr marL="312420">
              <a:lnSpc>
                <a:spcPct val="100000"/>
              </a:lnSpc>
              <a:spcBef>
                <a:spcPts val="1230"/>
              </a:spcBef>
            </a:pPr>
            <a:r>
              <a:rPr sz="2400" spc="-5" dirty="0">
                <a:solidFill>
                  <a:srgbClr val="FFFFFF"/>
                </a:solidFill>
                <a:latin typeface="Calibri"/>
                <a:cs typeface="Calibri"/>
              </a:rPr>
              <a:t>V(chimp)</a:t>
            </a:r>
            <a:endParaRPr sz="2400">
              <a:latin typeface="Calibri"/>
              <a:cs typeface="Calibri"/>
            </a:endParaRPr>
          </a:p>
        </p:txBody>
      </p:sp>
      <p:sp>
        <p:nvSpPr>
          <p:cNvPr id="105" name="object 42">
            <a:extLst>
              <a:ext uri="{FF2B5EF4-FFF2-40B4-BE49-F238E27FC236}">
                <a16:creationId xmlns:a16="http://schemas.microsoft.com/office/drawing/2014/main" id="{0B2A7A47-0FBE-485B-BE60-436CBE4825FA}"/>
              </a:ext>
            </a:extLst>
          </p:cNvPr>
          <p:cNvSpPr txBox="1"/>
          <p:nvPr/>
        </p:nvSpPr>
        <p:spPr>
          <a:xfrm>
            <a:off x="7924975" y="2418431"/>
            <a:ext cx="1747520" cy="716915"/>
          </a:xfrm>
          <a:prstGeom prst="rect">
            <a:avLst/>
          </a:prstGeom>
          <a:solidFill>
            <a:srgbClr val="000000"/>
          </a:solidFill>
        </p:spPr>
        <p:txBody>
          <a:bodyPr vert="horz" wrap="square" lIns="0" tIns="157480" rIns="0" bIns="0" rtlCol="0">
            <a:spAutoFit/>
          </a:bodyPr>
          <a:lstStyle/>
          <a:p>
            <a:pPr marL="464184">
              <a:lnSpc>
                <a:spcPct val="100000"/>
              </a:lnSpc>
              <a:spcBef>
                <a:spcPts val="1240"/>
              </a:spcBef>
            </a:pPr>
            <a:r>
              <a:rPr sz="2400" spc="-5" dirty="0">
                <a:solidFill>
                  <a:srgbClr val="FFFFFF"/>
                </a:solidFill>
                <a:latin typeface="Calibri"/>
                <a:cs typeface="Calibri"/>
              </a:rPr>
              <a:t>V(dog)</a:t>
            </a:r>
            <a:endParaRPr sz="2400">
              <a:latin typeface="Calibri"/>
              <a:cs typeface="Calibri"/>
            </a:endParaRPr>
          </a:p>
        </p:txBody>
      </p:sp>
      <p:sp>
        <p:nvSpPr>
          <p:cNvPr id="106" name="object 43">
            <a:extLst>
              <a:ext uri="{FF2B5EF4-FFF2-40B4-BE49-F238E27FC236}">
                <a16:creationId xmlns:a16="http://schemas.microsoft.com/office/drawing/2014/main" id="{65AD0E1D-D830-45DD-B0F2-7F744B1E073B}"/>
              </a:ext>
            </a:extLst>
          </p:cNvPr>
          <p:cNvSpPr txBox="1"/>
          <p:nvPr/>
        </p:nvSpPr>
        <p:spPr>
          <a:xfrm>
            <a:off x="1685719" y="4820254"/>
            <a:ext cx="2402840" cy="716915"/>
          </a:xfrm>
          <a:prstGeom prst="rect">
            <a:avLst/>
          </a:prstGeom>
          <a:solidFill>
            <a:srgbClr val="000000"/>
          </a:solidFill>
        </p:spPr>
        <p:txBody>
          <a:bodyPr vert="horz" wrap="square" lIns="0" tIns="0" rIns="0" bIns="0" rtlCol="0">
            <a:spAutoFit/>
          </a:bodyPr>
          <a:lstStyle/>
          <a:p>
            <a:pPr marL="1270" algn="ctr">
              <a:lnSpc>
                <a:spcPts val="2700"/>
              </a:lnSpc>
            </a:pPr>
            <a:r>
              <a:rPr sz="2400" spc="-10" dirty="0">
                <a:solidFill>
                  <a:srgbClr val="FFFFFF"/>
                </a:solidFill>
                <a:latin typeface="Calibri"/>
                <a:cs typeface="Calibri"/>
              </a:rPr>
              <a:t>V(Grass-</a:t>
            </a:r>
            <a:endParaRPr sz="2400">
              <a:latin typeface="Calibri"/>
              <a:cs typeface="Calibri"/>
            </a:endParaRPr>
          </a:p>
          <a:p>
            <a:pPr marL="3175" algn="ctr">
              <a:lnSpc>
                <a:spcPct val="100000"/>
              </a:lnSpc>
            </a:pPr>
            <a:r>
              <a:rPr sz="2400" spc="-5" dirty="0">
                <a:solidFill>
                  <a:srgbClr val="FFFFFF"/>
                </a:solidFill>
                <a:latin typeface="Calibri"/>
                <a:cs typeface="Calibri"/>
              </a:rPr>
              <a:t>mud_horse)</a:t>
            </a:r>
            <a:endParaRPr sz="2400">
              <a:latin typeface="Calibri"/>
              <a:cs typeface="Calibri"/>
            </a:endParaRPr>
          </a:p>
        </p:txBody>
      </p:sp>
      <p:grpSp>
        <p:nvGrpSpPr>
          <p:cNvPr id="107" name="object 36">
            <a:extLst>
              <a:ext uri="{FF2B5EF4-FFF2-40B4-BE49-F238E27FC236}">
                <a16:creationId xmlns:a16="http://schemas.microsoft.com/office/drawing/2014/main" id="{BF3C1F28-2147-428D-99E2-9FB9AC0D75BF}"/>
              </a:ext>
            </a:extLst>
          </p:cNvPr>
          <p:cNvGrpSpPr/>
          <p:nvPr/>
        </p:nvGrpSpPr>
        <p:grpSpPr>
          <a:xfrm>
            <a:off x="7132748" y="390115"/>
            <a:ext cx="4083620" cy="1293495"/>
            <a:chOff x="5370576" y="429768"/>
            <a:chExt cx="3195320" cy="1293495"/>
          </a:xfrm>
        </p:grpSpPr>
        <p:sp>
          <p:nvSpPr>
            <p:cNvPr id="108" name="object 37">
              <a:extLst>
                <a:ext uri="{FF2B5EF4-FFF2-40B4-BE49-F238E27FC236}">
                  <a16:creationId xmlns:a16="http://schemas.microsoft.com/office/drawing/2014/main" id="{63905439-2A0D-4165-850F-618800F113FB}"/>
                </a:ext>
              </a:extLst>
            </p:cNvPr>
            <p:cNvSpPr/>
            <p:nvPr/>
          </p:nvSpPr>
          <p:spPr>
            <a:xfrm>
              <a:off x="5501628" y="499865"/>
              <a:ext cx="3064024" cy="1055382"/>
            </a:xfrm>
            <a:prstGeom prst="rect">
              <a:avLst/>
            </a:prstGeom>
            <a:blipFill>
              <a:blip r:embed="rId11" cstate="print"/>
              <a:stretch>
                <a:fillRect/>
              </a:stretch>
            </a:blipFill>
          </p:spPr>
          <p:txBody>
            <a:bodyPr wrap="square" lIns="0" tIns="0" rIns="0" bIns="0" rtlCol="0"/>
            <a:lstStyle/>
            <a:p>
              <a:endParaRPr/>
            </a:p>
          </p:txBody>
        </p:sp>
        <p:sp>
          <p:nvSpPr>
            <p:cNvPr id="109" name="object 38">
              <a:extLst>
                <a:ext uri="{FF2B5EF4-FFF2-40B4-BE49-F238E27FC236}">
                  <a16:creationId xmlns:a16="http://schemas.microsoft.com/office/drawing/2014/main" id="{45EC634A-F272-45A7-B45E-FE260D62165D}"/>
                </a:ext>
              </a:extLst>
            </p:cNvPr>
            <p:cNvSpPr/>
            <p:nvPr/>
          </p:nvSpPr>
          <p:spPr>
            <a:xfrm>
              <a:off x="5370576" y="429768"/>
              <a:ext cx="3045714" cy="1293114"/>
            </a:xfrm>
            <a:prstGeom prst="rect">
              <a:avLst/>
            </a:prstGeom>
            <a:blipFill>
              <a:blip r:embed="rId12" cstate="print"/>
              <a:stretch>
                <a:fillRect/>
              </a:stretch>
            </a:blipFill>
          </p:spPr>
          <p:txBody>
            <a:bodyPr wrap="square" lIns="0" tIns="0" rIns="0" bIns="0" rtlCol="0"/>
            <a:lstStyle/>
            <a:p>
              <a:endParaRPr/>
            </a:p>
          </p:txBody>
        </p:sp>
        <p:sp>
          <p:nvSpPr>
            <p:cNvPr id="110" name="object 39">
              <a:extLst>
                <a:ext uri="{FF2B5EF4-FFF2-40B4-BE49-F238E27FC236}">
                  <a16:creationId xmlns:a16="http://schemas.microsoft.com/office/drawing/2014/main" id="{14A9C097-D01D-44A6-BA4B-A3EF7ACDEA8B}"/>
                </a:ext>
              </a:extLst>
            </p:cNvPr>
            <p:cNvSpPr/>
            <p:nvPr/>
          </p:nvSpPr>
          <p:spPr>
            <a:xfrm>
              <a:off x="5553456" y="533400"/>
              <a:ext cx="2962655" cy="954024"/>
            </a:xfrm>
            <a:prstGeom prst="rect">
              <a:avLst/>
            </a:prstGeom>
            <a:blipFill>
              <a:blip r:embed="rId13" cstate="print"/>
              <a:stretch>
                <a:fillRect/>
              </a:stretch>
            </a:blipFill>
          </p:spPr>
          <p:txBody>
            <a:bodyPr wrap="square" lIns="0" tIns="0" rIns="0" bIns="0" rtlCol="0"/>
            <a:lstStyle/>
            <a:p>
              <a:endParaRPr/>
            </a:p>
          </p:txBody>
        </p:sp>
      </p:grpSp>
      <p:sp>
        <p:nvSpPr>
          <p:cNvPr id="111" name="object 40">
            <a:extLst>
              <a:ext uri="{FF2B5EF4-FFF2-40B4-BE49-F238E27FC236}">
                <a16:creationId xmlns:a16="http://schemas.microsoft.com/office/drawing/2014/main" id="{E6C5A063-268B-4DEB-80D7-B4F93EC59B86}"/>
              </a:ext>
            </a:extLst>
          </p:cNvPr>
          <p:cNvSpPr txBox="1"/>
          <p:nvPr/>
        </p:nvSpPr>
        <p:spPr>
          <a:xfrm>
            <a:off x="7559752" y="561681"/>
            <a:ext cx="3529205" cy="884858"/>
          </a:xfrm>
          <a:prstGeom prst="rect">
            <a:avLst/>
          </a:prstGeom>
        </p:spPr>
        <p:txBody>
          <a:bodyPr vert="horz" wrap="square" lIns="0" tIns="22860" rIns="0" bIns="0" rtlCol="0">
            <a:spAutoFit/>
          </a:bodyPr>
          <a:lstStyle/>
          <a:p>
            <a:pPr marL="92710" algn="ctr">
              <a:lnSpc>
                <a:spcPct val="100000"/>
              </a:lnSpc>
              <a:spcBef>
                <a:spcPts val="180"/>
              </a:spcBef>
            </a:pPr>
            <a:r>
              <a:rPr lang="zh-CN" altLang="en-US" sz="2800" spc="-10" dirty="0">
                <a:solidFill>
                  <a:srgbClr val="FFFFFF"/>
                </a:solidFill>
                <a:latin typeface="Calibri"/>
                <a:cs typeface="Calibri"/>
              </a:rPr>
              <a:t>如果我们没有数据库会怎样</a:t>
            </a:r>
            <a:endParaRPr sz="2800" dirty="0">
              <a:latin typeface="Calibri"/>
              <a:cs typeface="Calibri"/>
            </a:endParaRPr>
          </a:p>
        </p:txBody>
      </p:sp>
      <p:sp>
        <p:nvSpPr>
          <p:cNvPr id="5" name="文本占位符 3">
            <a:extLst>
              <a:ext uri="{FF2B5EF4-FFF2-40B4-BE49-F238E27FC236}">
                <a16:creationId xmlns:a16="http://schemas.microsoft.com/office/drawing/2014/main" id="{51269965-B0F5-40E2-B67B-8E4586A20113}"/>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1979519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文本框 101">
            <a:extLst>
              <a:ext uri="{FF2B5EF4-FFF2-40B4-BE49-F238E27FC236}">
                <a16:creationId xmlns:a16="http://schemas.microsoft.com/office/drawing/2014/main" id="{DD0F2593-144C-4D7E-BDB2-C481853AC35B}"/>
              </a:ext>
            </a:extLst>
          </p:cNvPr>
          <p:cNvSpPr txBox="1"/>
          <p:nvPr/>
        </p:nvSpPr>
        <p:spPr>
          <a:xfrm>
            <a:off x="805820" y="73284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零样本学习</a:t>
            </a:r>
            <a:endParaRPr lang="zh-CN" altLang="en-US" sz="3600" spc="-10" dirty="0">
              <a:latin typeface="+mn-ea"/>
            </a:endParaRPr>
          </a:p>
        </p:txBody>
      </p:sp>
      <mc:AlternateContent xmlns:mc="http://schemas.openxmlformats.org/markup-compatibility/2006" xmlns:a14="http://schemas.microsoft.com/office/drawing/2010/main">
        <mc:Choice Requires="a14">
          <p:sp>
            <p:nvSpPr>
              <p:cNvPr id="58" name="object 17">
                <a:extLst>
                  <a:ext uri="{FF2B5EF4-FFF2-40B4-BE49-F238E27FC236}">
                    <a16:creationId xmlns:a16="http://schemas.microsoft.com/office/drawing/2014/main" id="{B2ABED9F-EF69-4CF8-84E8-521119C75111}"/>
                  </a:ext>
                </a:extLst>
              </p:cNvPr>
              <p:cNvSpPr txBox="1"/>
              <p:nvPr/>
            </p:nvSpPr>
            <p:spPr>
              <a:xfrm>
                <a:off x="1022956" y="1253508"/>
                <a:ext cx="7041276" cy="909031"/>
              </a:xfrm>
              <a:prstGeom prst="rect">
                <a:avLst/>
              </a:prstGeom>
            </p:spPr>
            <p:txBody>
              <a:bodyPr vert="horz" wrap="square" lIns="0" tIns="12700" rIns="0" bIns="0" rtlCol="0">
                <a:spAutoFit/>
              </a:bodyPr>
              <a:lstStyle/>
              <a:p>
                <a:pPr marL="38100">
                  <a:lnSpc>
                    <a:spcPct val="100000"/>
                  </a:lnSpc>
                  <a:spcBef>
                    <a:spcPts val="100"/>
                  </a:spcBef>
                  <a:tabLst>
                    <a:tab pos="2848610" algn="l"/>
                    <a:tab pos="3153410" algn="l"/>
                  </a:tabLst>
                </a:pPr>
                <a14:m>
                  <m:oMathPara xmlns:m="http://schemas.openxmlformats.org/officeDocument/2006/math">
                    <m:oMathParaPr>
                      <m:jc m:val="centerGroup"/>
                    </m:oMathParaPr>
                    <m:oMath xmlns:m="http://schemas.openxmlformats.org/officeDocument/2006/math">
                      <m:r>
                        <m:rPr>
                          <m:nor/>
                        </m:rPr>
                        <a:rPr lang="zh-CN" altLang="en-US" sz="2400" spc="80" dirty="0" smtClean="0">
                          <a:latin typeface="Cambria Math"/>
                          <a:cs typeface="Cambria Math"/>
                        </a:rPr>
                        <m:t>𝑓</m:t>
                      </m:r>
                      <m:r>
                        <m:rPr>
                          <m:nor/>
                        </m:rPr>
                        <a:rPr lang="en-US" altLang="zh-CN" sz="2625" spc="120" baseline="28571" dirty="0" smtClean="0">
                          <a:latin typeface="Cambria Math"/>
                          <a:cs typeface="Cambria Math"/>
                        </a:rPr>
                        <m:t>∗</m:t>
                      </m:r>
                      <m:r>
                        <m:rPr>
                          <m:nor/>
                        </m:rPr>
                        <a:rPr lang="en-US" altLang="zh-CN" sz="2400" spc="80" dirty="0" smtClean="0">
                          <a:latin typeface="Cambria Math"/>
                          <a:cs typeface="Cambria Math"/>
                        </a:rPr>
                        <m:t>, </m:t>
                      </m:r>
                      <m:r>
                        <m:rPr>
                          <m:nor/>
                        </m:rPr>
                        <a:rPr lang="zh-CN" altLang="en-US" sz="2400" spc="20" dirty="0" smtClean="0">
                          <a:latin typeface="Cambria Math"/>
                          <a:cs typeface="Cambria Math"/>
                        </a:rPr>
                        <m:t>𝑔</m:t>
                      </m:r>
                      <m:r>
                        <m:rPr>
                          <m:nor/>
                        </m:rPr>
                        <a:rPr lang="en-US" altLang="zh-CN" sz="2625" spc="30" baseline="28571" dirty="0" smtClean="0">
                          <a:latin typeface="Cambria Math"/>
                          <a:cs typeface="Cambria Math"/>
                        </a:rPr>
                        <m:t>∗  </m:t>
                      </m:r>
                      <m:r>
                        <m:rPr>
                          <m:nor/>
                        </m:rPr>
                        <a:rPr lang="en-US" altLang="zh-CN" sz="2400" dirty="0" smtClean="0">
                          <a:latin typeface="Cambria Math"/>
                          <a:cs typeface="Cambria Math"/>
                        </a:rPr>
                        <m:t>= </m:t>
                      </m:r>
                      <m:r>
                        <m:rPr>
                          <m:nor/>
                        </m:rPr>
                        <a:rPr lang="zh-CN" altLang="en-US" sz="2400" dirty="0" smtClean="0">
                          <a:latin typeface="Cambria Math"/>
                          <a:cs typeface="Cambria Math"/>
                        </a:rPr>
                        <m:t>𝑎𝑟𝑔</m:t>
                      </m:r>
                      <m:func>
                        <m:funcPr>
                          <m:ctrlPr>
                            <a:rPr lang="en-US" altLang="zh-CN" sz="2400" i="1" dirty="0" smtClean="0">
                              <a:latin typeface="Cambria Math" panose="02040503050406030204" pitchFamily="18" charset="0"/>
                              <a:cs typeface="Cambria Math"/>
                            </a:rPr>
                          </m:ctrlPr>
                        </m:funcPr>
                        <m:fName>
                          <m:limLow>
                            <m:limLowPr>
                              <m:ctrlPr>
                                <a:rPr lang="en-US" altLang="zh-CN" sz="2400" i="1" dirty="0" smtClean="0">
                                  <a:latin typeface="Cambria Math" panose="02040503050406030204" pitchFamily="18" charset="0"/>
                                  <a:cs typeface="Cambria Math"/>
                                </a:rPr>
                              </m:ctrlPr>
                            </m:limLowPr>
                            <m:e>
                              <m:r>
                                <m:rPr>
                                  <m:sty m:val="p"/>
                                </m:rPr>
                                <a:rPr lang="en-US" altLang="zh-CN" sz="2400" i="0" dirty="0" smtClean="0">
                                  <a:latin typeface="Cambria Math" panose="02040503050406030204" pitchFamily="18" charset="0"/>
                                  <a:cs typeface="Cambria Math"/>
                                </a:rPr>
                                <m:t>min</m:t>
                              </m:r>
                            </m:e>
                            <m:lim>
                              <m:r>
                                <a:rPr lang="en-US" altLang="zh-CN" sz="2400" b="0" i="1" dirty="0" smtClean="0">
                                  <a:latin typeface="Cambria Math" panose="02040503050406030204" pitchFamily="18" charset="0"/>
                                  <a:cs typeface="Cambria Math"/>
                                </a:rPr>
                                <m:t>𝑓</m:t>
                              </m:r>
                              <m:r>
                                <a:rPr lang="en-US" altLang="zh-CN" sz="2400" b="0" i="1" dirty="0" smtClean="0">
                                  <a:latin typeface="Cambria Math" panose="02040503050406030204" pitchFamily="18" charset="0"/>
                                  <a:cs typeface="Cambria Math"/>
                                </a:rPr>
                                <m:t>,</m:t>
                              </m:r>
                              <m:r>
                                <a:rPr lang="en-US" altLang="zh-CN" sz="2400" b="0" i="1" dirty="0" smtClean="0">
                                  <a:latin typeface="Cambria Math" panose="02040503050406030204" pitchFamily="18" charset="0"/>
                                  <a:cs typeface="Cambria Math"/>
                                </a:rPr>
                                <m:t>𝑔</m:t>
                              </m:r>
                            </m:lim>
                          </m:limLow>
                        </m:fName>
                        <m:e>
                          <m:nary>
                            <m:naryPr>
                              <m:chr m:val="∑"/>
                              <m:supHide m:val="on"/>
                              <m:ctrlPr>
                                <a:rPr lang="en-US" altLang="zh-CN" sz="240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𝑛</m:t>
                              </m:r>
                            </m:sub>
                            <m:sup/>
                            <m:e>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𝑓</m:t>
                              </m:r>
                              <m:d>
                                <m:dPr>
                                  <m:ctrlPr>
                                    <a:rPr lang="en-US" altLang="zh-CN" sz="2400" b="0" i="1" dirty="0" smtClean="0">
                                      <a:latin typeface="Cambria Math" panose="02040503050406030204" pitchFamily="18" charset="0"/>
                                    </a:rPr>
                                  </m:ctrlPr>
                                </m:dPr>
                                <m:e>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𝑥</m:t>
                                      </m:r>
                                    </m:e>
                                    <m:sup>
                                      <m:r>
                                        <a:rPr lang="en-US" altLang="zh-CN" sz="2400" b="0" i="1" dirty="0" smtClean="0">
                                          <a:latin typeface="Cambria Math" panose="02040503050406030204" pitchFamily="18" charset="0"/>
                                        </a:rPr>
                                        <m:t>𝑛</m:t>
                                      </m:r>
                                    </m:sup>
                                  </m:sSup>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𝑔</m:t>
                              </m:r>
                              <m:r>
                                <a:rPr lang="en-US" altLang="zh-CN" sz="2400" b="0" i="1" dirty="0" smtClean="0">
                                  <a:latin typeface="Cambria Math" panose="02040503050406030204" pitchFamily="18" charset="0"/>
                                </a:rPr>
                                <m:t>(</m:t>
                              </m:r>
                              <m:sSup>
                                <m:sSupPr>
                                  <m:ctrlPr>
                                    <a:rPr lang="en-US" altLang="zh-CN" sz="2400" b="0" i="1" dirty="0" smtClean="0">
                                      <a:latin typeface="Cambria Math" panose="02040503050406030204" pitchFamily="18" charset="0"/>
                                    </a:rPr>
                                  </m:ctrlPr>
                                </m:sSupPr>
                                <m:e>
                                  <m:r>
                                    <a:rPr lang="en-US" altLang="zh-CN" sz="2400" b="0" i="1" dirty="0" smtClean="0">
                                      <a:latin typeface="Cambria Math" panose="02040503050406030204" pitchFamily="18" charset="0"/>
                                    </a:rPr>
                                    <m:t>𝑦</m:t>
                                  </m:r>
                                </m:e>
                                <m:sup>
                                  <m:r>
                                    <a:rPr lang="en-US" altLang="zh-CN" sz="2400" b="0" i="1" dirty="0" smtClean="0">
                                      <a:latin typeface="Cambria Math" panose="02040503050406030204" pitchFamily="18" charset="0"/>
                                    </a:rPr>
                                    <m:t>𝑛</m:t>
                                  </m:r>
                                </m:sup>
                              </m:sSup>
                              <m:r>
                                <a:rPr lang="en-US" altLang="zh-CN" sz="2400" b="0" i="1" dirty="0" smtClean="0">
                                  <a:latin typeface="Cambria Math" panose="02040503050406030204" pitchFamily="18" charset="0"/>
                                </a:rPr>
                                <m:t>)||</m:t>
                              </m:r>
                            </m:e>
                          </m:nary>
                        </m:e>
                      </m:func>
                    </m:oMath>
                  </m:oMathPara>
                </a14:m>
                <a:endParaRPr sz="2625" baseline="28571" dirty="0">
                  <a:latin typeface="Cambria Math"/>
                  <a:cs typeface="Cambria Math"/>
                </a:endParaRPr>
              </a:p>
            </p:txBody>
          </p:sp>
        </mc:Choice>
        <mc:Fallback xmlns="">
          <p:sp>
            <p:nvSpPr>
              <p:cNvPr id="58" name="object 17">
                <a:extLst>
                  <a:ext uri="{FF2B5EF4-FFF2-40B4-BE49-F238E27FC236}">
                    <a16:creationId xmlns:a16="http://schemas.microsoft.com/office/drawing/2014/main" id="{B2ABED9F-EF69-4CF8-84E8-521119C75111}"/>
                  </a:ext>
                </a:extLst>
              </p:cNvPr>
              <p:cNvSpPr txBox="1">
                <a:spLocks noRot="1" noChangeAspect="1" noMove="1" noResize="1" noEditPoints="1" noAdjustHandles="1" noChangeArrowheads="1" noChangeShapeType="1" noTextEdit="1"/>
              </p:cNvSpPr>
              <p:nvPr/>
            </p:nvSpPr>
            <p:spPr>
              <a:xfrm>
                <a:off x="1022956" y="1253508"/>
                <a:ext cx="7041276" cy="909031"/>
              </a:xfrm>
              <a:prstGeom prst="rect">
                <a:avLst/>
              </a:prstGeom>
              <a:blipFill>
                <a:blip r:embed="rId3"/>
                <a:stretch>
                  <a:fillRect/>
                </a:stretch>
              </a:blipFill>
            </p:spPr>
            <p:txBody>
              <a:bodyPr/>
              <a:lstStyle/>
              <a:p>
                <a:r>
                  <a:rPr lang="zh-CN" altLang="en-US">
                    <a:noFill/>
                  </a:rPr>
                  <a:t> </a:t>
                </a:r>
              </a:p>
            </p:txBody>
          </p:sp>
        </mc:Fallback>
      </mc:AlternateContent>
      <p:sp>
        <p:nvSpPr>
          <p:cNvPr id="62" name="object 21">
            <a:extLst>
              <a:ext uri="{FF2B5EF4-FFF2-40B4-BE49-F238E27FC236}">
                <a16:creationId xmlns:a16="http://schemas.microsoft.com/office/drawing/2014/main" id="{DB394E6E-E40C-4AEA-8713-8935E1BD131F}"/>
              </a:ext>
            </a:extLst>
          </p:cNvPr>
          <p:cNvSpPr txBox="1"/>
          <p:nvPr/>
        </p:nvSpPr>
        <p:spPr>
          <a:xfrm>
            <a:off x="7282421" y="1428933"/>
            <a:ext cx="1215390" cy="391795"/>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P</a:t>
            </a:r>
            <a:r>
              <a:rPr sz="2400" spc="-40" dirty="0">
                <a:latin typeface="Calibri"/>
                <a:cs typeface="Calibri"/>
              </a:rPr>
              <a:t>r</a:t>
            </a:r>
            <a:r>
              <a:rPr sz="2400" spc="-5" dirty="0">
                <a:latin typeface="Calibri"/>
                <a:cs typeface="Calibri"/>
              </a:rPr>
              <a:t>o</a:t>
            </a:r>
            <a:r>
              <a:rPr sz="2400" spc="10" dirty="0">
                <a:latin typeface="Calibri"/>
                <a:cs typeface="Calibri"/>
              </a:rPr>
              <a:t>b</a:t>
            </a:r>
            <a:r>
              <a:rPr sz="2400" dirty="0">
                <a:latin typeface="Calibri"/>
                <a:cs typeface="Calibri"/>
              </a:rPr>
              <a:t>lem?</a:t>
            </a:r>
          </a:p>
        </p:txBody>
      </p:sp>
      <p:sp>
        <p:nvSpPr>
          <p:cNvPr id="69" name="object 28">
            <a:extLst>
              <a:ext uri="{FF2B5EF4-FFF2-40B4-BE49-F238E27FC236}">
                <a16:creationId xmlns:a16="http://schemas.microsoft.com/office/drawing/2014/main" id="{870CCAA9-EF6C-42FA-8B1D-B5A90CCC6558}"/>
              </a:ext>
            </a:extLst>
          </p:cNvPr>
          <p:cNvSpPr txBox="1"/>
          <p:nvPr/>
        </p:nvSpPr>
        <p:spPr>
          <a:xfrm>
            <a:off x="2401937" y="3313720"/>
            <a:ext cx="5071110" cy="382156"/>
          </a:xfrm>
          <a:prstGeom prst="rect">
            <a:avLst/>
          </a:prstGeom>
        </p:spPr>
        <p:txBody>
          <a:bodyPr vert="horz" wrap="square" lIns="0" tIns="12700" rIns="0" bIns="0" rtlCol="0">
            <a:spAutoFit/>
          </a:bodyPr>
          <a:lstStyle/>
          <a:p>
            <a:pPr marL="2416810">
              <a:lnSpc>
                <a:spcPct val="100000"/>
              </a:lnSpc>
              <a:spcBef>
                <a:spcPts val="665"/>
              </a:spcBef>
            </a:pPr>
            <a:r>
              <a:rPr lang="en-US" sz="2400" spc="-5" dirty="0">
                <a:latin typeface="Calibri"/>
                <a:cs typeface="Calibri"/>
              </a:rPr>
              <a:t>Ma</a:t>
            </a:r>
            <a:r>
              <a:rPr sz="2400" spc="-5" dirty="0">
                <a:latin typeface="Calibri"/>
                <a:cs typeface="Calibri"/>
              </a:rPr>
              <a:t>rgin </a:t>
            </a:r>
            <a:r>
              <a:rPr sz="2400" spc="-15" dirty="0">
                <a:latin typeface="Calibri"/>
                <a:cs typeface="Calibri"/>
              </a:rPr>
              <a:t>you</a:t>
            </a:r>
            <a:r>
              <a:rPr sz="2400" spc="-85" dirty="0">
                <a:latin typeface="Calibri"/>
                <a:cs typeface="Calibri"/>
              </a:rPr>
              <a:t> </a:t>
            </a:r>
            <a:r>
              <a:rPr sz="2400" dirty="0">
                <a:latin typeface="Calibri"/>
                <a:cs typeface="Calibri"/>
              </a:rPr>
              <a:t>defined</a:t>
            </a:r>
          </a:p>
        </p:txBody>
      </p:sp>
      <mc:AlternateContent xmlns:mc="http://schemas.openxmlformats.org/markup-compatibility/2006" xmlns:a14="http://schemas.microsoft.com/office/drawing/2010/main">
        <mc:Choice Requires="a14">
          <p:sp>
            <p:nvSpPr>
              <p:cNvPr id="113" name="object 31">
                <a:extLst>
                  <a:ext uri="{FF2B5EF4-FFF2-40B4-BE49-F238E27FC236}">
                    <a16:creationId xmlns:a16="http://schemas.microsoft.com/office/drawing/2014/main" id="{0AA59217-B331-4F93-B1D6-5B6BD5255705}"/>
                  </a:ext>
                </a:extLst>
              </p:cNvPr>
              <p:cNvSpPr txBox="1"/>
              <p:nvPr/>
            </p:nvSpPr>
            <p:spPr>
              <a:xfrm>
                <a:off x="2021434" y="3939093"/>
                <a:ext cx="8880626" cy="496033"/>
              </a:xfrm>
              <a:prstGeom prst="rect">
                <a:avLst/>
              </a:prstGeom>
            </p:spPr>
            <p:txBody>
              <a:bodyPr vert="horz" wrap="square" lIns="0" tIns="12700" rIns="0" bIns="0" rtlCol="0">
                <a:spAutoFit/>
              </a:bodyPr>
              <a:lstStyle/>
              <a:p>
                <a:pPr marL="50800">
                  <a:lnSpc>
                    <a:spcPct val="100000"/>
                  </a:lnSpc>
                  <a:spcBef>
                    <a:spcPts val="100"/>
                  </a:spcBef>
                  <a:tabLst>
                    <a:tab pos="1625600" algn="l"/>
                    <a:tab pos="2470150" algn="l"/>
                    <a:tab pos="3003550" algn="l"/>
                    <a:tab pos="3475990" algn="l"/>
                  </a:tabLst>
                </a:pPr>
                <a:r>
                  <a:rPr lang="en-US" sz="3600" spc="-37" baseline="2314" dirty="0">
                    <a:latin typeface="Calibri"/>
                    <a:cs typeface="Calibri"/>
                  </a:rPr>
                  <a:t>Zero</a:t>
                </a:r>
                <a:r>
                  <a:rPr lang="en-US" sz="3600" spc="15" baseline="2314" dirty="0">
                    <a:latin typeface="Calibri"/>
                    <a:cs typeface="Calibri"/>
                  </a:rPr>
                  <a:t> </a:t>
                </a:r>
                <a:r>
                  <a:rPr lang="en-US" sz="3600" baseline="2314" dirty="0">
                    <a:latin typeface="Calibri"/>
                    <a:cs typeface="Calibri"/>
                  </a:rPr>
                  <a:t>loss:  </a:t>
                </a:r>
                <a14:m>
                  <m:oMath xmlns:m="http://schemas.openxmlformats.org/officeDocument/2006/math">
                    <m:r>
                      <a:rPr lang="en-US" sz="2400" i="1" dirty="0">
                        <a:solidFill>
                          <a:prstClr val="black"/>
                        </a:solidFill>
                        <a:latin typeface="Cambria Math" panose="02040503050406030204" pitchFamily="18" charset="0"/>
                      </a:rPr>
                      <m:t>𝑘</m:t>
                    </m:r>
                    <m:r>
                      <a:rPr lang="en-US" sz="2400" b="0" i="1" dirty="0" smtClean="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𝑛</m:t>
                            </m:r>
                          </m:sup>
                        </m:sSup>
                      </m:e>
                    </m:d>
                    <m:r>
                      <m:rPr>
                        <m:nor/>
                      </m:rPr>
                      <a:rPr lang="en-US" altLang="zh-CN" sz="2400" b="0" dirty="0" smtClean="0">
                        <a:solidFill>
                          <a:prstClr val="black"/>
                        </a:solidFill>
                        <a:latin typeface="Cambria Math"/>
                        <a:cs typeface="Cambria Math"/>
                      </a:rPr>
                      <m:t>+</m:t>
                    </m:r>
                    <m:r>
                      <m:rPr>
                        <m:nor/>
                      </m:rPr>
                      <a:rPr lang="en-US" altLang="zh-CN" sz="2400" i="1" spc="5" dirty="0">
                        <a:solidFill>
                          <a:prstClr val="black"/>
                        </a:solidFill>
                        <a:latin typeface="Cambria Math"/>
                        <a:cs typeface="Cambria Math"/>
                      </a:rPr>
                      <m:t> </m:t>
                    </m:r>
                    <m:func>
                      <m:funcPr>
                        <m:ctrlPr>
                          <a:rPr lang="en-US" altLang="zh-CN" sz="2400" i="1" spc="5" dirty="0">
                            <a:solidFill>
                              <a:prstClr val="black"/>
                            </a:solidFill>
                            <a:latin typeface="Cambria Math" panose="02040503050406030204" pitchFamily="18" charset="0"/>
                            <a:cs typeface="Cambria Math"/>
                          </a:rPr>
                        </m:ctrlPr>
                      </m:funcPr>
                      <m:fName>
                        <m:limLow>
                          <m:limLowPr>
                            <m:ctrlPr>
                              <a:rPr lang="en-US" altLang="zh-CN" sz="2400" i="1" spc="5" dirty="0">
                                <a:solidFill>
                                  <a:prstClr val="black"/>
                                </a:solidFill>
                                <a:latin typeface="Cambria Math" panose="02040503050406030204" pitchFamily="18" charset="0"/>
                                <a:cs typeface="Cambria Math"/>
                              </a:rPr>
                            </m:ctrlPr>
                          </m:limLowPr>
                          <m:e>
                            <m:r>
                              <a:rPr lang="en-US" altLang="zh-CN" sz="2400" i="1" spc="5" dirty="0">
                                <a:solidFill>
                                  <a:prstClr val="black"/>
                                </a:solidFill>
                                <a:latin typeface="Cambria Math" panose="02040503050406030204" pitchFamily="18" charset="0"/>
                                <a:cs typeface="Cambria Math"/>
                              </a:rPr>
                              <m:t>𝑚𝑎𝑥</m:t>
                            </m:r>
                          </m:e>
                          <m:lim>
                            <m:r>
                              <a:rPr lang="en-US" altLang="zh-CN" sz="2400" i="1" spc="5" dirty="0">
                                <a:solidFill>
                                  <a:prstClr val="black"/>
                                </a:solidFill>
                                <a:latin typeface="Cambria Math" panose="02040503050406030204" pitchFamily="18" charset="0"/>
                                <a:cs typeface="Cambria Math"/>
                              </a:rPr>
                              <m:t>𝑚</m:t>
                            </m:r>
                            <m:r>
                              <a:rPr lang="zh-CN" altLang="en-US" sz="2400" i="1" spc="5" dirty="0">
                                <a:solidFill>
                                  <a:prstClr val="black"/>
                                </a:solidFill>
                                <a:latin typeface="Cambria Math" panose="02040503050406030204" pitchFamily="18" charset="0"/>
                                <a:cs typeface="Cambria Math"/>
                              </a:rPr>
                              <m:t>≠</m:t>
                            </m:r>
                            <m:r>
                              <a:rPr lang="en-US" altLang="zh-CN" sz="2400" i="1" spc="90" dirty="0">
                                <a:solidFill>
                                  <a:prstClr val="black"/>
                                </a:solidFill>
                                <a:latin typeface="Cambria Math" panose="02040503050406030204" pitchFamily="18" charset="0"/>
                                <a:cs typeface="Cambria Math"/>
                              </a:rPr>
                              <m:t>𝑛</m:t>
                            </m:r>
                          </m:lim>
                        </m:limLow>
                      </m:fName>
                      <m:e>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𝑚</m:t>
                                </m:r>
                              </m:sup>
                            </m:sSup>
                          </m:e>
                        </m:d>
                      </m:e>
                    </m:func>
                    <m:r>
                      <a:rPr lang="en-US" altLang="zh-CN" sz="2400" b="0" i="1" dirty="0" smtClean="0">
                        <a:solidFill>
                          <a:prstClr val="black"/>
                        </a:solidFill>
                        <a:latin typeface="Cambria Math" panose="02040503050406030204" pitchFamily="18" charset="0"/>
                      </a:rPr>
                      <m:t>&lt;0</m:t>
                    </m:r>
                  </m:oMath>
                </a14:m>
                <a:endParaRPr sz="2625" i="1" baseline="28571" dirty="0">
                  <a:latin typeface="Cambria Math"/>
                  <a:cs typeface="Cambria Math"/>
                </a:endParaRPr>
              </a:p>
            </p:txBody>
          </p:sp>
        </mc:Choice>
        <mc:Fallback xmlns="">
          <p:sp>
            <p:nvSpPr>
              <p:cNvPr id="113" name="object 31">
                <a:extLst>
                  <a:ext uri="{FF2B5EF4-FFF2-40B4-BE49-F238E27FC236}">
                    <a16:creationId xmlns:a16="http://schemas.microsoft.com/office/drawing/2014/main" id="{0AA59217-B331-4F93-B1D6-5B6BD5255705}"/>
                  </a:ext>
                </a:extLst>
              </p:cNvPr>
              <p:cNvSpPr txBox="1">
                <a:spLocks noRot="1" noChangeAspect="1" noMove="1" noResize="1" noEditPoints="1" noAdjustHandles="1" noChangeArrowheads="1" noChangeShapeType="1" noTextEdit="1"/>
              </p:cNvSpPr>
              <p:nvPr/>
            </p:nvSpPr>
            <p:spPr>
              <a:xfrm>
                <a:off x="2021434" y="3939093"/>
                <a:ext cx="8880626" cy="496033"/>
              </a:xfrm>
              <a:prstGeom prst="rect">
                <a:avLst/>
              </a:prstGeom>
              <a:blipFill>
                <a:blip r:embed="rId4"/>
                <a:stretch>
                  <a:fillRect l="-1580" t="-15854" b="-13415"/>
                </a:stretch>
              </a:blipFill>
            </p:spPr>
            <p:txBody>
              <a:bodyPr/>
              <a:lstStyle/>
              <a:p>
                <a:r>
                  <a:rPr lang="zh-CN" altLang="en-US">
                    <a:noFill/>
                  </a:rPr>
                  <a:t> </a:t>
                </a:r>
              </a:p>
            </p:txBody>
          </p:sp>
        </mc:Fallback>
      </mc:AlternateContent>
      <p:sp>
        <p:nvSpPr>
          <p:cNvPr id="117" name="object 35">
            <a:extLst>
              <a:ext uri="{FF2B5EF4-FFF2-40B4-BE49-F238E27FC236}">
                <a16:creationId xmlns:a16="http://schemas.microsoft.com/office/drawing/2014/main" id="{FF355676-B4B4-4E86-B184-D3F509812B87}"/>
              </a:ext>
            </a:extLst>
          </p:cNvPr>
          <p:cNvSpPr/>
          <p:nvPr/>
        </p:nvSpPr>
        <p:spPr>
          <a:xfrm>
            <a:off x="5572873" y="2757404"/>
            <a:ext cx="114300" cy="429895"/>
          </a:xfrm>
          <a:custGeom>
            <a:avLst/>
            <a:gdLst/>
            <a:ahLst/>
            <a:cxnLst/>
            <a:rect l="l" t="t" r="r" b="b"/>
            <a:pathLst>
              <a:path w="114300" h="429895">
                <a:moveTo>
                  <a:pt x="76200" y="95250"/>
                </a:moveTo>
                <a:lnTo>
                  <a:pt x="38100" y="95250"/>
                </a:lnTo>
                <a:lnTo>
                  <a:pt x="38100" y="429894"/>
                </a:lnTo>
                <a:lnTo>
                  <a:pt x="76200" y="429894"/>
                </a:lnTo>
                <a:lnTo>
                  <a:pt x="76200" y="95250"/>
                </a:lnTo>
                <a:close/>
              </a:path>
              <a:path w="114300" h="429895">
                <a:moveTo>
                  <a:pt x="57150" y="0"/>
                </a:moveTo>
                <a:lnTo>
                  <a:pt x="0" y="114300"/>
                </a:lnTo>
                <a:lnTo>
                  <a:pt x="38100" y="114300"/>
                </a:lnTo>
                <a:lnTo>
                  <a:pt x="38100" y="95250"/>
                </a:lnTo>
                <a:lnTo>
                  <a:pt x="104775" y="95250"/>
                </a:lnTo>
                <a:lnTo>
                  <a:pt x="57150" y="0"/>
                </a:lnTo>
                <a:close/>
              </a:path>
              <a:path w="114300" h="429895">
                <a:moveTo>
                  <a:pt x="104775" y="95250"/>
                </a:moveTo>
                <a:lnTo>
                  <a:pt x="76200" y="95250"/>
                </a:lnTo>
                <a:lnTo>
                  <a:pt x="76200" y="114300"/>
                </a:lnTo>
                <a:lnTo>
                  <a:pt x="114300" y="114300"/>
                </a:lnTo>
                <a:lnTo>
                  <a:pt x="104775" y="95250"/>
                </a:lnTo>
                <a:close/>
              </a:path>
            </a:pathLst>
          </a:custGeom>
          <a:solidFill>
            <a:srgbClr val="0000FF"/>
          </a:solidFill>
        </p:spPr>
        <p:txBody>
          <a:bodyPr wrap="square" lIns="0" tIns="0" rIns="0" bIns="0" rtlCol="0"/>
          <a:lstStyle/>
          <a:p>
            <a:endParaRPr/>
          </a:p>
        </p:txBody>
      </p:sp>
      <p:sp>
        <p:nvSpPr>
          <p:cNvPr id="127" name="object 45">
            <a:extLst>
              <a:ext uri="{FF2B5EF4-FFF2-40B4-BE49-F238E27FC236}">
                <a16:creationId xmlns:a16="http://schemas.microsoft.com/office/drawing/2014/main" id="{1E49BA93-7C2F-4203-9D8B-BCCB5D3DAA7E}"/>
              </a:ext>
            </a:extLst>
          </p:cNvPr>
          <p:cNvSpPr/>
          <p:nvPr/>
        </p:nvSpPr>
        <p:spPr>
          <a:xfrm>
            <a:off x="3132823" y="5144521"/>
            <a:ext cx="997585" cy="416559"/>
          </a:xfrm>
          <a:custGeom>
            <a:avLst/>
            <a:gdLst/>
            <a:ahLst/>
            <a:cxnLst/>
            <a:rect l="l" t="t" r="r" b="b"/>
            <a:pathLst>
              <a:path w="997585" h="416560">
                <a:moveTo>
                  <a:pt x="884178" y="35504"/>
                </a:moveTo>
                <a:lnTo>
                  <a:pt x="0" y="380796"/>
                </a:lnTo>
                <a:lnTo>
                  <a:pt x="13969" y="416280"/>
                </a:lnTo>
                <a:lnTo>
                  <a:pt x="898023" y="71000"/>
                </a:lnTo>
                <a:lnTo>
                  <a:pt x="884178" y="35504"/>
                </a:lnTo>
                <a:close/>
              </a:path>
              <a:path w="997585" h="416560">
                <a:moveTo>
                  <a:pt x="982302" y="28562"/>
                </a:moveTo>
                <a:lnTo>
                  <a:pt x="901953" y="28562"/>
                </a:lnTo>
                <a:lnTo>
                  <a:pt x="915796" y="64058"/>
                </a:lnTo>
                <a:lnTo>
                  <a:pt x="898023" y="71000"/>
                </a:lnTo>
                <a:lnTo>
                  <a:pt x="911859" y="106476"/>
                </a:lnTo>
                <a:lnTo>
                  <a:pt x="982302" y="28562"/>
                </a:lnTo>
                <a:close/>
              </a:path>
              <a:path w="997585" h="416560">
                <a:moveTo>
                  <a:pt x="901953" y="28562"/>
                </a:moveTo>
                <a:lnTo>
                  <a:pt x="884178" y="35504"/>
                </a:lnTo>
                <a:lnTo>
                  <a:pt x="898023" y="71000"/>
                </a:lnTo>
                <a:lnTo>
                  <a:pt x="915796" y="64058"/>
                </a:lnTo>
                <a:lnTo>
                  <a:pt x="901953" y="28562"/>
                </a:lnTo>
                <a:close/>
              </a:path>
              <a:path w="997585" h="416560">
                <a:moveTo>
                  <a:pt x="870330" y="0"/>
                </a:moveTo>
                <a:lnTo>
                  <a:pt x="884178" y="35504"/>
                </a:lnTo>
                <a:lnTo>
                  <a:pt x="901953" y="28562"/>
                </a:lnTo>
                <a:lnTo>
                  <a:pt x="982302" y="28562"/>
                </a:lnTo>
                <a:lnTo>
                  <a:pt x="997584" y="11658"/>
                </a:lnTo>
                <a:lnTo>
                  <a:pt x="870330" y="0"/>
                </a:lnTo>
                <a:close/>
              </a:path>
            </a:pathLst>
          </a:custGeom>
          <a:solidFill>
            <a:srgbClr val="0000FF"/>
          </a:solidFill>
        </p:spPr>
        <p:txBody>
          <a:bodyPr wrap="square" lIns="0" tIns="0" rIns="0" bIns="0" rtlCol="0"/>
          <a:lstStyle/>
          <a:p>
            <a:endParaRPr/>
          </a:p>
        </p:txBody>
      </p:sp>
      <p:sp>
        <p:nvSpPr>
          <p:cNvPr id="128" name="object 46">
            <a:extLst>
              <a:ext uri="{FF2B5EF4-FFF2-40B4-BE49-F238E27FC236}">
                <a16:creationId xmlns:a16="http://schemas.microsoft.com/office/drawing/2014/main" id="{AF43E38A-19B3-4F82-AA33-1C08CA368E3B}"/>
              </a:ext>
            </a:extLst>
          </p:cNvPr>
          <p:cNvSpPr/>
          <p:nvPr/>
        </p:nvSpPr>
        <p:spPr>
          <a:xfrm>
            <a:off x="6605384" y="5156179"/>
            <a:ext cx="238125" cy="438784"/>
          </a:xfrm>
          <a:custGeom>
            <a:avLst/>
            <a:gdLst/>
            <a:ahLst/>
            <a:cxnLst/>
            <a:rect l="l" t="t" r="r" b="b"/>
            <a:pathLst>
              <a:path w="238125" h="438785">
                <a:moveTo>
                  <a:pt x="69169" y="92970"/>
                </a:moveTo>
                <a:lnTo>
                  <a:pt x="35264" y="110388"/>
                </a:lnTo>
                <a:lnTo>
                  <a:pt x="203962" y="438594"/>
                </a:lnTo>
                <a:lnTo>
                  <a:pt x="237870" y="421182"/>
                </a:lnTo>
                <a:lnTo>
                  <a:pt x="69169" y="92970"/>
                </a:lnTo>
                <a:close/>
              </a:path>
              <a:path w="238125" h="438785">
                <a:moveTo>
                  <a:pt x="0" y="0"/>
                </a:moveTo>
                <a:lnTo>
                  <a:pt x="1396" y="127787"/>
                </a:lnTo>
                <a:lnTo>
                  <a:pt x="35264" y="110388"/>
                </a:lnTo>
                <a:lnTo>
                  <a:pt x="26542" y="93421"/>
                </a:lnTo>
                <a:lnTo>
                  <a:pt x="60451" y="76009"/>
                </a:lnTo>
                <a:lnTo>
                  <a:pt x="102184" y="76009"/>
                </a:lnTo>
                <a:lnTo>
                  <a:pt x="103124" y="75526"/>
                </a:lnTo>
                <a:lnTo>
                  <a:pt x="0" y="0"/>
                </a:lnTo>
                <a:close/>
              </a:path>
              <a:path w="238125" h="438785">
                <a:moveTo>
                  <a:pt x="60451" y="76009"/>
                </a:moveTo>
                <a:lnTo>
                  <a:pt x="26542" y="93421"/>
                </a:lnTo>
                <a:lnTo>
                  <a:pt x="35264" y="110388"/>
                </a:lnTo>
                <a:lnTo>
                  <a:pt x="69169" y="92970"/>
                </a:lnTo>
                <a:lnTo>
                  <a:pt x="60451" y="76009"/>
                </a:lnTo>
                <a:close/>
              </a:path>
              <a:path w="238125" h="438785">
                <a:moveTo>
                  <a:pt x="102184" y="76009"/>
                </a:moveTo>
                <a:lnTo>
                  <a:pt x="60451" y="76009"/>
                </a:lnTo>
                <a:lnTo>
                  <a:pt x="69169" y="92970"/>
                </a:lnTo>
                <a:lnTo>
                  <a:pt x="102184" y="76009"/>
                </a:lnTo>
                <a:close/>
              </a:path>
            </a:pathLst>
          </a:custGeom>
          <a:solidFill>
            <a:srgbClr val="0000FF"/>
          </a:solidFill>
        </p:spPr>
        <p:txBody>
          <a:bodyPr wrap="square" lIns="0" tIns="0" rIns="0" bIns="0" rtlCol="0"/>
          <a:lstStyle/>
          <a:p>
            <a:endParaRPr/>
          </a:p>
        </p:txBody>
      </p:sp>
      <p:sp>
        <p:nvSpPr>
          <p:cNvPr id="129" name="object 47">
            <a:extLst>
              <a:ext uri="{FF2B5EF4-FFF2-40B4-BE49-F238E27FC236}">
                <a16:creationId xmlns:a16="http://schemas.microsoft.com/office/drawing/2014/main" id="{F91C8D3B-3667-409C-9A24-D27B9CD8C600}"/>
              </a:ext>
            </a:extLst>
          </p:cNvPr>
          <p:cNvSpPr/>
          <p:nvPr/>
        </p:nvSpPr>
        <p:spPr>
          <a:xfrm>
            <a:off x="3404983" y="5064740"/>
            <a:ext cx="1805305" cy="0"/>
          </a:xfrm>
          <a:custGeom>
            <a:avLst/>
            <a:gdLst/>
            <a:ahLst/>
            <a:cxnLst/>
            <a:rect l="l" t="t" r="r" b="b"/>
            <a:pathLst>
              <a:path w="1805304">
                <a:moveTo>
                  <a:pt x="0" y="0"/>
                </a:moveTo>
                <a:lnTo>
                  <a:pt x="1805051" y="0"/>
                </a:lnTo>
              </a:path>
            </a:pathLst>
          </a:custGeom>
          <a:ln w="38100">
            <a:solidFill>
              <a:srgbClr val="0000FF"/>
            </a:solidFill>
          </a:ln>
        </p:spPr>
        <p:txBody>
          <a:bodyPr wrap="square" lIns="0" tIns="0" rIns="0" bIns="0" rtlCol="0"/>
          <a:lstStyle/>
          <a:p>
            <a:endParaRPr/>
          </a:p>
        </p:txBody>
      </p:sp>
      <p:sp>
        <p:nvSpPr>
          <p:cNvPr id="130" name="object 48">
            <a:extLst>
              <a:ext uri="{FF2B5EF4-FFF2-40B4-BE49-F238E27FC236}">
                <a16:creationId xmlns:a16="http://schemas.microsoft.com/office/drawing/2014/main" id="{D8B0E515-1A1F-4565-823A-3278DA5D5305}"/>
              </a:ext>
            </a:extLst>
          </p:cNvPr>
          <p:cNvSpPr/>
          <p:nvPr/>
        </p:nvSpPr>
        <p:spPr>
          <a:xfrm>
            <a:off x="5593447" y="5064740"/>
            <a:ext cx="2470785" cy="0"/>
          </a:xfrm>
          <a:custGeom>
            <a:avLst/>
            <a:gdLst/>
            <a:ahLst/>
            <a:cxnLst/>
            <a:rect l="l" t="t" r="r" b="b"/>
            <a:pathLst>
              <a:path w="2470784">
                <a:moveTo>
                  <a:pt x="0" y="0"/>
                </a:moveTo>
                <a:lnTo>
                  <a:pt x="2470784" y="0"/>
                </a:lnTo>
              </a:path>
            </a:pathLst>
          </a:custGeom>
          <a:ln w="38100">
            <a:solidFill>
              <a:srgbClr val="0000FF"/>
            </a:solidFill>
          </a:ln>
        </p:spPr>
        <p:txBody>
          <a:bodyPr wrap="square" lIns="0" tIns="0" rIns="0" bIns="0" rtlCol="0"/>
          <a:lstStyle/>
          <a:p>
            <a:endParaRPr/>
          </a:p>
        </p:txBody>
      </p:sp>
      <mc:AlternateContent xmlns:mc="http://schemas.openxmlformats.org/markup-compatibility/2006" xmlns:a14="http://schemas.microsoft.com/office/drawing/2010/main">
        <mc:Choice Requires="a14">
          <p:sp>
            <p:nvSpPr>
              <p:cNvPr id="131" name="object 17">
                <a:extLst>
                  <a:ext uri="{FF2B5EF4-FFF2-40B4-BE49-F238E27FC236}">
                    <a16:creationId xmlns:a16="http://schemas.microsoft.com/office/drawing/2014/main" id="{D1AF2B67-F4F5-4FA7-BEFA-7364583F3F81}"/>
                  </a:ext>
                </a:extLst>
              </p:cNvPr>
              <p:cNvSpPr txBox="1"/>
              <p:nvPr/>
            </p:nvSpPr>
            <p:spPr>
              <a:xfrm>
                <a:off x="1523154" y="2099378"/>
                <a:ext cx="9877186" cy="909031"/>
              </a:xfrm>
              <a:prstGeom prst="rect">
                <a:avLst/>
              </a:prstGeom>
            </p:spPr>
            <p:txBody>
              <a:bodyPr vert="horz" wrap="square" lIns="0" tIns="12700" rIns="0" bIns="0" rtlCol="0">
                <a:spAutoFit/>
              </a:bodyPr>
              <a:lstStyle/>
              <a:p>
                <a:pPr marL="38100">
                  <a:lnSpc>
                    <a:spcPct val="100000"/>
                  </a:lnSpc>
                  <a:spcBef>
                    <a:spcPts val="100"/>
                  </a:spcBef>
                  <a:tabLst>
                    <a:tab pos="2848610" algn="l"/>
                    <a:tab pos="3153410" algn="l"/>
                  </a:tabLst>
                </a:pPr>
                <a14:m>
                  <m:oMathPara xmlns:m="http://schemas.openxmlformats.org/officeDocument/2006/math">
                    <m:oMathParaPr>
                      <m:jc m:val="centerGroup"/>
                    </m:oMathParaPr>
                    <m:oMath xmlns:m="http://schemas.openxmlformats.org/officeDocument/2006/math">
                      <m:r>
                        <m:rPr>
                          <m:nor/>
                        </m:rPr>
                        <a:rPr lang="zh-CN" altLang="en-US" sz="2400" spc="80" dirty="0" smtClean="0">
                          <a:latin typeface="Cambria Math"/>
                          <a:cs typeface="Cambria Math"/>
                        </a:rPr>
                        <m:t>𝑓</m:t>
                      </m:r>
                      <m:r>
                        <m:rPr>
                          <m:nor/>
                        </m:rPr>
                        <a:rPr lang="en-US" altLang="zh-CN" sz="2800" spc="120" baseline="28571" dirty="0" smtClean="0">
                          <a:latin typeface="Cambria Math"/>
                          <a:cs typeface="Cambria Math"/>
                        </a:rPr>
                        <m:t>∗</m:t>
                      </m:r>
                      <m:r>
                        <m:rPr>
                          <m:nor/>
                        </m:rPr>
                        <a:rPr lang="en-US" altLang="zh-CN" sz="2400" spc="80" dirty="0" smtClean="0">
                          <a:latin typeface="Cambria Math"/>
                          <a:cs typeface="Cambria Math"/>
                        </a:rPr>
                        <m:t>, </m:t>
                      </m:r>
                      <m:r>
                        <m:rPr>
                          <m:nor/>
                        </m:rPr>
                        <a:rPr lang="zh-CN" altLang="en-US" sz="2400" spc="20" dirty="0" smtClean="0">
                          <a:latin typeface="Cambria Math"/>
                          <a:cs typeface="Cambria Math"/>
                        </a:rPr>
                        <m:t>𝑔</m:t>
                      </m:r>
                      <m:r>
                        <m:rPr>
                          <m:nor/>
                        </m:rPr>
                        <a:rPr lang="en-US" altLang="zh-CN" sz="2800" spc="30" baseline="28571" dirty="0" smtClean="0">
                          <a:latin typeface="Cambria Math"/>
                          <a:cs typeface="Cambria Math"/>
                        </a:rPr>
                        <m:t>∗  </m:t>
                      </m:r>
                      <m:r>
                        <m:rPr>
                          <m:nor/>
                        </m:rPr>
                        <a:rPr lang="en-US" altLang="zh-CN" sz="2400" dirty="0" smtClean="0">
                          <a:latin typeface="Cambria Math"/>
                          <a:cs typeface="Cambria Math"/>
                        </a:rPr>
                        <m:t>= </m:t>
                      </m:r>
                      <m:r>
                        <m:rPr>
                          <m:nor/>
                        </m:rPr>
                        <a:rPr lang="zh-CN" altLang="en-US" sz="2400" dirty="0" smtClean="0">
                          <a:latin typeface="Cambria Math"/>
                          <a:cs typeface="Cambria Math"/>
                        </a:rPr>
                        <m:t>𝑎𝑟𝑔</m:t>
                      </m:r>
                      <m:func>
                        <m:funcPr>
                          <m:ctrlPr>
                            <a:rPr lang="en-US" altLang="zh-CN" sz="2400" i="1" dirty="0" smtClean="0">
                              <a:latin typeface="Cambria Math" panose="02040503050406030204" pitchFamily="18" charset="0"/>
                              <a:cs typeface="Cambria Math"/>
                            </a:rPr>
                          </m:ctrlPr>
                        </m:funcPr>
                        <m:fName>
                          <m:limLow>
                            <m:limLowPr>
                              <m:ctrlPr>
                                <a:rPr lang="en-US" altLang="zh-CN" sz="2400" i="1" dirty="0" smtClean="0">
                                  <a:latin typeface="Cambria Math" panose="02040503050406030204" pitchFamily="18" charset="0"/>
                                  <a:cs typeface="Cambria Math"/>
                                </a:rPr>
                              </m:ctrlPr>
                            </m:limLowPr>
                            <m:e>
                              <m:r>
                                <m:rPr>
                                  <m:sty m:val="p"/>
                                </m:rPr>
                                <a:rPr lang="en-US" altLang="zh-CN" sz="2400" i="0" dirty="0" smtClean="0">
                                  <a:latin typeface="Cambria Math" panose="02040503050406030204" pitchFamily="18" charset="0"/>
                                  <a:cs typeface="Cambria Math"/>
                                </a:rPr>
                                <m:t>min</m:t>
                              </m:r>
                            </m:e>
                            <m:lim>
                              <m:r>
                                <a:rPr lang="en-US" altLang="zh-CN" sz="2400" b="0" i="1" dirty="0" smtClean="0">
                                  <a:latin typeface="Cambria Math" panose="02040503050406030204" pitchFamily="18" charset="0"/>
                                  <a:cs typeface="Cambria Math"/>
                                </a:rPr>
                                <m:t>𝑓</m:t>
                              </m:r>
                              <m:r>
                                <a:rPr lang="en-US" altLang="zh-CN" sz="2400" b="0" i="1" dirty="0" smtClean="0">
                                  <a:latin typeface="Cambria Math" panose="02040503050406030204" pitchFamily="18" charset="0"/>
                                  <a:cs typeface="Cambria Math"/>
                                </a:rPr>
                                <m:t>,</m:t>
                              </m:r>
                              <m:r>
                                <a:rPr lang="en-US" altLang="zh-CN" sz="2400" b="0" i="1" dirty="0" smtClean="0">
                                  <a:latin typeface="Cambria Math" panose="02040503050406030204" pitchFamily="18" charset="0"/>
                                  <a:cs typeface="Cambria Math"/>
                                </a:rPr>
                                <m:t>𝑔</m:t>
                              </m:r>
                            </m:lim>
                          </m:limLow>
                        </m:fName>
                        <m:e>
                          <m:nary>
                            <m:naryPr>
                              <m:chr m:val="∑"/>
                              <m:supHide m:val="on"/>
                              <m:ctrlPr>
                                <a:rPr lang="en-US" altLang="zh-CN" sz="2400" i="1" dirty="0" smtClean="0">
                                  <a:latin typeface="Cambria Math" panose="02040503050406030204" pitchFamily="18" charset="0"/>
                                </a:rPr>
                              </m:ctrlPr>
                            </m:naryPr>
                            <m:sub>
                              <m:r>
                                <m:rPr>
                                  <m:brk m:alnAt="7"/>
                                </m:rPr>
                                <a:rPr lang="en-US" altLang="zh-CN" sz="2400" b="0" i="1" dirty="0" smtClean="0">
                                  <a:latin typeface="Cambria Math" panose="02040503050406030204" pitchFamily="18" charset="0"/>
                                </a:rPr>
                                <m:t>𝑛</m:t>
                              </m:r>
                            </m:sub>
                            <m:sup/>
                            <m:e>
                              <m:r>
                                <m:rPr>
                                  <m:sty m:val="p"/>
                                </m:rPr>
                                <a:rPr lang="en-US" altLang="zh-CN" sz="2400" b="0" i="0" dirty="0" smtClean="0">
                                  <a:latin typeface="Cambria Math" panose="02040503050406030204" pitchFamily="18" charset="0"/>
                                </a:rPr>
                                <m:t>max</m:t>
                              </m:r>
                              <m:r>
                                <a:rPr lang="en-US" altLang="zh-CN" sz="2400" b="0" i="1" dirty="0" smtClean="0">
                                  <a:latin typeface="Cambria Math" panose="02040503050406030204" pitchFamily="18" charset="0"/>
                                </a:rPr>
                                <m:t>⁡(0,</m:t>
                              </m:r>
                              <m:r>
                                <a:rPr lang="en-US" altLang="zh-CN" sz="2400" b="0" i="1" dirty="0" smtClean="0">
                                  <a:latin typeface="Cambria Math" panose="02040503050406030204" pitchFamily="18" charset="0"/>
                                </a:rPr>
                                <m:t>𝑘</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1" dirty="0">
                                          <a:latin typeface="Cambria Math" panose="02040503050406030204" pitchFamily="18" charset="0"/>
                                        </a:rPr>
                                        <m:t>𝑛</m:t>
                                      </m:r>
                                    </m:sup>
                                  </m:sSup>
                                </m:e>
                              </m:d>
                              <m:r>
                                <a:rPr lang="en-US" altLang="zh-CN" sz="2400" i="1" dirty="0" smtClean="0">
                                  <a:latin typeface="Cambria Math" panose="02040503050406030204" pitchFamily="18" charset="0"/>
                                </a:rPr>
                                <m:t>·</m:t>
                              </m:r>
                              <m:r>
                                <a:rPr lang="en-US" altLang="zh-CN" sz="2400" i="1" dirty="0">
                                  <a:latin typeface="Cambria Math" panose="02040503050406030204" pitchFamily="18" charset="0"/>
                                </a:rPr>
                                <m:t>𝑔</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𝑦</m:t>
                                  </m:r>
                                </m:e>
                                <m:sup>
                                  <m:r>
                                    <a:rPr lang="en-US" altLang="zh-CN" sz="2400" i="1" dirty="0">
                                      <a:latin typeface="Cambria Math" panose="02040503050406030204" pitchFamily="18" charset="0"/>
                                    </a:rPr>
                                    <m:t>𝑛</m:t>
                                  </m:r>
                                </m:sup>
                              </m:sSup>
                              <m:r>
                                <a:rPr lang="en-US" altLang="zh-CN" sz="2400" b="0" i="1" dirty="0" smtClean="0">
                                  <a:latin typeface="Cambria Math" panose="02040503050406030204" pitchFamily="18" charset="0"/>
                                </a:rPr>
                                <m:t>)</m:t>
                              </m:r>
                              <m:r>
                                <m:rPr>
                                  <m:nor/>
                                </m:rPr>
                                <a:rPr lang="en-US" altLang="zh-CN" sz="2400" dirty="0">
                                  <a:latin typeface="Cambria Math"/>
                                  <a:cs typeface="Cambria Math"/>
                                </a:rPr>
                                <m:t>+</m:t>
                              </m:r>
                              <m:r>
                                <m:rPr>
                                  <m:nor/>
                                </m:rPr>
                                <a:rPr lang="en-US" altLang="zh-CN" sz="2400" spc="5" dirty="0">
                                  <a:latin typeface="Cambria Math"/>
                                  <a:cs typeface="Cambria Math"/>
                                </a:rPr>
                                <m:t> </m:t>
                              </m:r>
                              <m:func>
                                <m:funcPr>
                                  <m:ctrlPr>
                                    <a:rPr lang="en-US" altLang="zh-CN" sz="2400" i="1" spc="5" dirty="0" smtClean="0">
                                      <a:latin typeface="Cambria Math" panose="02040503050406030204" pitchFamily="18" charset="0"/>
                                      <a:cs typeface="Cambria Math"/>
                                    </a:rPr>
                                  </m:ctrlPr>
                                </m:funcPr>
                                <m:fName>
                                  <m:limLow>
                                    <m:limLowPr>
                                      <m:ctrlPr>
                                        <a:rPr lang="en-US" altLang="zh-CN" sz="2400" i="1" spc="5" dirty="0" smtClean="0">
                                          <a:latin typeface="Cambria Math" panose="02040503050406030204" pitchFamily="18" charset="0"/>
                                          <a:cs typeface="Cambria Math"/>
                                        </a:rPr>
                                      </m:ctrlPr>
                                    </m:limLowPr>
                                    <m:e>
                                      <m:r>
                                        <m:rPr>
                                          <m:sty m:val="p"/>
                                        </m:rPr>
                                        <a:rPr lang="en-US" altLang="zh-CN" sz="2400" i="0" spc="5" dirty="0" smtClean="0">
                                          <a:latin typeface="Cambria Math" panose="02040503050406030204" pitchFamily="18" charset="0"/>
                                          <a:cs typeface="Cambria Math"/>
                                        </a:rPr>
                                        <m:t>max</m:t>
                                      </m:r>
                                    </m:e>
                                    <m:lim>
                                      <m:r>
                                        <a:rPr lang="en-US" altLang="zh-CN" sz="2400" b="0" i="1" spc="5" dirty="0" smtClean="0">
                                          <a:latin typeface="Cambria Math" panose="02040503050406030204" pitchFamily="18" charset="0"/>
                                          <a:cs typeface="Cambria Math"/>
                                        </a:rPr>
                                        <m:t>𝑚</m:t>
                                      </m:r>
                                      <m:r>
                                        <a:rPr lang="zh-CN" altLang="en-US" sz="2400" i="1" spc="5" dirty="0">
                                          <a:latin typeface="Cambria Math" panose="02040503050406030204" pitchFamily="18" charset="0"/>
                                          <a:cs typeface="Cambria Math"/>
                                        </a:rPr>
                                        <m:t>≠</m:t>
                                      </m:r>
                                      <m:r>
                                        <a:rPr lang="en-US" altLang="zh-CN" sz="2400" b="0" i="1" spc="90" dirty="0" smtClean="0">
                                          <a:latin typeface="Cambria Math" panose="02040503050406030204" pitchFamily="18" charset="0"/>
                                          <a:cs typeface="Cambria Math"/>
                                        </a:rPr>
                                        <m:t>𝑛</m:t>
                                      </m:r>
                                    </m:lim>
                                  </m:limLow>
                                </m:fName>
                                <m:e>
                                  <m:r>
                                    <a:rPr lang="en-US" altLang="zh-CN" sz="2400" i="1" dirty="0">
                                      <a:latin typeface="Cambria Math" panose="02040503050406030204" pitchFamily="18" charset="0"/>
                                    </a:rPr>
                                    <m:t>𝑓</m:t>
                                  </m:r>
                                  <m:d>
                                    <m:dPr>
                                      <m:ctrlPr>
                                        <a:rPr lang="en-US" altLang="zh-CN" sz="2400" i="1" dirty="0">
                                          <a:latin typeface="Cambria Math" panose="02040503050406030204" pitchFamily="18" charset="0"/>
                                        </a:rPr>
                                      </m:ctrlPr>
                                    </m:dPr>
                                    <m:e>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𝑥</m:t>
                                          </m:r>
                                        </m:e>
                                        <m:sup>
                                          <m:r>
                                            <a:rPr lang="en-US" altLang="zh-CN" sz="2400" i="1" dirty="0">
                                              <a:latin typeface="Cambria Math" panose="02040503050406030204" pitchFamily="18" charset="0"/>
                                            </a:rPr>
                                            <m:t>𝑛</m:t>
                                          </m:r>
                                        </m:sup>
                                      </m:sSup>
                                    </m:e>
                                  </m:d>
                                  <m:r>
                                    <a:rPr lang="en-US" altLang="zh-CN" sz="2400" i="1" dirty="0">
                                      <a:latin typeface="Cambria Math" panose="02040503050406030204" pitchFamily="18" charset="0"/>
                                    </a:rPr>
                                    <m:t>·</m:t>
                                  </m:r>
                                  <m:r>
                                    <a:rPr lang="en-US" altLang="zh-CN" sz="2400" i="1" dirty="0">
                                      <a:latin typeface="Cambria Math" panose="02040503050406030204" pitchFamily="18" charset="0"/>
                                    </a:rPr>
                                    <m:t>𝑔</m:t>
                                  </m:r>
                                  <m:r>
                                    <a:rPr lang="en-US" altLang="zh-CN" sz="2400" i="1" dirty="0">
                                      <a:latin typeface="Cambria Math" panose="02040503050406030204" pitchFamily="18" charset="0"/>
                                    </a:rPr>
                                    <m:t>(</m:t>
                                  </m:r>
                                  <m:sSup>
                                    <m:sSupPr>
                                      <m:ctrlPr>
                                        <a:rPr lang="en-US" altLang="zh-CN" sz="2400" i="1" dirty="0">
                                          <a:latin typeface="Cambria Math" panose="02040503050406030204" pitchFamily="18" charset="0"/>
                                        </a:rPr>
                                      </m:ctrlPr>
                                    </m:sSupPr>
                                    <m:e>
                                      <m:r>
                                        <a:rPr lang="en-US" altLang="zh-CN" sz="2400" i="1" dirty="0">
                                          <a:latin typeface="Cambria Math" panose="02040503050406030204" pitchFamily="18" charset="0"/>
                                        </a:rPr>
                                        <m:t>𝑦</m:t>
                                      </m:r>
                                    </m:e>
                                    <m:sup>
                                      <m:r>
                                        <a:rPr lang="en-US" altLang="zh-CN" sz="2400" b="0" i="1" dirty="0" smtClean="0">
                                          <a:latin typeface="Cambria Math" panose="02040503050406030204" pitchFamily="18" charset="0"/>
                                        </a:rPr>
                                        <m:t>𝑚</m:t>
                                      </m:r>
                                    </m:sup>
                                  </m:sSup>
                                  <m:r>
                                    <a:rPr lang="en-US" altLang="zh-CN" sz="2400" b="0" i="1" dirty="0" smtClean="0">
                                      <a:latin typeface="Cambria Math" panose="02040503050406030204" pitchFamily="18" charset="0"/>
                                    </a:rPr>
                                    <m:t>)</m:t>
                                  </m:r>
                                </m:e>
                              </m:func>
                            </m:e>
                          </m:nary>
                        </m:e>
                      </m:func>
                    </m:oMath>
                  </m:oMathPara>
                </a14:m>
                <a:endParaRPr sz="2625" baseline="28571" dirty="0">
                  <a:latin typeface="Cambria Math"/>
                  <a:cs typeface="Cambria Math"/>
                </a:endParaRPr>
              </a:p>
            </p:txBody>
          </p:sp>
        </mc:Choice>
        <mc:Fallback xmlns="">
          <p:sp>
            <p:nvSpPr>
              <p:cNvPr id="131" name="object 17">
                <a:extLst>
                  <a:ext uri="{FF2B5EF4-FFF2-40B4-BE49-F238E27FC236}">
                    <a16:creationId xmlns:a16="http://schemas.microsoft.com/office/drawing/2014/main" id="{D1AF2B67-F4F5-4FA7-BEFA-7364583F3F81}"/>
                  </a:ext>
                </a:extLst>
              </p:cNvPr>
              <p:cNvSpPr txBox="1">
                <a:spLocks noRot="1" noChangeAspect="1" noMove="1" noResize="1" noEditPoints="1" noAdjustHandles="1" noChangeArrowheads="1" noChangeShapeType="1" noTextEdit="1"/>
              </p:cNvSpPr>
              <p:nvPr/>
            </p:nvSpPr>
            <p:spPr>
              <a:xfrm>
                <a:off x="1523154" y="2099378"/>
                <a:ext cx="9877186" cy="9090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82A6ED9E-8574-4340-B73D-E9D6B28AFB6C}"/>
                  </a:ext>
                </a:extLst>
              </p:cNvPr>
              <p:cNvSpPr/>
              <p:nvPr/>
            </p:nvSpPr>
            <p:spPr>
              <a:xfrm>
                <a:off x="3338578" y="4523260"/>
                <a:ext cx="5514843" cy="5755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dirty="0" smtClean="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𝑛</m:t>
                              </m:r>
                            </m:sup>
                          </m:sSup>
                        </m:e>
                      </m:d>
                      <m:r>
                        <a:rPr lang="en-US" altLang="zh-CN" sz="2400" i="1" dirty="0" smtClean="0">
                          <a:solidFill>
                            <a:prstClr val="black"/>
                          </a:solidFill>
                          <a:latin typeface="Cambria Math" panose="02040503050406030204" pitchFamily="18" charset="0"/>
                          <a:ea typeface="Cambria Math" panose="02040503050406030204" pitchFamily="18" charset="0"/>
                        </a:rPr>
                        <m:t>−</m:t>
                      </m:r>
                      <m:func>
                        <m:funcPr>
                          <m:ctrlPr>
                            <a:rPr lang="en-US" altLang="zh-CN" sz="2400" i="1" spc="5" dirty="0">
                              <a:solidFill>
                                <a:prstClr val="black"/>
                              </a:solidFill>
                              <a:latin typeface="Cambria Math" panose="02040503050406030204" pitchFamily="18" charset="0"/>
                              <a:cs typeface="Cambria Math"/>
                            </a:rPr>
                          </m:ctrlPr>
                        </m:funcPr>
                        <m:fName>
                          <m:limLow>
                            <m:limLowPr>
                              <m:ctrlPr>
                                <a:rPr lang="en-US" altLang="zh-CN" sz="2400" i="1" spc="5" dirty="0">
                                  <a:solidFill>
                                    <a:prstClr val="black"/>
                                  </a:solidFill>
                                  <a:latin typeface="Cambria Math" panose="02040503050406030204" pitchFamily="18" charset="0"/>
                                  <a:cs typeface="Cambria Math"/>
                                </a:rPr>
                              </m:ctrlPr>
                            </m:limLowPr>
                            <m:e>
                              <m:r>
                                <a:rPr lang="en-US" altLang="zh-CN" sz="2400" i="1" spc="5" dirty="0">
                                  <a:solidFill>
                                    <a:prstClr val="black"/>
                                  </a:solidFill>
                                  <a:latin typeface="Cambria Math" panose="02040503050406030204" pitchFamily="18" charset="0"/>
                                  <a:cs typeface="Cambria Math"/>
                                </a:rPr>
                                <m:t>𝑚𝑎𝑥</m:t>
                              </m:r>
                            </m:e>
                            <m:lim>
                              <m:r>
                                <a:rPr lang="en-US" altLang="zh-CN" sz="2400" i="1" spc="5" dirty="0">
                                  <a:solidFill>
                                    <a:prstClr val="black"/>
                                  </a:solidFill>
                                  <a:latin typeface="Cambria Math" panose="02040503050406030204" pitchFamily="18" charset="0"/>
                                  <a:cs typeface="Cambria Math"/>
                                </a:rPr>
                                <m:t>𝑚</m:t>
                              </m:r>
                              <m:r>
                                <a:rPr lang="zh-CN" altLang="en-US" sz="2400" i="1" spc="5" dirty="0">
                                  <a:solidFill>
                                    <a:prstClr val="black"/>
                                  </a:solidFill>
                                  <a:latin typeface="Cambria Math" panose="02040503050406030204" pitchFamily="18" charset="0"/>
                                  <a:cs typeface="Cambria Math"/>
                                </a:rPr>
                                <m:t>≠</m:t>
                              </m:r>
                              <m:r>
                                <a:rPr lang="en-US" altLang="zh-CN" sz="2400" i="1" spc="90" dirty="0">
                                  <a:solidFill>
                                    <a:prstClr val="black"/>
                                  </a:solidFill>
                                  <a:latin typeface="Cambria Math" panose="02040503050406030204" pitchFamily="18" charset="0"/>
                                  <a:cs typeface="Cambria Math"/>
                                </a:rPr>
                                <m:t>𝑛</m:t>
                              </m:r>
                            </m:lim>
                          </m:limLow>
                        </m:fName>
                        <m:e>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𝑚</m:t>
                                  </m:r>
                                </m:sup>
                              </m:sSup>
                            </m:e>
                          </m:d>
                        </m:e>
                      </m:func>
                      <m:r>
                        <a:rPr lang="en-US" altLang="zh-CN" sz="2400" b="0" i="0" dirty="0" smtClean="0">
                          <a:solidFill>
                            <a:prstClr val="black"/>
                          </a:solidFill>
                          <a:latin typeface="Cambria Math" panose="02040503050406030204" pitchFamily="18" charset="0"/>
                        </a:rPr>
                        <m:t>&gt;</m:t>
                      </m:r>
                      <m:r>
                        <a:rPr lang="en-US" altLang="zh-CN" sz="2400" b="0" i="1" dirty="0" smtClean="0">
                          <a:solidFill>
                            <a:prstClr val="black"/>
                          </a:solidFill>
                          <a:latin typeface="Cambria Math" panose="02040503050406030204" pitchFamily="18" charset="0"/>
                        </a:rPr>
                        <m:t>𝑘</m:t>
                      </m:r>
                    </m:oMath>
                  </m:oMathPara>
                </a14:m>
                <a:endParaRPr lang="zh-CN" altLang="en-US" i="1" dirty="0"/>
              </a:p>
            </p:txBody>
          </p:sp>
        </mc:Choice>
        <mc:Fallback xmlns="">
          <p:sp>
            <p:nvSpPr>
              <p:cNvPr id="3" name="矩形 2">
                <a:extLst>
                  <a:ext uri="{FF2B5EF4-FFF2-40B4-BE49-F238E27FC236}">
                    <a16:creationId xmlns:a16="http://schemas.microsoft.com/office/drawing/2014/main" id="{82A6ED9E-8574-4340-B73D-E9D6B28AFB6C}"/>
                  </a:ext>
                </a:extLst>
              </p:cNvPr>
              <p:cNvSpPr>
                <a:spLocks noRot="1" noChangeAspect="1" noMove="1" noResize="1" noEditPoints="1" noAdjustHandles="1" noChangeArrowheads="1" noChangeShapeType="1" noTextEdit="1"/>
              </p:cNvSpPr>
              <p:nvPr/>
            </p:nvSpPr>
            <p:spPr>
              <a:xfrm>
                <a:off x="3338578" y="4523260"/>
                <a:ext cx="5514843" cy="575542"/>
              </a:xfrm>
              <a:prstGeom prst="rect">
                <a:avLst/>
              </a:prstGeom>
              <a:blipFill>
                <a:blip r:embed="rId6"/>
                <a:stretch>
                  <a:fillRect b="-31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0ACBE31B-9E98-4A40-B0CA-E20DF4024C24}"/>
                  </a:ext>
                </a:extLst>
              </p:cNvPr>
              <p:cNvSpPr/>
              <p:nvPr/>
            </p:nvSpPr>
            <p:spPr>
              <a:xfrm>
                <a:off x="2025278" y="5547567"/>
                <a:ext cx="3298019" cy="461665"/>
              </a:xfrm>
              <a:prstGeom prst="rect">
                <a:avLst/>
              </a:prstGeom>
            </p:spPr>
            <p:txBody>
              <a:bodyPr wrap="none">
                <a:spAutoFit/>
              </a:bodyPr>
              <a:lstStyle/>
              <a:p>
                <a14:m>
                  <m:oMath xmlns:m="http://schemas.openxmlformats.org/officeDocument/2006/math">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zh-CN" altLang="en-US" sz="2400" i="1" dirty="0">
                        <a:solidFill>
                          <a:prstClr val="black"/>
                        </a:solidFill>
                        <a:latin typeface="Cambria Math" panose="02040503050406030204" pitchFamily="18" charset="0"/>
                      </a:rPr>
                      <m:t>和</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𝑛</m:t>
                            </m:r>
                          </m:sup>
                        </m:sSup>
                      </m:e>
                    </m:d>
                  </m:oMath>
                </a14:m>
                <a:r>
                  <a:rPr lang="zh-CN" altLang="en-US" sz="2400" dirty="0"/>
                  <a:t>越近越好</a:t>
                </a:r>
                <a:endParaRPr lang="zh-CN" altLang="en-US" dirty="0"/>
              </a:p>
            </p:txBody>
          </p:sp>
        </mc:Choice>
        <mc:Fallback xmlns="">
          <p:sp>
            <p:nvSpPr>
              <p:cNvPr id="5" name="矩形 4">
                <a:extLst>
                  <a:ext uri="{FF2B5EF4-FFF2-40B4-BE49-F238E27FC236}">
                    <a16:creationId xmlns:a16="http://schemas.microsoft.com/office/drawing/2014/main" id="{0ACBE31B-9E98-4A40-B0CA-E20DF4024C24}"/>
                  </a:ext>
                </a:extLst>
              </p:cNvPr>
              <p:cNvSpPr>
                <a:spLocks noRot="1" noChangeAspect="1" noMove="1" noResize="1" noEditPoints="1" noAdjustHandles="1" noChangeArrowheads="1" noChangeShapeType="1" noTextEdit="1"/>
              </p:cNvSpPr>
              <p:nvPr/>
            </p:nvSpPr>
            <p:spPr>
              <a:xfrm>
                <a:off x="2025278" y="5547567"/>
                <a:ext cx="3298019" cy="461665"/>
              </a:xfrm>
              <a:prstGeom prst="rect">
                <a:avLst/>
              </a:prstGeom>
              <a:blipFill>
                <a:blip r:embed="rId7"/>
                <a:stretch>
                  <a:fillRect l="-1479" t="-10526" r="-2033" b="-2894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2" name="矩形 131">
                <a:extLst>
                  <a:ext uri="{FF2B5EF4-FFF2-40B4-BE49-F238E27FC236}">
                    <a16:creationId xmlns:a16="http://schemas.microsoft.com/office/drawing/2014/main" id="{9317405C-7682-46CC-8474-3B60BDBECB5C}"/>
                  </a:ext>
                </a:extLst>
              </p:cNvPr>
              <p:cNvSpPr/>
              <p:nvPr/>
            </p:nvSpPr>
            <p:spPr>
              <a:xfrm>
                <a:off x="5892233" y="5561080"/>
                <a:ext cx="3298019" cy="461665"/>
              </a:xfrm>
              <a:prstGeom prst="rect">
                <a:avLst/>
              </a:prstGeom>
            </p:spPr>
            <p:txBody>
              <a:bodyPr wrap="none">
                <a:spAutoFit/>
              </a:bodyPr>
              <a:lstStyle/>
              <a:p>
                <a14:m>
                  <m:oMath xmlns:m="http://schemas.openxmlformats.org/officeDocument/2006/math">
                    <m:r>
                      <a:rPr lang="en-US" altLang="zh-CN" sz="2400" i="1" dirty="0">
                        <a:solidFill>
                          <a:prstClr val="black"/>
                        </a:solidFill>
                        <a:latin typeface="Cambria Math" panose="02040503050406030204" pitchFamily="18" charset="0"/>
                      </a:rPr>
                      <m:t>𝑓</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𝑥</m:t>
                            </m:r>
                          </m:e>
                          <m:sup>
                            <m:r>
                              <a:rPr lang="en-US" altLang="zh-CN" sz="2400" i="1" dirty="0">
                                <a:solidFill>
                                  <a:prstClr val="black"/>
                                </a:solidFill>
                                <a:latin typeface="Cambria Math" panose="02040503050406030204" pitchFamily="18" charset="0"/>
                              </a:rPr>
                              <m:t>𝑛</m:t>
                            </m:r>
                          </m:sup>
                        </m:sSup>
                      </m:e>
                    </m:d>
                    <m:r>
                      <a:rPr lang="zh-CN" altLang="en-US" sz="2400" i="1" dirty="0">
                        <a:solidFill>
                          <a:prstClr val="black"/>
                        </a:solidFill>
                        <a:latin typeface="Cambria Math" panose="02040503050406030204" pitchFamily="18" charset="0"/>
                      </a:rPr>
                      <m:t>和</m:t>
                    </m:r>
                    <m:r>
                      <a:rPr lang="en-US" altLang="zh-CN" sz="2400" i="1" dirty="0">
                        <a:solidFill>
                          <a:prstClr val="black"/>
                        </a:solidFill>
                        <a:latin typeface="Cambria Math" panose="02040503050406030204" pitchFamily="18" charset="0"/>
                      </a:rPr>
                      <m:t>𝑔</m:t>
                    </m:r>
                    <m:d>
                      <m:dPr>
                        <m:ctrlPr>
                          <a:rPr lang="en-US" altLang="zh-CN" sz="2400" i="1" dirty="0">
                            <a:solidFill>
                              <a:prstClr val="black"/>
                            </a:solidFill>
                            <a:latin typeface="Cambria Math" panose="02040503050406030204" pitchFamily="18" charset="0"/>
                          </a:rPr>
                        </m:ctrlPr>
                      </m:dPr>
                      <m:e>
                        <m:sSup>
                          <m:sSupPr>
                            <m:ctrlPr>
                              <a:rPr lang="en-US" altLang="zh-CN" sz="2400" i="1" dirty="0">
                                <a:solidFill>
                                  <a:prstClr val="black"/>
                                </a:solidFill>
                                <a:latin typeface="Cambria Math" panose="02040503050406030204" pitchFamily="18" charset="0"/>
                              </a:rPr>
                            </m:ctrlPr>
                          </m:sSupPr>
                          <m:e>
                            <m:r>
                              <a:rPr lang="en-US" altLang="zh-CN" sz="2400" i="1" dirty="0">
                                <a:solidFill>
                                  <a:prstClr val="black"/>
                                </a:solidFill>
                                <a:latin typeface="Cambria Math" panose="02040503050406030204" pitchFamily="18" charset="0"/>
                              </a:rPr>
                              <m:t>𝑦</m:t>
                            </m:r>
                          </m:e>
                          <m:sup>
                            <m:r>
                              <a:rPr lang="en-US" altLang="zh-CN" sz="2400" i="1" dirty="0">
                                <a:solidFill>
                                  <a:prstClr val="black"/>
                                </a:solidFill>
                                <a:latin typeface="Cambria Math" panose="02040503050406030204" pitchFamily="18" charset="0"/>
                              </a:rPr>
                              <m:t>𝑛</m:t>
                            </m:r>
                          </m:sup>
                        </m:sSup>
                      </m:e>
                    </m:d>
                  </m:oMath>
                </a14:m>
                <a:r>
                  <a:rPr lang="zh-CN" altLang="en-US" sz="2400" dirty="0"/>
                  <a:t>要足够远</a:t>
                </a:r>
                <a:endParaRPr lang="zh-CN" altLang="en-US" dirty="0"/>
              </a:p>
            </p:txBody>
          </p:sp>
        </mc:Choice>
        <mc:Fallback xmlns="">
          <p:sp>
            <p:nvSpPr>
              <p:cNvPr id="132" name="矩形 131">
                <a:extLst>
                  <a:ext uri="{FF2B5EF4-FFF2-40B4-BE49-F238E27FC236}">
                    <a16:creationId xmlns:a16="http://schemas.microsoft.com/office/drawing/2014/main" id="{9317405C-7682-46CC-8474-3B60BDBECB5C}"/>
                  </a:ext>
                </a:extLst>
              </p:cNvPr>
              <p:cNvSpPr>
                <a:spLocks noRot="1" noChangeAspect="1" noMove="1" noResize="1" noEditPoints="1" noAdjustHandles="1" noChangeArrowheads="1" noChangeShapeType="1" noTextEdit="1"/>
              </p:cNvSpPr>
              <p:nvPr/>
            </p:nvSpPr>
            <p:spPr>
              <a:xfrm>
                <a:off x="5892233" y="5561080"/>
                <a:ext cx="3298019" cy="461665"/>
              </a:xfrm>
              <a:prstGeom prst="rect">
                <a:avLst/>
              </a:prstGeom>
              <a:blipFill>
                <a:blip r:embed="rId8"/>
                <a:stretch>
                  <a:fillRect l="-1664" t="-10526" r="-1848" b="-28947"/>
                </a:stretch>
              </a:blipFill>
            </p:spPr>
            <p:txBody>
              <a:bodyPr/>
              <a:lstStyle/>
              <a:p>
                <a:r>
                  <a:rPr lang="zh-CN" altLang="en-US">
                    <a:noFill/>
                  </a:rPr>
                  <a:t> </a:t>
                </a:r>
              </a:p>
            </p:txBody>
          </p:sp>
        </mc:Fallback>
      </mc:AlternateContent>
      <p:sp>
        <p:nvSpPr>
          <p:cNvPr id="10" name="文本占位符 3">
            <a:extLst>
              <a:ext uri="{FF2B5EF4-FFF2-40B4-BE49-F238E27FC236}">
                <a16:creationId xmlns:a16="http://schemas.microsoft.com/office/drawing/2014/main" id="{B7D68CD1-D452-11AB-0916-56EEEAA41AD2}"/>
              </a:ext>
            </a:extLst>
          </p:cNvPr>
          <p:cNvSpPr>
            <a:spLocks noGrp="1"/>
          </p:cNvSpPr>
          <p:nvPr>
            <p:ph type="body" sz="quarter" idx="12"/>
          </p:nvPr>
        </p:nvSpPr>
        <p:spPr>
          <a:xfrm>
            <a:off x="566961" y="265803"/>
            <a:ext cx="7440283" cy="426497"/>
          </a:xfrm>
        </p:spPr>
        <p:txBody>
          <a:bodyPr/>
          <a:lstStyle/>
          <a:p>
            <a:pPr marL="0" indent="0">
              <a:buNone/>
            </a:pPr>
            <a:r>
              <a:rPr lang="en-US" altLang="zh-CN" dirty="0"/>
              <a:t>3.</a:t>
            </a:r>
            <a:r>
              <a:rPr lang="zh-CN" altLang="en-US" dirty="0"/>
              <a:t>迁移学习方法</a:t>
            </a:r>
          </a:p>
        </p:txBody>
      </p:sp>
    </p:spTree>
    <p:extLst>
      <p:ext uri="{BB962C8B-B14F-4D97-AF65-F5344CB8AC3E}">
        <p14:creationId xmlns:p14="http://schemas.microsoft.com/office/powerpoint/2010/main" val="646000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dirty="0"/>
              <a:t>迁移学习背景</a:t>
            </a:r>
          </a:p>
        </p:txBody>
      </p:sp>
      <p:pic>
        <p:nvPicPr>
          <p:cNvPr id="4" name="图片 3">
            <a:extLst>
              <a:ext uri="{FF2B5EF4-FFF2-40B4-BE49-F238E27FC236}">
                <a16:creationId xmlns:a16="http://schemas.microsoft.com/office/drawing/2014/main" id="{FBEAC3EE-A981-4E52-AB62-8CA2BA681067}"/>
              </a:ext>
            </a:extLst>
          </p:cNvPr>
          <p:cNvPicPr>
            <a:picLocks noChangeAspect="1"/>
          </p:cNvPicPr>
          <p:nvPr/>
        </p:nvPicPr>
        <p:blipFill>
          <a:blip r:embed="rId3"/>
          <a:stretch>
            <a:fillRect/>
          </a:stretch>
        </p:blipFill>
        <p:spPr>
          <a:xfrm>
            <a:off x="5261668" y="1779317"/>
            <a:ext cx="6631631" cy="3299366"/>
          </a:xfrm>
          <a:prstGeom prst="rect">
            <a:avLst/>
          </a:prstGeom>
        </p:spPr>
      </p:pic>
      <p:pic>
        <p:nvPicPr>
          <p:cNvPr id="15" name="Picture 2" descr="位于中国中部河南省郏县睿金科技公司总部的工人。 他们识别图像中的物体，以帮助人工智能理解世界。">
            <a:extLst>
              <a:ext uri="{FF2B5EF4-FFF2-40B4-BE49-F238E27FC236}">
                <a16:creationId xmlns:a16="http://schemas.microsoft.com/office/drawing/2014/main" id="{63FA0CD4-5506-408B-B82C-F8042B59F7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2598" y="1779317"/>
            <a:ext cx="4855732" cy="3299366"/>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FA24E207-4491-4BB1-B1B1-2AE4EB3F7640}"/>
              </a:ext>
            </a:extLst>
          </p:cNvPr>
          <p:cNvSpPr txBox="1"/>
          <p:nvPr/>
        </p:nvSpPr>
        <p:spPr>
          <a:xfrm>
            <a:off x="4135395" y="1178696"/>
            <a:ext cx="6096000" cy="461665"/>
          </a:xfrm>
          <a:prstGeom prst="rect">
            <a:avLst/>
          </a:prstGeom>
          <a:noFill/>
        </p:spPr>
        <p:txBody>
          <a:bodyPr wrap="square">
            <a:spAutoFit/>
          </a:bodyPr>
          <a:lstStyle/>
          <a:p>
            <a:r>
              <a:rPr lang="zh-CN" altLang="en-US" sz="2400" dirty="0"/>
              <a:t>有多少</a:t>
            </a:r>
            <a:r>
              <a:rPr lang="zh-CN" altLang="en-US" sz="2400" dirty="0">
                <a:solidFill>
                  <a:srgbClr val="FF0000"/>
                </a:solidFill>
              </a:rPr>
              <a:t>人工</a:t>
            </a:r>
            <a:r>
              <a:rPr lang="zh-CN" altLang="en-US" sz="2400" dirty="0"/>
              <a:t>，就有多少智能！</a:t>
            </a:r>
          </a:p>
        </p:txBody>
      </p:sp>
      <p:sp>
        <p:nvSpPr>
          <p:cNvPr id="18" name="文本框 17">
            <a:extLst>
              <a:ext uri="{FF2B5EF4-FFF2-40B4-BE49-F238E27FC236}">
                <a16:creationId xmlns:a16="http://schemas.microsoft.com/office/drawing/2014/main" id="{E807EC6E-F7B8-4A91-9310-D4096452751B}"/>
              </a:ext>
            </a:extLst>
          </p:cNvPr>
          <p:cNvSpPr txBox="1"/>
          <p:nvPr/>
        </p:nvSpPr>
        <p:spPr>
          <a:xfrm>
            <a:off x="6400800" y="5494638"/>
            <a:ext cx="5192785" cy="461665"/>
          </a:xfrm>
          <a:prstGeom prst="rect">
            <a:avLst/>
          </a:prstGeom>
          <a:noFill/>
        </p:spPr>
        <p:txBody>
          <a:bodyPr wrap="square">
            <a:spAutoFit/>
          </a:bodyPr>
          <a:lstStyle/>
          <a:p>
            <a:r>
              <a:rPr lang="zh-CN" altLang="en-US" sz="2400" b="0" i="0" u="none" strike="noStrike" baseline="0" dirty="0">
                <a:solidFill>
                  <a:srgbClr val="000000"/>
                </a:solidFill>
                <a:latin typeface="宋体.."/>
              </a:rPr>
              <a:t>数据的标注是一个</a:t>
            </a:r>
            <a:r>
              <a:rPr lang="zh-CN" altLang="en-US" sz="2400" b="0" i="0" u="none" strike="noStrike" baseline="0" dirty="0">
                <a:solidFill>
                  <a:srgbClr val="FF0000"/>
                </a:solidFill>
                <a:latin typeface="宋体.."/>
              </a:rPr>
              <a:t>耗时</a:t>
            </a:r>
            <a:r>
              <a:rPr lang="zh-CN" altLang="en-US" sz="2400" b="0" i="0" u="none" strike="noStrike" baseline="0" dirty="0">
                <a:solidFill>
                  <a:srgbClr val="000000"/>
                </a:solidFill>
                <a:latin typeface="宋体.."/>
              </a:rPr>
              <a:t>且</a:t>
            </a:r>
            <a:r>
              <a:rPr lang="zh-CN" altLang="en-US" sz="2400" b="0" i="0" u="none" strike="noStrike" baseline="0" dirty="0">
                <a:solidFill>
                  <a:srgbClr val="FF0000"/>
                </a:solidFill>
                <a:latin typeface="宋体.."/>
              </a:rPr>
              <a:t>昂贵</a:t>
            </a:r>
            <a:r>
              <a:rPr lang="zh-CN" altLang="en-US" sz="2400" b="0" i="0" u="none" strike="noStrike" baseline="0" dirty="0">
                <a:solidFill>
                  <a:srgbClr val="000000"/>
                </a:solidFill>
                <a:latin typeface="宋体.."/>
              </a:rPr>
              <a:t>的操作！</a:t>
            </a:r>
            <a:endParaRPr lang="zh-CN" altLang="en-US" sz="2400" dirty="0"/>
          </a:p>
        </p:txBody>
      </p:sp>
    </p:spTree>
    <p:extLst>
      <p:ext uri="{BB962C8B-B14F-4D97-AF65-F5344CB8AC3E}">
        <p14:creationId xmlns:p14="http://schemas.microsoft.com/office/powerpoint/2010/main" val="17614590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6" name="圆柱体 5">
            <a:extLst>
              <a:ext uri="{FF2B5EF4-FFF2-40B4-BE49-F238E27FC236}">
                <a16:creationId xmlns:a16="http://schemas.microsoft.com/office/drawing/2014/main" id="{5706199F-1357-44DD-B867-CDCDB97A041A}"/>
              </a:ext>
            </a:extLst>
          </p:cNvPr>
          <p:cNvSpPr/>
          <p:nvPr/>
        </p:nvSpPr>
        <p:spPr>
          <a:xfrm>
            <a:off x="2617989" y="1579707"/>
            <a:ext cx="909851" cy="835925"/>
          </a:xfrm>
          <a:prstGeom prst="can">
            <a:avLst/>
          </a:prstGeom>
          <a:ln>
            <a:solidFill>
              <a:srgbClr val="00B05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7" name="圆柱体 6">
            <a:extLst>
              <a:ext uri="{FF2B5EF4-FFF2-40B4-BE49-F238E27FC236}">
                <a16:creationId xmlns:a16="http://schemas.microsoft.com/office/drawing/2014/main" id="{02F9E3A5-6D36-4185-82F8-4DE1FF7BF94F}"/>
              </a:ext>
            </a:extLst>
          </p:cNvPr>
          <p:cNvSpPr/>
          <p:nvPr/>
        </p:nvSpPr>
        <p:spPr>
          <a:xfrm>
            <a:off x="4214460" y="405861"/>
            <a:ext cx="954573" cy="648575"/>
          </a:xfrm>
          <a:prstGeom prst="can">
            <a:avLst/>
          </a:prstGeom>
          <a:ln>
            <a:solidFill>
              <a:schemeClr val="accent6">
                <a:lumMod val="60000"/>
                <a:lumOff val="4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8" name="molecular_87125">
            <a:extLst>
              <a:ext uri="{FF2B5EF4-FFF2-40B4-BE49-F238E27FC236}">
                <a16:creationId xmlns:a16="http://schemas.microsoft.com/office/drawing/2014/main" id="{24F7E94C-E240-4927-B5F7-8415529D4712}"/>
              </a:ext>
            </a:extLst>
          </p:cNvPr>
          <p:cNvSpPr/>
          <p:nvPr/>
        </p:nvSpPr>
        <p:spPr>
          <a:xfrm>
            <a:off x="4324265" y="1579708"/>
            <a:ext cx="812913" cy="790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6157" h="589433">
                <a:moveTo>
                  <a:pt x="265770" y="535758"/>
                </a:moveTo>
                <a:cubicBezTo>
                  <a:pt x="259956" y="537033"/>
                  <a:pt x="255701" y="542131"/>
                  <a:pt x="255701" y="548362"/>
                </a:cubicBezTo>
                <a:cubicBezTo>
                  <a:pt x="255701" y="555302"/>
                  <a:pt x="261374" y="561108"/>
                  <a:pt x="268323" y="561108"/>
                </a:cubicBezTo>
                <a:cubicBezTo>
                  <a:pt x="275414" y="561108"/>
                  <a:pt x="281087" y="555302"/>
                  <a:pt x="281087" y="548362"/>
                </a:cubicBezTo>
                <a:cubicBezTo>
                  <a:pt x="281087" y="542131"/>
                  <a:pt x="276832" y="537033"/>
                  <a:pt x="271018" y="535758"/>
                </a:cubicBezTo>
                <a:cubicBezTo>
                  <a:pt x="270167" y="536041"/>
                  <a:pt x="269316" y="536041"/>
                  <a:pt x="268323" y="536041"/>
                </a:cubicBezTo>
                <a:cubicBezTo>
                  <a:pt x="267472" y="536041"/>
                  <a:pt x="266621" y="536041"/>
                  <a:pt x="265770" y="535758"/>
                </a:cubicBezTo>
                <a:close/>
                <a:moveTo>
                  <a:pt x="57017" y="493288"/>
                </a:moveTo>
                <a:cubicBezTo>
                  <a:pt x="41274" y="493288"/>
                  <a:pt x="28367" y="506178"/>
                  <a:pt x="28367" y="521902"/>
                </a:cubicBezTo>
                <a:cubicBezTo>
                  <a:pt x="28367" y="537768"/>
                  <a:pt x="41274" y="550517"/>
                  <a:pt x="57017" y="550517"/>
                </a:cubicBezTo>
                <a:cubicBezTo>
                  <a:pt x="72760" y="550517"/>
                  <a:pt x="85667" y="537768"/>
                  <a:pt x="85667" y="521902"/>
                </a:cubicBezTo>
                <a:cubicBezTo>
                  <a:pt x="85667" y="506178"/>
                  <a:pt x="72760" y="493288"/>
                  <a:pt x="57017" y="493288"/>
                </a:cubicBezTo>
                <a:close/>
                <a:moveTo>
                  <a:pt x="57017" y="464956"/>
                </a:moveTo>
                <a:cubicBezTo>
                  <a:pt x="88504" y="464956"/>
                  <a:pt x="114034" y="490596"/>
                  <a:pt x="114034" y="521902"/>
                </a:cubicBezTo>
                <a:cubicBezTo>
                  <a:pt x="114034" y="553351"/>
                  <a:pt x="88504" y="578849"/>
                  <a:pt x="57017" y="578849"/>
                </a:cubicBezTo>
                <a:cubicBezTo>
                  <a:pt x="25530" y="578849"/>
                  <a:pt x="0" y="553351"/>
                  <a:pt x="0" y="521902"/>
                </a:cubicBezTo>
                <a:cubicBezTo>
                  <a:pt x="0" y="490596"/>
                  <a:pt x="25530" y="464956"/>
                  <a:pt x="57017" y="464956"/>
                </a:cubicBezTo>
                <a:close/>
                <a:moveTo>
                  <a:pt x="268323" y="244299"/>
                </a:moveTo>
                <a:cubicBezTo>
                  <a:pt x="238541" y="244299"/>
                  <a:pt x="213156" y="264126"/>
                  <a:pt x="204789" y="291318"/>
                </a:cubicBezTo>
                <a:cubicBezTo>
                  <a:pt x="204647" y="291601"/>
                  <a:pt x="204647" y="291884"/>
                  <a:pt x="204505" y="292167"/>
                </a:cubicBezTo>
                <a:cubicBezTo>
                  <a:pt x="202803" y="298115"/>
                  <a:pt x="201811" y="304347"/>
                  <a:pt x="201811" y="310861"/>
                </a:cubicBezTo>
                <a:cubicBezTo>
                  <a:pt x="201811" y="347400"/>
                  <a:pt x="231734" y="377282"/>
                  <a:pt x="268323" y="377282"/>
                </a:cubicBezTo>
                <a:cubicBezTo>
                  <a:pt x="305054" y="377282"/>
                  <a:pt x="334977" y="347400"/>
                  <a:pt x="334977" y="310861"/>
                </a:cubicBezTo>
                <a:cubicBezTo>
                  <a:pt x="334977" y="274181"/>
                  <a:pt x="305054" y="244299"/>
                  <a:pt x="268323" y="244299"/>
                </a:cubicBezTo>
                <a:close/>
                <a:moveTo>
                  <a:pt x="549140" y="201561"/>
                </a:moveTo>
                <a:cubicBezTo>
                  <a:pt x="533254" y="201561"/>
                  <a:pt x="520489" y="214448"/>
                  <a:pt x="520489" y="230167"/>
                </a:cubicBezTo>
                <a:cubicBezTo>
                  <a:pt x="520489" y="246028"/>
                  <a:pt x="533254" y="258774"/>
                  <a:pt x="549140" y="258774"/>
                </a:cubicBezTo>
                <a:cubicBezTo>
                  <a:pt x="564883" y="258774"/>
                  <a:pt x="577790" y="246028"/>
                  <a:pt x="577790" y="230167"/>
                </a:cubicBezTo>
                <a:cubicBezTo>
                  <a:pt x="577790" y="214448"/>
                  <a:pt x="564883" y="201561"/>
                  <a:pt x="549140" y="201561"/>
                </a:cubicBezTo>
                <a:close/>
                <a:moveTo>
                  <a:pt x="83960" y="190482"/>
                </a:moveTo>
                <a:cubicBezTo>
                  <a:pt x="76869" y="190482"/>
                  <a:pt x="71197" y="196289"/>
                  <a:pt x="71197" y="203228"/>
                </a:cubicBezTo>
                <a:cubicBezTo>
                  <a:pt x="71197" y="210309"/>
                  <a:pt x="76869" y="215974"/>
                  <a:pt x="83960" y="215974"/>
                </a:cubicBezTo>
                <a:cubicBezTo>
                  <a:pt x="91051" y="215974"/>
                  <a:pt x="96724" y="210309"/>
                  <a:pt x="96724" y="203228"/>
                </a:cubicBezTo>
                <a:cubicBezTo>
                  <a:pt x="96724" y="196289"/>
                  <a:pt x="91051" y="190482"/>
                  <a:pt x="83960" y="190482"/>
                </a:cubicBezTo>
                <a:close/>
                <a:moveTo>
                  <a:pt x="549140" y="173238"/>
                </a:moveTo>
                <a:cubicBezTo>
                  <a:pt x="580485" y="173238"/>
                  <a:pt x="606157" y="198870"/>
                  <a:pt x="606157" y="230167"/>
                </a:cubicBezTo>
                <a:cubicBezTo>
                  <a:pt x="606157" y="261606"/>
                  <a:pt x="580485" y="287097"/>
                  <a:pt x="549140" y="287097"/>
                </a:cubicBezTo>
                <a:cubicBezTo>
                  <a:pt x="529141" y="287097"/>
                  <a:pt x="511696" y="276901"/>
                  <a:pt x="501484" y="261323"/>
                </a:cubicBezTo>
                <a:lnTo>
                  <a:pt x="398796" y="296302"/>
                </a:lnTo>
                <a:cubicBezTo>
                  <a:pt x="397378" y="296868"/>
                  <a:pt x="395818" y="297010"/>
                  <a:pt x="394257" y="297010"/>
                </a:cubicBezTo>
                <a:cubicBezTo>
                  <a:pt x="388442" y="297010"/>
                  <a:pt x="382911" y="293328"/>
                  <a:pt x="380925" y="287522"/>
                </a:cubicBezTo>
                <a:cubicBezTo>
                  <a:pt x="378372" y="280016"/>
                  <a:pt x="382343" y="271944"/>
                  <a:pt x="389719" y="269537"/>
                </a:cubicBezTo>
                <a:lnTo>
                  <a:pt x="492264" y="234558"/>
                </a:lnTo>
                <a:cubicBezTo>
                  <a:pt x="492123" y="233141"/>
                  <a:pt x="492123" y="231725"/>
                  <a:pt x="492123" y="230167"/>
                </a:cubicBezTo>
                <a:cubicBezTo>
                  <a:pt x="492123" y="198870"/>
                  <a:pt x="517653" y="173238"/>
                  <a:pt x="549140" y="173238"/>
                </a:cubicBezTo>
                <a:close/>
                <a:moveTo>
                  <a:pt x="268323" y="28325"/>
                </a:moveTo>
                <a:cubicBezTo>
                  <a:pt x="252581" y="28325"/>
                  <a:pt x="239676" y="41212"/>
                  <a:pt x="239676" y="56932"/>
                </a:cubicBezTo>
                <a:cubicBezTo>
                  <a:pt x="239676" y="72794"/>
                  <a:pt x="252581" y="85540"/>
                  <a:pt x="268323" y="85540"/>
                </a:cubicBezTo>
                <a:cubicBezTo>
                  <a:pt x="284207" y="85540"/>
                  <a:pt x="296970" y="72794"/>
                  <a:pt x="296970" y="56932"/>
                </a:cubicBezTo>
                <a:cubicBezTo>
                  <a:pt x="296970" y="41212"/>
                  <a:pt x="284207" y="28325"/>
                  <a:pt x="268323" y="28325"/>
                </a:cubicBezTo>
                <a:close/>
                <a:moveTo>
                  <a:pt x="268323" y="0"/>
                </a:moveTo>
                <a:cubicBezTo>
                  <a:pt x="299807" y="0"/>
                  <a:pt x="325334" y="25634"/>
                  <a:pt x="325334" y="56932"/>
                </a:cubicBezTo>
                <a:cubicBezTo>
                  <a:pt x="325334" y="83416"/>
                  <a:pt x="307181" y="105792"/>
                  <a:pt x="282505" y="112165"/>
                </a:cubicBezTo>
                <a:lnTo>
                  <a:pt x="282505" y="217107"/>
                </a:lnTo>
                <a:cubicBezTo>
                  <a:pt x="328170" y="223905"/>
                  <a:pt x="363341" y="263418"/>
                  <a:pt x="363341" y="310861"/>
                </a:cubicBezTo>
                <a:cubicBezTo>
                  <a:pt x="363341" y="358305"/>
                  <a:pt x="328170" y="397676"/>
                  <a:pt x="282505" y="404616"/>
                </a:cubicBezTo>
                <a:lnTo>
                  <a:pt x="282505" y="509700"/>
                </a:lnTo>
                <a:cubicBezTo>
                  <a:pt x="298247" y="515506"/>
                  <a:pt x="309450" y="530660"/>
                  <a:pt x="309450" y="548362"/>
                </a:cubicBezTo>
                <a:cubicBezTo>
                  <a:pt x="309450" y="570880"/>
                  <a:pt x="291014" y="589433"/>
                  <a:pt x="268323" y="589433"/>
                </a:cubicBezTo>
                <a:cubicBezTo>
                  <a:pt x="245774" y="589433"/>
                  <a:pt x="227338" y="570880"/>
                  <a:pt x="227338" y="548362"/>
                </a:cubicBezTo>
                <a:cubicBezTo>
                  <a:pt x="227338" y="530660"/>
                  <a:pt x="238541" y="515506"/>
                  <a:pt x="254141" y="509700"/>
                </a:cubicBezTo>
                <a:lnTo>
                  <a:pt x="254141" y="404616"/>
                </a:lnTo>
                <a:cubicBezTo>
                  <a:pt x="238541" y="402208"/>
                  <a:pt x="224218" y="396118"/>
                  <a:pt x="212022" y="387054"/>
                </a:cubicBezTo>
                <a:lnTo>
                  <a:pt x="132320" y="466646"/>
                </a:lnTo>
                <a:cubicBezTo>
                  <a:pt x="129625" y="469479"/>
                  <a:pt x="125938" y="470895"/>
                  <a:pt x="122393" y="470895"/>
                </a:cubicBezTo>
                <a:cubicBezTo>
                  <a:pt x="118705" y="470895"/>
                  <a:pt x="115018" y="469479"/>
                  <a:pt x="112324" y="466646"/>
                </a:cubicBezTo>
                <a:cubicBezTo>
                  <a:pt x="106793" y="461123"/>
                  <a:pt x="106793" y="452201"/>
                  <a:pt x="112324" y="446677"/>
                </a:cubicBezTo>
                <a:lnTo>
                  <a:pt x="192025" y="367086"/>
                </a:lnTo>
                <a:cubicBezTo>
                  <a:pt x="180396" y="351366"/>
                  <a:pt x="173447" y="331822"/>
                  <a:pt x="173447" y="310861"/>
                </a:cubicBezTo>
                <a:cubicBezTo>
                  <a:pt x="173447" y="304913"/>
                  <a:pt x="174014" y="299107"/>
                  <a:pt x="175007" y="293584"/>
                </a:cubicBezTo>
                <a:lnTo>
                  <a:pt x="104524" y="238776"/>
                </a:lnTo>
                <a:cubicBezTo>
                  <a:pt x="98567" y="242316"/>
                  <a:pt x="91476" y="244299"/>
                  <a:pt x="83960" y="244299"/>
                </a:cubicBezTo>
                <a:cubicBezTo>
                  <a:pt x="61269" y="244299"/>
                  <a:pt x="42833" y="225888"/>
                  <a:pt x="42833" y="203228"/>
                </a:cubicBezTo>
                <a:cubicBezTo>
                  <a:pt x="42833" y="180710"/>
                  <a:pt x="61269" y="162158"/>
                  <a:pt x="83960" y="162158"/>
                </a:cubicBezTo>
                <a:cubicBezTo>
                  <a:pt x="106651" y="162158"/>
                  <a:pt x="125087" y="180710"/>
                  <a:pt x="125087" y="203228"/>
                </a:cubicBezTo>
                <a:cubicBezTo>
                  <a:pt x="125087" y="208044"/>
                  <a:pt x="124236" y="212717"/>
                  <a:pt x="122676" y="216966"/>
                </a:cubicBezTo>
                <a:lnTo>
                  <a:pt x="185076" y="265401"/>
                </a:lnTo>
                <a:cubicBezTo>
                  <a:pt x="199116" y="239909"/>
                  <a:pt x="224360" y="221498"/>
                  <a:pt x="254141" y="217107"/>
                </a:cubicBezTo>
                <a:lnTo>
                  <a:pt x="254141" y="112165"/>
                </a:lnTo>
                <a:cubicBezTo>
                  <a:pt x="229607" y="105792"/>
                  <a:pt x="211454" y="83416"/>
                  <a:pt x="211454" y="56932"/>
                </a:cubicBezTo>
                <a:cubicBezTo>
                  <a:pt x="211454" y="25634"/>
                  <a:pt x="236981" y="0"/>
                  <a:pt x="268323" y="0"/>
                </a:cubicBez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sz="1867">
              <a:latin typeface="Segoe UI" panose="020B0502040204020203" pitchFamily="34" charset="0"/>
              <a:ea typeface="华文细黑" panose="02010600040101010101" pitchFamily="2" charset="-122"/>
              <a:sym typeface="Segoe UI" panose="020B0502040204020203" pitchFamily="34" charset="0"/>
            </a:endParaRPr>
          </a:p>
        </p:txBody>
      </p:sp>
      <p:cxnSp>
        <p:nvCxnSpPr>
          <p:cNvPr id="9" name="直接箭头连接符 8">
            <a:extLst>
              <a:ext uri="{FF2B5EF4-FFF2-40B4-BE49-F238E27FC236}">
                <a16:creationId xmlns:a16="http://schemas.microsoft.com/office/drawing/2014/main" id="{DD2D08A8-F253-4F4F-ADFA-22F0125F1EAF}"/>
              </a:ext>
            </a:extLst>
          </p:cNvPr>
          <p:cNvCxnSpPr>
            <a:cxnSpLocks/>
          </p:cNvCxnSpPr>
          <p:nvPr/>
        </p:nvCxnSpPr>
        <p:spPr>
          <a:xfrm>
            <a:off x="4685550" y="1148300"/>
            <a:ext cx="0" cy="34437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molecular_87125">
            <a:extLst>
              <a:ext uri="{FF2B5EF4-FFF2-40B4-BE49-F238E27FC236}">
                <a16:creationId xmlns:a16="http://schemas.microsoft.com/office/drawing/2014/main" id="{6416FE8C-7C93-4195-9522-39D28E22636C}"/>
              </a:ext>
            </a:extLst>
          </p:cNvPr>
          <p:cNvSpPr/>
          <p:nvPr/>
        </p:nvSpPr>
        <p:spPr>
          <a:xfrm>
            <a:off x="6965323" y="1538857"/>
            <a:ext cx="812913" cy="790484"/>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606157" h="589433">
                <a:moveTo>
                  <a:pt x="265770" y="535758"/>
                </a:moveTo>
                <a:cubicBezTo>
                  <a:pt x="259956" y="537033"/>
                  <a:pt x="255701" y="542131"/>
                  <a:pt x="255701" y="548362"/>
                </a:cubicBezTo>
                <a:cubicBezTo>
                  <a:pt x="255701" y="555302"/>
                  <a:pt x="261374" y="561108"/>
                  <a:pt x="268323" y="561108"/>
                </a:cubicBezTo>
                <a:cubicBezTo>
                  <a:pt x="275414" y="561108"/>
                  <a:pt x="281087" y="555302"/>
                  <a:pt x="281087" y="548362"/>
                </a:cubicBezTo>
                <a:cubicBezTo>
                  <a:pt x="281087" y="542131"/>
                  <a:pt x="276832" y="537033"/>
                  <a:pt x="271018" y="535758"/>
                </a:cubicBezTo>
                <a:cubicBezTo>
                  <a:pt x="270167" y="536041"/>
                  <a:pt x="269316" y="536041"/>
                  <a:pt x="268323" y="536041"/>
                </a:cubicBezTo>
                <a:cubicBezTo>
                  <a:pt x="267472" y="536041"/>
                  <a:pt x="266621" y="536041"/>
                  <a:pt x="265770" y="535758"/>
                </a:cubicBezTo>
                <a:close/>
                <a:moveTo>
                  <a:pt x="57017" y="493288"/>
                </a:moveTo>
                <a:cubicBezTo>
                  <a:pt x="41274" y="493288"/>
                  <a:pt x="28367" y="506178"/>
                  <a:pt x="28367" y="521902"/>
                </a:cubicBezTo>
                <a:cubicBezTo>
                  <a:pt x="28367" y="537768"/>
                  <a:pt x="41274" y="550517"/>
                  <a:pt x="57017" y="550517"/>
                </a:cubicBezTo>
                <a:cubicBezTo>
                  <a:pt x="72760" y="550517"/>
                  <a:pt x="85667" y="537768"/>
                  <a:pt x="85667" y="521902"/>
                </a:cubicBezTo>
                <a:cubicBezTo>
                  <a:pt x="85667" y="506178"/>
                  <a:pt x="72760" y="493288"/>
                  <a:pt x="57017" y="493288"/>
                </a:cubicBezTo>
                <a:close/>
                <a:moveTo>
                  <a:pt x="57017" y="464956"/>
                </a:moveTo>
                <a:cubicBezTo>
                  <a:pt x="88504" y="464956"/>
                  <a:pt x="114034" y="490596"/>
                  <a:pt x="114034" y="521902"/>
                </a:cubicBezTo>
                <a:cubicBezTo>
                  <a:pt x="114034" y="553351"/>
                  <a:pt x="88504" y="578849"/>
                  <a:pt x="57017" y="578849"/>
                </a:cubicBezTo>
                <a:cubicBezTo>
                  <a:pt x="25530" y="578849"/>
                  <a:pt x="0" y="553351"/>
                  <a:pt x="0" y="521902"/>
                </a:cubicBezTo>
                <a:cubicBezTo>
                  <a:pt x="0" y="490596"/>
                  <a:pt x="25530" y="464956"/>
                  <a:pt x="57017" y="464956"/>
                </a:cubicBezTo>
                <a:close/>
                <a:moveTo>
                  <a:pt x="268323" y="244299"/>
                </a:moveTo>
                <a:cubicBezTo>
                  <a:pt x="238541" y="244299"/>
                  <a:pt x="213156" y="264126"/>
                  <a:pt x="204789" y="291318"/>
                </a:cubicBezTo>
                <a:cubicBezTo>
                  <a:pt x="204647" y="291601"/>
                  <a:pt x="204647" y="291884"/>
                  <a:pt x="204505" y="292167"/>
                </a:cubicBezTo>
                <a:cubicBezTo>
                  <a:pt x="202803" y="298115"/>
                  <a:pt x="201811" y="304347"/>
                  <a:pt x="201811" y="310861"/>
                </a:cubicBezTo>
                <a:cubicBezTo>
                  <a:pt x="201811" y="347400"/>
                  <a:pt x="231734" y="377282"/>
                  <a:pt x="268323" y="377282"/>
                </a:cubicBezTo>
                <a:cubicBezTo>
                  <a:pt x="305054" y="377282"/>
                  <a:pt x="334977" y="347400"/>
                  <a:pt x="334977" y="310861"/>
                </a:cubicBezTo>
                <a:cubicBezTo>
                  <a:pt x="334977" y="274181"/>
                  <a:pt x="305054" y="244299"/>
                  <a:pt x="268323" y="244299"/>
                </a:cubicBezTo>
                <a:close/>
                <a:moveTo>
                  <a:pt x="549140" y="201561"/>
                </a:moveTo>
                <a:cubicBezTo>
                  <a:pt x="533254" y="201561"/>
                  <a:pt x="520489" y="214448"/>
                  <a:pt x="520489" y="230167"/>
                </a:cubicBezTo>
                <a:cubicBezTo>
                  <a:pt x="520489" y="246028"/>
                  <a:pt x="533254" y="258774"/>
                  <a:pt x="549140" y="258774"/>
                </a:cubicBezTo>
                <a:cubicBezTo>
                  <a:pt x="564883" y="258774"/>
                  <a:pt x="577790" y="246028"/>
                  <a:pt x="577790" y="230167"/>
                </a:cubicBezTo>
                <a:cubicBezTo>
                  <a:pt x="577790" y="214448"/>
                  <a:pt x="564883" y="201561"/>
                  <a:pt x="549140" y="201561"/>
                </a:cubicBezTo>
                <a:close/>
                <a:moveTo>
                  <a:pt x="83960" y="190482"/>
                </a:moveTo>
                <a:cubicBezTo>
                  <a:pt x="76869" y="190482"/>
                  <a:pt x="71197" y="196289"/>
                  <a:pt x="71197" y="203228"/>
                </a:cubicBezTo>
                <a:cubicBezTo>
                  <a:pt x="71197" y="210309"/>
                  <a:pt x="76869" y="215974"/>
                  <a:pt x="83960" y="215974"/>
                </a:cubicBezTo>
                <a:cubicBezTo>
                  <a:pt x="91051" y="215974"/>
                  <a:pt x="96724" y="210309"/>
                  <a:pt x="96724" y="203228"/>
                </a:cubicBezTo>
                <a:cubicBezTo>
                  <a:pt x="96724" y="196289"/>
                  <a:pt x="91051" y="190482"/>
                  <a:pt x="83960" y="190482"/>
                </a:cubicBezTo>
                <a:close/>
                <a:moveTo>
                  <a:pt x="549140" y="173238"/>
                </a:moveTo>
                <a:cubicBezTo>
                  <a:pt x="580485" y="173238"/>
                  <a:pt x="606157" y="198870"/>
                  <a:pt x="606157" y="230167"/>
                </a:cubicBezTo>
                <a:cubicBezTo>
                  <a:pt x="606157" y="261606"/>
                  <a:pt x="580485" y="287097"/>
                  <a:pt x="549140" y="287097"/>
                </a:cubicBezTo>
                <a:cubicBezTo>
                  <a:pt x="529141" y="287097"/>
                  <a:pt x="511696" y="276901"/>
                  <a:pt x="501484" y="261323"/>
                </a:cubicBezTo>
                <a:lnTo>
                  <a:pt x="398796" y="296302"/>
                </a:lnTo>
                <a:cubicBezTo>
                  <a:pt x="397378" y="296868"/>
                  <a:pt x="395818" y="297010"/>
                  <a:pt x="394257" y="297010"/>
                </a:cubicBezTo>
                <a:cubicBezTo>
                  <a:pt x="388442" y="297010"/>
                  <a:pt x="382911" y="293328"/>
                  <a:pt x="380925" y="287522"/>
                </a:cubicBezTo>
                <a:cubicBezTo>
                  <a:pt x="378372" y="280016"/>
                  <a:pt x="382343" y="271944"/>
                  <a:pt x="389719" y="269537"/>
                </a:cubicBezTo>
                <a:lnTo>
                  <a:pt x="492264" y="234558"/>
                </a:lnTo>
                <a:cubicBezTo>
                  <a:pt x="492123" y="233141"/>
                  <a:pt x="492123" y="231725"/>
                  <a:pt x="492123" y="230167"/>
                </a:cubicBezTo>
                <a:cubicBezTo>
                  <a:pt x="492123" y="198870"/>
                  <a:pt x="517653" y="173238"/>
                  <a:pt x="549140" y="173238"/>
                </a:cubicBezTo>
                <a:close/>
                <a:moveTo>
                  <a:pt x="268323" y="28325"/>
                </a:moveTo>
                <a:cubicBezTo>
                  <a:pt x="252581" y="28325"/>
                  <a:pt x="239676" y="41212"/>
                  <a:pt x="239676" y="56932"/>
                </a:cubicBezTo>
                <a:cubicBezTo>
                  <a:pt x="239676" y="72794"/>
                  <a:pt x="252581" y="85540"/>
                  <a:pt x="268323" y="85540"/>
                </a:cubicBezTo>
                <a:cubicBezTo>
                  <a:pt x="284207" y="85540"/>
                  <a:pt x="296970" y="72794"/>
                  <a:pt x="296970" y="56932"/>
                </a:cubicBezTo>
                <a:cubicBezTo>
                  <a:pt x="296970" y="41212"/>
                  <a:pt x="284207" y="28325"/>
                  <a:pt x="268323" y="28325"/>
                </a:cubicBezTo>
                <a:close/>
                <a:moveTo>
                  <a:pt x="268323" y="0"/>
                </a:moveTo>
                <a:cubicBezTo>
                  <a:pt x="299807" y="0"/>
                  <a:pt x="325334" y="25634"/>
                  <a:pt x="325334" y="56932"/>
                </a:cubicBezTo>
                <a:cubicBezTo>
                  <a:pt x="325334" y="83416"/>
                  <a:pt x="307181" y="105792"/>
                  <a:pt x="282505" y="112165"/>
                </a:cubicBezTo>
                <a:lnTo>
                  <a:pt x="282505" y="217107"/>
                </a:lnTo>
                <a:cubicBezTo>
                  <a:pt x="328170" y="223905"/>
                  <a:pt x="363341" y="263418"/>
                  <a:pt x="363341" y="310861"/>
                </a:cubicBezTo>
                <a:cubicBezTo>
                  <a:pt x="363341" y="358305"/>
                  <a:pt x="328170" y="397676"/>
                  <a:pt x="282505" y="404616"/>
                </a:cubicBezTo>
                <a:lnTo>
                  <a:pt x="282505" y="509700"/>
                </a:lnTo>
                <a:cubicBezTo>
                  <a:pt x="298247" y="515506"/>
                  <a:pt x="309450" y="530660"/>
                  <a:pt x="309450" y="548362"/>
                </a:cubicBezTo>
                <a:cubicBezTo>
                  <a:pt x="309450" y="570880"/>
                  <a:pt x="291014" y="589433"/>
                  <a:pt x="268323" y="589433"/>
                </a:cubicBezTo>
                <a:cubicBezTo>
                  <a:pt x="245774" y="589433"/>
                  <a:pt x="227338" y="570880"/>
                  <a:pt x="227338" y="548362"/>
                </a:cubicBezTo>
                <a:cubicBezTo>
                  <a:pt x="227338" y="530660"/>
                  <a:pt x="238541" y="515506"/>
                  <a:pt x="254141" y="509700"/>
                </a:cubicBezTo>
                <a:lnTo>
                  <a:pt x="254141" y="404616"/>
                </a:lnTo>
                <a:cubicBezTo>
                  <a:pt x="238541" y="402208"/>
                  <a:pt x="224218" y="396118"/>
                  <a:pt x="212022" y="387054"/>
                </a:cubicBezTo>
                <a:lnTo>
                  <a:pt x="132320" y="466646"/>
                </a:lnTo>
                <a:cubicBezTo>
                  <a:pt x="129625" y="469479"/>
                  <a:pt x="125938" y="470895"/>
                  <a:pt x="122393" y="470895"/>
                </a:cubicBezTo>
                <a:cubicBezTo>
                  <a:pt x="118705" y="470895"/>
                  <a:pt x="115018" y="469479"/>
                  <a:pt x="112324" y="466646"/>
                </a:cubicBezTo>
                <a:cubicBezTo>
                  <a:pt x="106793" y="461123"/>
                  <a:pt x="106793" y="452201"/>
                  <a:pt x="112324" y="446677"/>
                </a:cubicBezTo>
                <a:lnTo>
                  <a:pt x="192025" y="367086"/>
                </a:lnTo>
                <a:cubicBezTo>
                  <a:pt x="180396" y="351366"/>
                  <a:pt x="173447" y="331822"/>
                  <a:pt x="173447" y="310861"/>
                </a:cubicBezTo>
                <a:cubicBezTo>
                  <a:pt x="173447" y="304913"/>
                  <a:pt x="174014" y="299107"/>
                  <a:pt x="175007" y="293584"/>
                </a:cubicBezTo>
                <a:lnTo>
                  <a:pt x="104524" y="238776"/>
                </a:lnTo>
                <a:cubicBezTo>
                  <a:pt x="98567" y="242316"/>
                  <a:pt x="91476" y="244299"/>
                  <a:pt x="83960" y="244299"/>
                </a:cubicBezTo>
                <a:cubicBezTo>
                  <a:pt x="61269" y="244299"/>
                  <a:pt x="42833" y="225888"/>
                  <a:pt x="42833" y="203228"/>
                </a:cubicBezTo>
                <a:cubicBezTo>
                  <a:pt x="42833" y="180710"/>
                  <a:pt x="61269" y="162158"/>
                  <a:pt x="83960" y="162158"/>
                </a:cubicBezTo>
                <a:cubicBezTo>
                  <a:pt x="106651" y="162158"/>
                  <a:pt x="125087" y="180710"/>
                  <a:pt x="125087" y="203228"/>
                </a:cubicBezTo>
                <a:cubicBezTo>
                  <a:pt x="125087" y="208044"/>
                  <a:pt x="124236" y="212717"/>
                  <a:pt x="122676" y="216966"/>
                </a:cubicBezTo>
                <a:lnTo>
                  <a:pt x="185076" y="265401"/>
                </a:lnTo>
                <a:cubicBezTo>
                  <a:pt x="199116" y="239909"/>
                  <a:pt x="224360" y="221498"/>
                  <a:pt x="254141" y="217107"/>
                </a:cubicBezTo>
                <a:lnTo>
                  <a:pt x="254141" y="112165"/>
                </a:lnTo>
                <a:cubicBezTo>
                  <a:pt x="229607" y="105792"/>
                  <a:pt x="211454" y="83416"/>
                  <a:pt x="211454" y="56932"/>
                </a:cubicBezTo>
                <a:cubicBezTo>
                  <a:pt x="211454" y="25634"/>
                  <a:pt x="236981" y="0"/>
                  <a:pt x="268323" y="0"/>
                </a:cubicBezTo>
                <a:close/>
              </a:path>
            </a:pathLst>
          </a:cu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a:pPr algn="ctr"/>
            <a:endParaRPr lang="en-US" sz="1867">
              <a:latin typeface="Segoe UI" panose="020B0502040204020203" pitchFamily="34" charset="0"/>
              <a:ea typeface="华文细黑" panose="02010600040101010101" pitchFamily="2" charset="-122"/>
              <a:sym typeface="Segoe UI" panose="020B0502040204020203" pitchFamily="34" charset="0"/>
            </a:endParaRPr>
          </a:p>
        </p:txBody>
      </p:sp>
      <p:cxnSp>
        <p:nvCxnSpPr>
          <p:cNvPr id="11" name="直接箭头连接符 10">
            <a:extLst>
              <a:ext uri="{FF2B5EF4-FFF2-40B4-BE49-F238E27FC236}">
                <a16:creationId xmlns:a16="http://schemas.microsoft.com/office/drawing/2014/main" id="{337D4C76-195D-4866-9392-746887D36092}"/>
              </a:ext>
            </a:extLst>
          </p:cNvPr>
          <p:cNvCxnSpPr>
            <a:cxnSpLocks/>
          </p:cNvCxnSpPr>
          <p:nvPr/>
        </p:nvCxnSpPr>
        <p:spPr>
          <a:xfrm>
            <a:off x="5224106" y="1985230"/>
            <a:ext cx="1759708" cy="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3" name="文本框 12">
            <a:extLst>
              <a:ext uri="{FF2B5EF4-FFF2-40B4-BE49-F238E27FC236}">
                <a16:creationId xmlns:a16="http://schemas.microsoft.com/office/drawing/2014/main" id="{578E1860-8FC4-41D2-825A-5AD8655B8C35}"/>
              </a:ext>
            </a:extLst>
          </p:cNvPr>
          <p:cNvSpPr txBox="1"/>
          <p:nvPr/>
        </p:nvSpPr>
        <p:spPr>
          <a:xfrm>
            <a:off x="3736013" y="1689893"/>
            <a:ext cx="465192" cy="584775"/>
          </a:xfrm>
          <a:prstGeom prst="rect">
            <a:avLst/>
          </a:prstGeom>
          <a:noFill/>
        </p:spPr>
        <p:txBody>
          <a:bodyPr wrap="none" rtlCol="0">
            <a:spAutoFit/>
          </a:bodyPr>
          <a:lstStyle/>
          <a:p>
            <a:r>
              <a:rPr lang="en-US" altLang="zh-CN" sz="3200" dirty="0">
                <a:latin typeface="Segoe UI" panose="020B0502040204020203" pitchFamily="34" charset="0"/>
                <a:ea typeface="华文细黑" panose="02010600040101010101" pitchFamily="2" charset="-122"/>
                <a:sym typeface="Segoe UI" panose="020B0502040204020203" pitchFamily="34" charset="0"/>
              </a:rPr>
              <a:t>+</a:t>
            </a:r>
            <a:endParaRPr lang="zh-CN" altLang="en-US" sz="3200" dirty="0">
              <a:latin typeface="Segoe UI" panose="020B0502040204020203" pitchFamily="34" charset="0"/>
              <a:ea typeface="华文细黑" panose="02010600040101010101" pitchFamily="2" charset="-122"/>
              <a:sym typeface="Segoe UI" panose="020B0502040204020203" pitchFamily="34" charset="0"/>
            </a:endParaRPr>
          </a:p>
        </p:txBody>
      </p:sp>
      <p:sp>
        <p:nvSpPr>
          <p:cNvPr id="14" name="文本框 13">
            <a:extLst>
              <a:ext uri="{FF2B5EF4-FFF2-40B4-BE49-F238E27FC236}">
                <a16:creationId xmlns:a16="http://schemas.microsoft.com/office/drawing/2014/main" id="{EC8919E8-19FA-448F-ADCA-CC1E902B3FB8}"/>
              </a:ext>
            </a:extLst>
          </p:cNvPr>
          <p:cNvSpPr txBox="1"/>
          <p:nvPr/>
        </p:nvSpPr>
        <p:spPr>
          <a:xfrm>
            <a:off x="2569775" y="1754638"/>
            <a:ext cx="1005403" cy="338554"/>
          </a:xfrm>
          <a:prstGeom prst="rect">
            <a:avLst/>
          </a:prstGeom>
          <a:noFill/>
        </p:spPr>
        <p:txBody>
          <a:bodyPr wrap="none" rtlCol="0">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训练数据</a:t>
            </a:r>
          </a:p>
        </p:txBody>
      </p:sp>
      <p:sp>
        <p:nvSpPr>
          <p:cNvPr id="15" name="文本框 14">
            <a:extLst>
              <a:ext uri="{FF2B5EF4-FFF2-40B4-BE49-F238E27FC236}">
                <a16:creationId xmlns:a16="http://schemas.microsoft.com/office/drawing/2014/main" id="{B803EEF8-0B9D-4661-BF4A-72273A2A6586}"/>
              </a:ext>
            </a:extLst>
          </p:cNvPr>
          <p:cNvSpPr txBox="1"/>
          <p:nvPr/>
        </p:nvSpPr>
        <p:spPr>
          <a:xfrm>
            <a:off x="4182850" y="497013"/>
            <a:ext cx="1005403" cy="338554"/>
          </a:xfrm>
          <a:prstGeom prst="rect">
            <a:avLst/>
          </a:prstGeom>
          <a:noFill/>
        </p:spPr>
        <p:txBody>
          <a:bodyPr wrap="none" rtlCol="0">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源域数据</a:t>
            </a:r>
          </a:p>
        </p:txBody>
      </p:sp>
      <p:sp>
        <p:nvSpPr>
          <p:cNvPr id="16" name="文本框 15">
            <a:extLst>
              <a:ext uri="{FF2B5EF4-FFF2-40B4-BE49-F238E27FC236}">
                <a16:creationId xmlns:a16="http://schemas.microsoft.com/office/drawing/2014/main" id="{D47DDE9B-8358-46AA-B610-ADC2A8FD5988}"/>
              </a:ext>
            </a:extLst>
          </p:cNvPr>
          <p:cNvSpPr txBox="1"/>
          <p:nvPr/>
        </p:nvSpPr>
        <p:spPr>
          <a:xfrm>
            <a:off x="4034723" y="2353460"/>
            <a:ext cx="1210588" cy="338554"/>
          </a:xfrm>
          <a:prstGeom prst="rect">
            <a:avLst/>
          </a:prstGeom>
          <a:noFill/>
        </p:spPr>
        <p:txBody>
          <a:bodyPr wrap="none" rtlCol="0">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预训练模型</a:t>
            </a:r>
          </a:p>
        </p:txBody>
      </p:sp>
      <p:sp>
        <p:nvSpPr>
          <p:cNvPr id="17" name="文本框 16">
            <a:extLst>
              <a:ext uri="{FF2B5EF4-FFF2-40B4-BE49-F238E27FC236}">
                <a16:creationId xmlns:a16="http://schemas.microsoft.com/office/drawing/2014/main" id="{5175A932-A465-4B35-9CB8-9EF2155BE3DF}"/>
              </a:ext>
            </a:extLst>
          </p:cNvPr>
          <p:cNvSpPr txBox="1"/>
          <p:nvPr/>
        </p:nvSpPr>
        <p:spPr>
          <a:xfrm>
            <a:off x="6734522" y="2329341"/>
            <a:ext cx="1210588" cy="338554"/>
          </a:xfrm>
          <a:prstGeom prst="rect">
            <a:avLst/>
          </a:prstGeom>
          <a:noFill/>
        </p:spPr>
        <p:txBody>
          <a:bodyPr wrap="none" rtlCol="0">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目标域模型</a:t>
            </a:r>
          </a:p>
        </p:txBody>
      </p:sp>
      <p:sp>
        <p:nvSpPr>
          <p:cNvPr id="19" name="文本框 18">
            <a:extLst>
              <a:ext uri="{FF2B5EF4-FFF2-40B4-BE49-F238E27FC236}">
                <a16:creationId xmlns:a16="http://schemas.microsoft.com/office/drawing/2014/main" id="{92E3B0D6-2FEF-4FBB-A0F6-DDAA18473EB8}"/>
              </a:ext>
            </a:extLst>
          </p:cNvPr>
          <p:cNvSpPr txBox="1"/>
          <p:nvPr/>
        </p:nvSpPr>
        <p:spPr>
          <a:xfrm>
            <a:off x="5712587" y="1557243"/>
            <a:ext cx="787395" cy="454420"/>
          </a:xfrm>
          <a:prstGeom prst="rect">
            <a:avLst/>
          </a:prstGeom>
          <a:noFill/>
        </p:spPr>
        <p:txBody>
          <a:bodyPr wrap="none" rtlCol="0">
            <a:spAutoFit/>
          </a:bodyPr>
          <a:lstStyle/>
          <a:p>
            <a:r>
              <a:rPr lang="zh-CN" altLang="en-US" sz="2353" b="1" dirty="0">
                <a:latin typeface="Segoe UI" panose="020B0502040204020203" pitchFamily="34" charset="0"/>
                <a:ea typeface="华文细黑" panose="02010600040101010101" pitchFamily="2" charset="-122"/>
                <a:sym typeface="Segoe UI" panose="020B0502040204020203" pitchFamily="34" charset="0"/>
              </a:rPr>
              <a:t>微调</a:t>
            </a:r>
          </a:p>
        </p:txBody>
      </p:sp>
      <p:cxnSp>
        <p:nvCxnSpPr>
          <p:cNvPr id="20" name="直接箭头连接符 19">
            <a:extLst>
              <a:ext uri="{FF2B5EF4-FFF2-40B4-BE49-F238E27FC236}">
                <a16:creationId xmlns:a16="http://schemas.microsoft.com/office/drawing/2014/main" id="{0AD4BFB4-DFC6-447A-B6BF-E9A8C32E13BC}"/>
              </a:ext>
            </a:extLst>
          </p:cNvPr>
          <p:cNvCxnSpPr>
            <a:cxnSpLocks/>
          </p:cNvCxnSpPr>
          <p:nvPr/>
        </p:nvCxnSpPr>
        <p:spPr>
          <a:xfrm>
            <a:off x="7838016" y="1974951"/>
            <a:ext cx="824765" cy="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21" name="文本框 20">
            <a:extLst>
              <a:ext uri="{FF2B5EF4-FFF2-40B4-BE49-F238E27FC236}">
                <a16:creationId xmlns:a16="http://schemas.microsoft.com/office/drawing/2014/main" id="{606229B6-4738-4CB4-8C35-B97EE7B1796D}"/>
              </a:ext>
            </a:extLst>
          </p:cNvPr>
          <p:cNvSpPr txBox="1"/>
          <p:nvPr/>
        </p:nvSpPr>
        <p:spPr>
          <a:xfrm>
            <a:off x="7857212" y="1617675"/>
            <a:ext cx="787395" cy="454420"/>
          </a:xfrm>
          <a:prstGeom prst="rect">
            <a:avLst/>
          </a:prstGeom>
          <a:noFill/>
        </p:spPr>
        <p:txBody>
          <a:bodyPr wrap="none" rtlCol="0">
            <a:spAutoFit/>
          </a:bodyPr>
          <a:lstStyle/>
          <a:p>
            <a:r>
              <a:rPr lang="zh-CN" altLang="en-US" sz="2353" b="1" dirty="0">
                <a:latin typeface="Segoe UI" panose="020B0502040204020203" pitchFamily="34" charset="0"/>
                <a:ea typeface="华文细黑" panose="02010600040101010101" pitchFamily="2" charset="-122"/>
                <a:sym typeface="Segoe UI" panose="020B0502040204020203" pitchFamily="34" charset="0"/>
              </a:rPr>
              <a:t>测试</a:t>
            </a:r>
          </a:p>
        </p:txBody>
      </p:sp>
      <p:sp>
        <p:nvSpPr>
          <p:cNvPr id="22" name="圆柱体 21">
            <a:extLst>
              <a:ext uri="{FF2B5EF4-FFF2-40B4-BE49-F238E27FC236}">
                <a16:creationId xmlns:a16="http://schemas.microsoft.com/office/drawing/2014/main" id="{800B1447-F486-4AFB-9983-1175DBFD6EA9}"/>
              </a:ext>
            </a:extLst>
          </p:cNvPr>
          <p:cNvSpPr/>
          <p:nvPr/>
        </p:nvSpPr>
        <p:spPr>
          <a:xfrm>
            <a:off x="8747948" y="1579707"/>
            <a:ext cx="790991" cy="835925"/>
          </a:xfrm>
          <a:prstGeom prst="can">
            <a:avLst/>
          </a:prstGeom>
          <a:ln>
            <a:solidFill>
              <a:schemeClr val="accent1">
                <a:lumMod val="40000"/>
                <a:lumOff val="60000"/>
              </a:schemeClr>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23" name="文本框 22">
            <a:extLst>
              <a:ext uri="{FF2B5EF4-FFF2-40B4-BE49-F238E27FC236}">
                <a16:creationId xmlns:a16="http://schemas.microsoft.com/office/drawing/2014/main" id="{B6DDA697-F43E-406D-8CFD-66C0D279297D}"/>
              </a:ext>
            </a:extLst>
          </p:cNvPr>
          <p:cNvSpPr txBox="1"/>
          <p:nvPr/>
        </p:nvSpPr>
        <p:spPr>
          <a:xfrm>
            <a:off x="8688168" y="1786160"/>
            <a:ext cx="850771" cy="584775"/>
          </a:xfrm>
          <a:prstGeom prst="rect">
            <a:avLst/>
          </a:prstGeom>
          <a:noFill/>
        </p:spPr>
        <p:txBody>
          <a:bodyPr wrap="square">
            <a:spAutoFit/>
          </a:bodyPr>
          <a:lstStyle/>
          <a:p>
            <a:pPr algn="ctr"/>
            <a:r>
              <a:rPr lang="zh-CN" altLang="en-US" sz="1600" dirty="0">
                <a:latin typeface="Segoe UI" panose="020B0502040204020203" pitchFamily="34" charset="0"/>
                <a:ea typeface="华文细黑" panose="02010600040101010101" pitchFamily="2" charset="-122"/>
                <a:sym typeface="Segoe UI" panose="020B0502040204020203" pitchFamily="34" charset="0"/>
              </a:rPr>
              <a:t>测试数据</a:t>
            </a:r>
          </a:p>
        </p:txBody>
      </p:sp>
      <p:sp>
        <p:nvSpPr>
          <p:cNvPr id="24" name="文本框 23">
            <a:extLst>
              <a:ext uri="{FF2B5EF4-FFF2-40B4-BE49-F238E27FC236}">
                <a16:creationId xmlns:a16="http://schemas.microsoft.com/office/drawing/2014/main" id="{8B724326-0DDE-44F2-BDB2-2293B0FFF7EF}"/>
              </a:ext>
            </a:extLst>
          </p:cNvPr>
          <p:cNvSpPr txBox="1"/>
          <p:nvPr/>
        </p:nvSpPr>
        <p:spPr>
          <a:xfrm>
            <a:off x="4278030" y="3819528"/>
            <a:ext cx="3651859" cy="816506"/>
          </a:xfrm>
          <a:prstGeom prst="rect">
            <a:avLst/>
          </a:prstGeom>
          <a:noFill/>
          <a:ln>
            <a:noFill/>
          </a:ln>
        </p:spPr>
        <p:txBody>
          <a:bodyPr wrap="square" rtlCol="0">
            <a:spAutoFit/>
          </a:bodyPr>
          <a:lstStyle/>
          <a:p>
            <a:pPr algn="ctr"/>
            <a:r>
              <a:rPr lang="en-US" altLang="zh-CN" sz="2353" b="1" dirty="0">
                <a:latin typeface="Segoe UI" panose="020B0502040204020203" pitchFamily="34" charset="0"/>
                <a:ea typeface="华文细黑" panose="02010600040101010101" pitchFamily="2" charset="-122"/>
                <a:sym typeface="Segoe UI" panose="020B0502040204020203" pitchFamily="34" charset="0"/>
              </a:rPr>
              <a:t>Domain adaptation</a:t>
            </a:r>
          </a:p>
          <a:p>
            <a:pPr algn="ctr"/>
            <a:r>
              <a:rPr lang="en-US" altLang="zh-CN" sz="2353" dirty="0">
                <a:latin typeface="+mn-ea"/>
                <a:sym typeface="Segoe UI" panose="020B0502040204020203" pitchFamily="34" charset="0"/>
              </a:rPr>
              <a:t>(</a:t>
            </a:r>
            <a:r>
              <a:rPr lang="zh-CN" altLang="en-US" sz="2353" dirty="0">
                <a:latin typeface="+mn-ea"/>
                <a:sym typeface="Segoe UI" panose="020B0502040204020203" pitchFamily="34" charset="0"/>
              </a:rPr>
              <a:t>领域自适应</a:t>
            </a:r>
            <a:r>
              <a:rPr lang="en-US" altLang="zh-CN" sz="2353" dirty="0">
                <a:latin typeface="+mn-ea"/>
                <a:sym typeface="Segoe UI" panose="020B0502040204020203" pitchFamily="34" charset="0"/>
              </a:rPr>
              <a:t>)</a:t>
            </a:r>
            <a:endParaRPr lang="zh-CN" altLang="en-US" sz="2353" dirty="0">
              <a:latin typeface="+mn-ea"/>
              <a:sym typeface="Segoe UI" panose="020B0502040204020203" pitchFamily="34" charset="0"/>
            </a:endParaRPr>
          </a:p>
        </p:txBody>
      </p:sp>
      <p:cxnSp>
        <p:nvCxnSpPr>
          <p:cNvPr id="25" name="直接箭头连接符 24">
            <a:extLst>
              <a:ext uri="{FF2B5EF4-FFF2-40B4-BE49-F238E27FC236}">
                <a16:creationId xmlns:a16="http://schemas.microsoft.com/office/drawing/2014/main" id="{F7DA0E5D-F7C5-43A9-AE6D-6067A07A5A70}"/>
              </a:ext>
            </a:extLst>
          </p:cNvPr>
          <p:cNvCxnSpPr>
            <a:cxnSpLocks/>
            <a:stCxn id="26" idx="2"/>
          </p:cNvCxnSpPr>
          <p:nvPr/>
        </p:nvCxnSpPr>
        <p:spPr>
          <a:xfrm flipH="1">
            <a:off x="3071612" y="2645630"/>
            <a:ext cx="1880" cy="39209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6" name="矩形 25">
            <a:extLst>
              <a:ext uri="{FF2B5EF4-FFF2-40B4-BE49-F238E27FC236}">
                <a16:creationId xmlns:a16="http://schemas.microsoft.com/office/drawing/2014/main" id="{CFB69A0C-4E31-4925-B2A0-BBFF7255377C}"/>
              </a:ext>
            </a:extLst>
          </p:cNvPr>
          <p:cNvSpPr/>
          <p:nvPr/>
        </p:nvSpPr>
        <p:spPr>
          <a:xfrm>
            <a:off x="2430109" y="1324830"/>
            <a:ext cx="1286765" cy="132080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27" name="矩形 26">
            <a:extLst>
              <a:ext uri="{FF2B5EF4-FFF2-40B4-BE49-F238E27FC236}">
                <a16:creationId xmlns:a16="http://schemas.microsoft.com/office/drawing/2014/main" id="{FFF4841B-A190-4609-A91C-B398F0624CD4}"/>
              </a:ext>
            </a:extLst>
          </p:cNvPr>
          <p:cNvSpPr/>
          <p:nvPr/>
        </p:nvSpPr>
        <p:spPr>
          <a:xfrm>
            <a:off x="5403850" y="1324830"/>
            <a:ext cx="1400286" cy="132080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sp>
        <p:nvSpPr>
          <p:cNvPr id="28" name="矩形 27">
            <a:extLst>
              <a:ext uri="{FF2B5EF4-FFF2-40B4-BE49-F238E27FC236}">
                <a16:creationId xmlns:a16="http://schemas.microsoft.com/office/drawing/2014/main" id="{5991C872-C645-4028-914B-632A3CA4BAA9}"/>
              </a:ext>
            </a:extLst>
          </p:cNvPr>
          <p:cNvSpPr/>
          <p:nvPr/>
        </p:nvSpPr>
        <p:spPr>
          <a:xfrm>
            <a:off x="7935079" y="1314548"/>
            <a:ext cx="1744757" cy="1320800"/>
          </a:xfrm>
          <a:prstGeom prst="rect">
            <a:avLst/>
          </a:prstGeom>
          <a:noFill/>
          <a:ln w="1905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53">
              <a:latin typeface="Segoe UI" panose="020B0502040204020203" pitchFamily="34" charset="0"/>
              <a:ea typeface="华文细黑" panose="02010600040101010101" pitchFamily="2" charset="-122"/>
              <a:sym typeface="Segoe UI" panose="020B0502040204020203" pitchFamily="34" charset="0"/>
            </a:endParaRPr>
          </a:p>
        </p:txBody>
      </p:sp>
      <p:cxnSp>
        <p:nvCxnSpPr>
          <p:cNvPr id="29" name="直接箭头连接符 28">
            <a:extLst>
              <a:ext uri="{FF2B5EF4-FFF2-40B4-BE49-F238E27FC236}">
                <a16:creationId xmlns:a16="http://schemas.microsoft.com/office/drawing/2014/main" id="{B5201067-C9F9-442B-941E-9949FEC9A042}"/>
              </a:ext>
            </a:extLst>
          </p:cNvPr>
          <p:cNvCxnSpPr>
            <a:cxnSpLocks/>
            <a:stCxn id="28" idx="2"/>
            <a:endCxn id="30" idx="0"/>
          </p:cNvCxnSpPr>
          <p:nvPr/>
        </p:nvCxnSpPr>
        <p:spPr>
          <a:xfrm>
            <a:off x="8807458" y="2635348"/>
            <a:ext cx="36980" cy="2058980"/>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2F239753-AADC-4BF9-BBBB-4B951432FBE9}"/>
              </a:ext>
            </a:extLst>
          </p:cNvPr>
          <p:cNvSpPr txBox="1"/>
          <p:nvPr/>
        </p:nvSpPr>
        <p:spPr>
          <a:xfrm>
            <a:off x="7154017" y="4694328"/>
            <a:ext cx="3380841" cy="816506"/>
          </a:xfrm>
          <a:prstGeom prst="rect">
            <a:avLst/>
          </a:prstGeom>
          <a:noFill/>
          <a:ln>
            <a:noFill/>
          </a:ln>
        </p:spPr>
        <p:txBody>
          <a:bodyPr wrap="square" rtlCol="0">
            <a:spAutoFit/>
          </a:bodyPr>
          <a:lstStyle/>
          <a:p>
            <a:pPr algn="ctr"/>
            <a:r>
              <a:rPr lang="en-US" altLang="zh-CN" sz="2353" b="1" dirty="0">
                <a:solidFill>
                  <a:srgbClr val="C00000"/>
                </a:solidFill>
                <a:latin typeface="Segoe UI" panose="020B0502040204020203" pitchFamily="34" charset="0"/>
                <a:ea typeface="华文细黑" panose="02010600040101010101" pitchFamily="2" charset="-122"/>
                <a:sym typeface="Segoe UI" panose="020B0502040204020203" pitchFamily="34" charset="0"/>
              </a:rPr>
              <a:t>Domain generalization</a:t>
            </a:r>
          </a:p>
          <a:p>
            <a:pPr algn="ctr"/>
            <a:r>
              <a:rPr lang="en-US" altLang="zh-CN" sz="2353" dirty="0">
                <a:solidFill>
                  <a:srgbClr val="C00000"/>
                </a:solidFill>
                <a:latin typeface="+mn-ea"/>
                <a:sym typeface="Segoe UI" panose="020B0502040204020203" pitchFamily="34" charset="0"/>
              </a:rPr>
              <a:t>(</a:t>
            </a:r>
            <a:r>
              <a:rPr lang="zh-CN" altLang="en-US" sz="2353" dirty="0">
                <a:solidFill>
                  <a:srgbClr val="C00000"/>
                </a:solidFill>
                <a:latin typeface="+mn-ea"/>
                <a:sym typeface="Segoe UI" panose="020B0502040204020203" pitchFamily="34" charset="0"/>
              </a:rPr>
              <a:t>领域泛化</a:t>
            </a:r>
            <a:r>
              <a:rPr lang="en-US" altLang="zh-CN" sz="2353" dirty="0">
                <a:solidFill>
                  <a:srgbClr val="C00000"/>
                </a:solidFill>
                <a:latin typeface="+mn-ea"/>
                <a:sym typeface="Segoe UI" panose="020B0502040204020203" pitchFamily="34" charset="0"/>
              </a:rPr>
              <a:t>)</a:t>
            </a:r>
          </a:p>
        </p:txBody>
      </p:sp>
      <p:cxnSp>
        <p:nvCxnSpPr>
          <p:cNvPr id="31" name="直接箭头连接符 30">
            <a:extLst>
              <a:ext uri="{FF2B5EF4-FFF2-40B4-BE49-F238E27FC236}">
                <a16:creationId xmlns:a16="http://schemas.microsoft.com/office/drawing/2014/main" id="{60622F80-2AF9-4AA6-AEA4-C15109EF9D40}"/>
              </a:ext>
            </a:extLst>
          </p:cNvPr>
          <p:cNvCxnSpPr>
            <a:cxnSpLocks/>
            <a:stCxn id="27" idx="2"/>
            <a:endCxn id="24" idx="0"/>
          </p:cNvCxnSpPr>
          <p:nvPr/>
        </p:nvCxnSpPr>
        <p:spPr>
          <a:xfrm flipH="1">
            <a:off x="6103960" y="2645630"/>
            <a:ext cx="33" cy="1173898"/>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A5A59570-CA33-4709-ABD6-1485570559ED}"/>
              </a:ext>
            </a:extLst>
          </p:cNvPr>
          <p:cNvSpPr txBox="1"/>
          <p:nvPr/>
        </p:nvSpPr>
        <p:spPr>
          <a:xfrm>
            <a:off x="1220487" y="4527791"/>
            <a:ext cx="3651859" cy="816506"/>
          </a:xfrm>
          <a:prstGeom prst="rect">
            <a:avLst/>
          </a:prstGeom>
          <a:noFill/>
          <a:ln>
            <a:noFill/>
          </a:ln>
        </p:spPr>
        <p:txBody>
          <a:bodyPr wrap="square" rtlCol="0">
            <a:spAutoFit/>
          </a:bodyPr>
          <a:lstStyle/>
          <a:p>
            <a:pPr algn="ctr"/>
            <a:r>
              <a:rPr lang="en-US" altLang="zh-CN" sz="2353" b="1" dirty="0">
                <a:solidFill>
                  <a:srgbClr val="C00000"/>
                </a:solidFill>
                <a:latin typeface="Segoe UI" panose="020B0502040204020203" pitchFamily="34" charset="0"/>
                <a:ea typeface="华文细黑" panose="02010600040101010101" pitchFamily="2" charset="-122"/>
                <a:sym typeface="Segoe UI" panose="020B0502040204020203" pitchFamily="34" charset="0"/>
              </a:rPr>
              <a:t>Safe transfer</a:t>
            </a:r>
          </a:p>
          <a:p>
            <a:pPr algn="ctr"/>
            <a:r>
              <a:rPr lang="en-US" altLang="zh-CN" sz="2353" dirty="0">
                <a:solidFill>
                  <a:srgbClr val="C00000"/>
                </a:solidFill>
                <a:latin typeface="+mn-ea"/>
                <a:sym typeface="Segoe UI" panose="020B0502040204020203" pitchFamily="34" charset="0"/>
              </a:rPr>
              <a:t>(</a:t>
            </a:r>
            <a:r>
              <a:rPr lang="zh-CN" altLang="en-US" sz="2353" dirty="0">
                <a:solidFill>
                  <a:srgbClr val="C00000"/>
                </a:solidFill>
                <a:latin typeface="+mn-ea"/>
                <a:sym typeface="Segoe UI" panose="020B0502040204020203" pitchFamily="34" charset="0"/>
              </a:rPr>
              <a:t>安全迁移</a:t>
            </a:r>
            <a:r>
              <a:rPr lang="en-US" altLang="zh-CN" sz="2353" dirty="0">
                <a:solidFill>
                  <a:srgbClr val="C00000"/>
                </a:solidFill>
                <a:latin typeface="+mn-ea"/>
                <a:sym typeface="Segoe UI" panose="020B0502040204020203" pitchFamily="34" charset="0"/>
              </a:rPr>
              <a:t>)</a:t>
            </a:r>
            <a:endParaRPr lang="zh-CN" altLang="en-US" sz="2353" dirty="0">
              <a:solidFill>
                <a:srgbClr val="C00000"/>
              </a:solidFill>
              <a:latin typeface="+mn-ea"/>
              <a:sym typeface="Segoe UI" panose="020B0502040204020203" pitchFamily="34" charset="0"/>
            </a:endParaRPr>
          </a:p>
        </p:txBody>
      </p:sp>
      <p:grpSp>
        <p:nvGrpSpPr>
          <p:cNvPr id="33" name="组合 32">
            <a:extLst>
              <a:ext uri="{FF2B5EF4-FFF2-40B4-BE49-F238E27FC236}">
                <a16:creationId xmlns:a16="http://schemas.microsoft.com/office/drawing/2014/main" id="{E11981CE-F6B2-4FD6-A4CB-A00A27222F68}"/>
              </a:ext>
            </a:extLst>
          </p:cNvPr>
          <p:cNvGrpSpPr/>
          <p:nvPr/>
        </p:nvGrpSpPr>
        <p:grpSpPr>
          <a:xfrm>
            <a:off x="1300902" y="3837766"/>
            <a:ext cx="9436130" cy="1856218"/>
            <a:chOff x="1450109" y="4636655"/>
            <a:chExt cx="9436130" cy="1856218"/>
          </a:xfrm>
        </p:grpSpPr>
        <p:cxnSp>
          <p:nvCxnSpPr>
            <p:cNvPr id="34" name="连接符: 肘形 33">
              <a:extLst>
                <a:ext uri="{FF2B5EF4-FFF2-40B4-BE49-F238E27FC236}">
                  <a16:creationId xmlns:a16="http://schemas.microsoft.com/office/drawing/2014/main" id="{3C724029-57B3-4EA8-9AF4-E879E8A219C9}"/>
                </a:ext>
              </a:extLst>
            </p:cNvPr>
            <p:cNvCxnSpPr/>
            <p:nvPr/>
          </p:nvCxnSpPr>
          <p:spPr>
            <a:xfrm>
              <a:off x="1450109" y="4636655"/>
              <a:ext cx="5682912" cy="979054"/>
            </a:xfrm>
            <a:prstGeom prst="bentConnector3">
              <a:avLst/>
            </a:prstGeom>
            <a:ln w="19050">
              <a:solidFill>
                <a:schemeClr val="tx1"/>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cxnSp>
          <p:nvCxnSpPr>
            <p:cNvPr id="35" name="连接符: 肘形 34">
              <a:extLst>
                <a:ext uri="{FF2B5EF4-FFF2-40B4-BE49-F238E27FC236}">
                  <a16:creationId xmlns:a16="http://schemas.microsoft.com/office/drawing/2014/main" id="{90DB8F25-4DB1-4058-AEBE-F7E49B190041}"/>
                </a:ext>
              </a:extLst>
            </p:cNvPr>
            <p:cNvCxnSpPr>
              <a:cxnSpLocks/>
            </p:cNvCxnSpPr>
            <p:nvPr/>
          </p:nvCxnSpPr>
          <p:spPr>
            <a:xfrm>
              <a:off x="4285673" y="5615709"/>
              <a:ext cx="6600566" cy="877164"/>
            </a:xfrm>
            <a:prstGeom prst="bentConnector3">
              <a:avLst>
                <a:gd name="adj1" fmla="val 43283"/>
              </a:avLst>
            </a:prstGeom>
            <a:ln w="1905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36" name="文本框 35">
            <a:extLst>
              <a:ext uri="{FF2B5EF4-FFF2-40B4-BE49-F238E27FC236}">
                <a16:creationId xmlns:a16="http://schemas.microsoft.com/office/drawing/2014/main" id="{2F3254E4-F3FC-4D23-B297-944F40146ADE}"/>
              </a:ext>
            </a:extLst>
          </p:cNvPr>
          <p:cNvSpPr txBox="1"/>
          <p:nvPr/>
        </p:nvSpPr>
        <p:spPr>
          <a:xfrm>
            <a:off x="201542" y="3074190"/>
            <a:ext cx="5689747" cy="816506"/>
          </a:xfrm>
          <a:prstGeom prst="rect">
            <a:avLst/>
          </a:prstGeom>
          <a:noFill/>
          <a:ln>
            <a:noFill/>
          </a:ln>
        </p:spPr>
        <p:txBody>
          <a:bodyPr wrap="square" rtlCol="0">
            <a:spAutoFit/>
          </a:bodyPr>
          <a:lstStyle>
            <a:defPPr marR="0" lvl="0" algn="l" rtl="0">
              <a:lnSpc>
                <a:spcPct val="100000"/>
              </a:lnSpc>
              <a:spcBef>
                <a:spcPts val="0"/>
              </a:spcBef>
              <a:spcAft>
                <a:spcPts val="0"/>
              </a:spcAft>
            </a:defPPr>
            <a:lvl1pPr>
              <a:defRPr b="1"/>
            </a:lvl1pPr>
          </a:lstStyle>
          <a:p>
            <a:pPr algn="ctr"/>
            <a:r>
              <a:rPr lang="en-US" altLang="zh-CN" sz="2353" dirty="0">
                <a:solidFill>
                  <a:srgbClr val="C00000"/>
                </a:solidFill>
                <a:latin typeface="Segoe UI" panose="020B0502040204020203" pitchFamily="34" charset="0"/>
                <a:ea typeface="华文细黑" panose="02010600040101010101" pitchFamily="2" charset="-122"/>
                <a:sym typeface="Segoe UI" panose="020B0502040204020203" pitchFamily="34" charset="0"/>
              </a:rPr>
              <a:t>Low-resource learning</a:t>
            </a:r>
          </a:p>
          <a:p>
            <a:pPr algn="ctr"/>
            <a:r>
              <a:rPr lang="en-US" altLang="zh-CN" sz="2353" b="0" dirty="0">
                <a:solidFill>
                  <a:srgbClr val="C00000"/>
                </a:solidFill>
                <a:latin typeface="+mn-ea"/>
                <a:sym typeface="Segoe UI" panose="020B0502040204020203" pitchFamily="34" charset="0"/>
              </a:rPr>
              <a:t>(</a:t>
            </a:r>
            <a:r>
              <a:rPr lang="zh-CN" altLang="en-US" sz="2353" b="0" dirty="0">
                <a:solidFill>
                  <a:srgbClr val="C00000"/>
                </a:solidFill>
                <a:latin typeface="+mn-ea"/>
                <a:sym typeface="Segoe UI" panose="020B0502040204020203" pitchFamily="34" charset="0"/>
              </a:rPr>
              <a:t>低资源学习</a:t>
            </a:r>
            <a:r>
              <a:rPr lang="en-US" altLang="zh-CN" sz="2353" b="0" dirty="0">
                <a:solidFill>
                  <a:srgbClr val="C00000"/>
                </a:solidFill>
                <a:latin typeface="+mn-ea"/>
                <a:sym typeface="Segoe UI" panose="020B0502040204020203" pitchFamily="34" charset="0"/>
              </a:rPr>
              <a:t>)</a:t>
            </a:r>
            <a:endParaRPr lang="zh-CN" altLang="en-US" sz="2353" b="0" dirty="0">
              <a:solidFill>
                <a:srgbClr val="C00000"/>
              </a:solidFill>
              <a:latin typeface="+mn-ea"/>
              <a:sym typeface="Segoe UI" panose="020B0502040204020203" pitchFamily="34" charset="0"/>
            </a:endParaRPr>
          </a:p>
        </p:txBody>
      </p:sp>
    </p:spTree>
    <p:extLst>
      <p:ext uri="{BB962C8B-B14F-4D97-AF65-F5344CB8AC3E}">
        <p14:creationId xmlns:p14="http://schemas.microsoft.com/office/powerpoint/2010/main" val="167434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par>
                                <p:cTn id="14" presetID="10" presetClass="entr" presetSubtype="0"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fade">
                                      <p:cBhvr>
                                        <p:cTn id="16" dur="500"/>
                                        <p:tgtEl>
                                          <p:spTgt spid="3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animEffect transition="in" filter="fade">
                                      <p:cBhvr>
                                        <p:cTn id="25" dur="500"/>
                                        <p:tgtEl>
                                          <p:spTgt spid="24"/>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fade">
                                      <p:cBhvr>
                                        <p:cTn id="28" dur="500"/>
                                        <p:tgtEl>
                                          <p:spTgt spid="3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fade">
                                      <p:cBhvr>
                                        <p:cTn id="31" dur="500"/>
                                        <p:tgtEl>
                                          <p:spTgt spid="32"/>
                                        </p:tgtEl>
                                      </p:cBhvr>
                                    </p:animEffect>
                                  </p:childTnLst>
                                </p:cTn>
                              </p:par>
                              <p:par>
                                <p:cTn id="32" presetID="10" presetClass="entr" presetSubtype="0" fill="hold" nodeType="withEffect">
                                  <p:stCondLst>
                                    <p:cond delay="0"/>
                                  </p:stCondLst>
                                  <p:childTnLst>
                                    <p:set>
                                      <p:cBhvr>
                                        <p:cTn id="33" dur="1" fill="hold">
                                          <p:stCondLst>
                                            <p:cond delay="0"/>
                                          </p:stCondLst>
                                        </p:cTn>
                                        <p:tgtEl>
                                          <p:spTgt spid="33"/>
                                        </p:tgtEl>
                                        <p:attrNameLst>
                                          <p:attrName>style.visibility</p:attrName>
                                        </p:attrNameLst>
                                      </p:cBhvr>
                                      <p:to>
                                        <p:strVal val="visible"/>
                                      </p:to>
                                    </p:set>
                                    <p:animEffect transition="in" filter="fade">
                                      <p:cBhvr>
                                        <p:cTn id="34" dur="500"/>
                                        <p:tgtEl>
                                          <p:spTgt spid="3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animEffect transition="in" filter="fade">
                                      <p:cBhvr>
                                        <p:cTn id="39"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6" grpId="0" animBg="1"/>
      <p:bldP spid="27" grpId="0" animBg="1"/>
      <p:bldP spid="28" grpId="0" animBg="1"/>
      <p:bldP spid="30" grpId="0"/>
      <p:bldP spid="32" grpId="0"/>
      <p:bldP spid="3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低资源学习：</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24" name="内容占位符 2">
            <a:extLst>
              <a:ext uri="{FF2B5EF4-FFF2-40B4-BE49-F238E27FC236}">
                <a16:creationId xmlns:a16="http://schemas.microsoft.com/office/drawing/2014/main" id="{28288B68-DFD5-4887-98CE-E3DD57D3B1E2}"/>
              </a:ext>
            </a:extLst>
          </p:cNvPr>
          <p:cNvSpPr txBox="1">
            <a:spLocks/>
          </p:cNvSpPr>
          <p:nvPr/>
        </p:nvSpPr>
        <p:spPr>
          <a:xfrm>
            <a:off x="566962" y="1955686"/>
            <a:ext cx="10515600" cy="38423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n-ea"/>
              </a:rPr>
              <a:t>研究背景</a:t>
            </a:r>
            <a:endParaRPr lang="en-US" altLang="zh-CN" sz="2400" dirty="0">
              <a:latin typeface="+mn-ea"/>
            </a:endParaRPr>
          </a:p>
          <a:p>
            <a:pPr lvl="1"/>
            <a:r>
              <a:rPr lang="zh-CN" altLang="en-US" sz="2000" dirty="0">
                <a:latin typeface="+mn-ea"/>
              </a:rPr>
              <a:t>依赖少量有标签样本学习泛化性强的模型</a:t>
            </a:r>
            <a:endParaRPr lang="en-US" altLang="zh-CN" sz="2000" dirty="0">
              <a:latin typeface="+mn-ea"/>
            </a:endParaRPr>
          </a:p>
          <a:p>
            <a:r>
              <a:rPr lang="zh-CN" altLang="en-US" sz="2400" dirty="0">
                <a:latin typeface="+mn-ea"/>
              </a:rPr>
              <a:t>研究问题</a:t>
            </a:r>
            <a:endParaRPr lang="en-US" altLang="zh-CN" sz="2400" dirty="0">
              <a:latin typeface="+mn-ea"/>
            </a:endParaRPr>
          </a:p>
          <a:p>
            <a:pPr lvl="1"/>
            <a:r>
              <a:rPr lang="zh-CN" altLang="en-US" sz="2000" dirty="0">
                <a:latin typeface="+mn-ea"/>
              </a:rPr>
              <a:t>如何保证网络学习知识从有标签的数据运用于无标签的数据时能保持相同效果</a:t>
            </a:r>
            <a:r>
              <a:rPr lang="en-US" altLang="zh-CN" sz="2000" dirty="0">
                <a:latin typeface="+mn-ea"/>
              </a:rPr>
              <a:t>?</a:t>
            </a:r>
          </a:p>
          <a:p>
            <a:pPr lvl="1"/>
            <a:r>
              <a:rPr lang="zh-CN" altLang="en-US" sz="2000" dirty="0">
                <a:latin typeface="+mn-ea"/>
              </a:rPr>
              <a:t>迁移准则</a:t>
            </a:r>
            <a:r>
              <a:rPr lang="en-US" altLang="zh-CN" sz="2000" dirty="0">
                <a:latin typeface="+mn-ea"/>
              </a:rPr>
              <a:t>: </a:t>
            </a:r>
            <a:r>
              <a:rPr lang="zh-CN" altLang="en-US" sz="2000" dirty="0">
                <a:latin typeface="+mn-ea"/>
              </a:rPr>
              <a:t>固定阈值</a:t>
            </a:r>
            <a:r>
              <a:rPr lang="en-US" altLang="zh-CN" sz="2000" dirty="0">
                <a:latin typeface="+mn-ea"/>
              </a:rPr>
              <a:t>(Google</a:t>
            </a:r>
            <a:r>
              <a:rPr lang="zh-CN" altLang="en-US" sz="2000" dirty="0">
                <a:latin typeface="+mn-ea"/>
              </a:rPr>
              <a:t>提出的</a:t>
            </a:r>
            <a:r>
              <a:rPr lang="en-US" altLang="zh-CN" sz="2000" dirty="0">
                <a:latin typeface="+mn-ea"/>
              </a:rPr>
              <a:t> </a:t>
            </a:r>
            <a:r>
              <a:rPr lang="en-US" altLang="zh-CN" sz="2000" dirty="0" err="1">
                <a:latin typeface="+mn-ea"/>
              </a:rPr>
              <a:t>FixMatch</a:t>
            </a:r>
            <a:r>
              <a:rPr lang="en-US" altLang="zh-CN" sz="2000" baseline="30000" dirty="0">
                <a:latin typeface="+mn-ea"/>
              </a:rPr>
              <a:t>[NeurIPS’20]</a:t>
            </a:r>
            <a:r>
              <a:rPr lang="en-US" altLang="zh-CN" sz="2000" dirty="0">
                <a:latin typeface="+mn-ea"/>
              </a:rPr>
              <a:t> )</a:t>
            </a:r>
            <a:endParaRPr lang="en-US" altLang="zh-CN" sz="2000" baseline="30000" dirty="0">
              <a:latin typeface="+mn-ea"/>
            </a:endParaRPr>
          </a:p>
          <a:p>
            <a:pPr lvl="1"/>
            <a:endParaRPr lang="en-US" altLang="zh-CN" sz="2000" baseline="30000" dirty="0">
              <a:latin typeface="+mn-ea"/>
            </a:endParaRPr>
          </a:p>
          <a:p>
            <a:pPr marL="228600" lvl="1" indent="0">
              <a:buFont typeface="Arial" panose="020B0604020202020204" pitchFamily="34" charset="0"/>
              <a:buNone/>
            </a:pPr>
            <a:endParaRPr lang="en-US" altLang="zh-CN" sz="2000" baseline="30000" dirty="0">
              <a:latin typeface="+mn-ea"/>
            </a:endParaRPr>
          </a:p>
          <a:p>
            <a:r>
              <a:rPr lang="zh-CN" altLang="en-US" sz="2400" dirty="0">
                <a:latin typeface="+mn-ea"/>
              </a:rPr>
              <a:t>研究挑战</a:t>
            </a:r>
            <a:endParaRPr lang="en-US" altLang="zh-CN" sz="2400" dirty="0">
              <a:latin typeface="+mn-ea"/>
            </a:endParaRPr>
          </a:p>
          <a:p>
            <a:pPr lvl="1"/>
            <a:r>
              <a:rPr lang="zh-CN" altLang="en-US" sz="2000" dirty="0">
                <a:latin typeface="+mn-ea"/>
              </a:rPr>
              <a:t>预定义阈值能否解决半监督问题</a:t>
            </a:r>
            <a:r>
              <a:rPr lang="en-US" altLang="zh-CN" sz="2000" dirty="0">
                <a:latin typeface="+mn-ea"/>
              </a:rPr>
              <a:t>?</a:t>
            </a:r>
          </a:p>
          <a:p>
            <a:pPr lvl="1"/>
            <a:r>
              <a:rPr lang="zh-CN" altLang="en-US" sz="2000" dirty="0">
                <a:latin typeface="+mn-ea"/>
              </a:rPr>
              <a:t>能否为半监督学习设计更好的阈值计算方式</a:t>
            </a:r>
            <a:r>
              <a:rPr lang="en-US" altLang="zh-CN" sz="2000" dirty="0">
                <a:latin typeface="+mn-ea"/>
              </a:rPr>
              <a:t>?</a:t>
            </a:r>
          </a:p>
          <a:p>
            <a:pPr lvl="1"/>
            <a:endParaRPr lang="zh-CN" altLang="en-US" dirty="0"/>
          </a:p>
        </p:txBody>
      </p:sp>
      <p:pic>
        <p:nvPicPr>
          <p:cNvPr id="28" name="图片 27">
            <a:extLst>
              <a:ext uri="{FF2B5EF4-FFF2-40B4-BE49-F238E27FC236}">
                <a16:creationId xmlns:a16="http://schemas.microsoft.com/office/drawing/2014/main" id="{E8148CAD-5CDD-48F7-9CC8-6DA3CBD83793}"/>
              </a:ext>
            </a:extLst>
          </p:cNvPr>
          <p:cNvPicPr>
            <a:picLocks noChangeAspect="1"/>
          </p:cNvPicPr>
          <p:nvPr/>
        </p:nvPicPr>
        <p:blipFill>
          <a:blip r:embed="rId3"/>
          <a:stretch>
            <a:fillRect/>
          </a:stretch>
        </p:blipFill>
        <p:spPr>
          <a:xfrm>
            <a:off x="6662962" y="692300"/>
            <a:ext cx="3670487" cy="963966"/>
          </a:xfrm>
          <a:prstGeom prst="rect">
            <a:avLst/>
          </a:prstGeom>
        </p:spPr>
      </p:pic>
    </p:spTree>
    <p:extLst>
      <p:ext uri="{BB962C8B-B14F-4D97-AF65-F5344CB8AC3E}">
        <p14:creationId xmlns:p14="http://schemas.microsoft.com/office/powerpoint/2010/main" val="97690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4">
                                            <p:txEl>
                                              <p:pRg st="3" end="3"/>
                                            </p:txEl>
                                          </p:spTgt>
                                        </p:tgtEl>
                                        <p:attrNameLst>
                                          <p:attrName>style.visibility</p:attrName>
                                        </p:attrNameLst>
                                      </p:cBhvr>
                                      <p:to>
                                        <p:strVal val="visible"/>
                                      </p:to>
                                    </p:set>
                                    <p:animEffect transition="in" filter="fade">
                                      <p:cBhvr>
                                        <p:cTn id="7" dur="500"/>
                                        <p:tgtEl>
                                          <p:spTgt spid="24">
                                            <p:txEl>
                                              <p:pRg st="3" end="3"/>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xEl>
                                              <p:pRg st="4" end="4"/>
                                            </p:txEl>
                                          </p:spTgt>
                                        </p:tgtEl>
                                        <p:attrNameLst>
                                          <p:attrName>style.visibility</p:attrName>
                                        </p:attrNameLst>
                                      </p:cBhvr>
                                      <p:to>
                                        <p:strVal val="visible"/>
                                      </p:to>
                                    </p:set>
                                    <p:animEffect transition="in" filter="fade">
                                      <p:cBhvr>
                                        <p:cTn id="12" dur="500"/>
                                        <p:tgtEl>
                                          <p:spTgt spid="24">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4">
                                            <p:txEl>
                                              <p:pRg st="7" end="7"/>
                                            </p:txEl>
                                          </p:spTgt>
                                        </p:tgtEl>
                                        <p:attrNameLst>
                                          <p:attrName>style.visibility</p:attrName>
                                        </p:attrNameLst>
                                      </p:cBhvr>
                                      <p:to>
                                        <p:strVal val="visible"/>
                                      </p:to>
                                    </p:set>
                                    <p:animEffect transition="in" filter="fade">
                                      <p:cBhvr>
                                        <p:cTn id="17" dur="500"/>
                                        <p:tgtEl>
                                          <p:spTgt spid="24">
                                            <p:txEl>
                                              <p:pRg st="7" end="7"/>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xEl>
                                              <p:pRg st="8" end="8"/>
                                            </p:txEl>
                                          </p:spTgt>
                                        </p:tgtEl>
                                        <p:attrNameLst>
                                          <p:attrName>style.visibility</p:attrName>
                                        </p:attrNameLst>
                                      </p:cBhvr>
                                      <p:to>
                                        <p:strVal val="visible"/>
                                      </p:to>
                                    </p:set>
                                    <p:animEffect transition="in" filter="fade">
                                      <p:cBhvr>
                                        <p:cTn id="20" dur="500"/>
                                        <p:tgtEl>
                                          <p:spTgt spid="24">
                                            <p:txEl>
                                              <p:pRg st="8" end="8"/>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24">
                                            <p:txEl>
                                              <p:pRg st="9" end="9"/>
                                            </p:txEl>
                                          </p:spTgt>
                                        </p:tgtEl>
                                        <p:attrNameLst>
                                          <p:attrName>style.visibility</p:attrName>
                                        </p:attrNameLst>
                                      </p:cBhvr>
                                      <p:to>
                                        <p:strVal val="visible"/>
                                      </p:to>
                                    </p:set>
                                    <p:animEffect transition="in" filter="fade">
                                      <p:cBhvr>
                                        <p:cTn id="23" dur="500"/>
                                        <p:tgtEl>
                                          <p:spTgt spid="24">
                                            <p:txEl>
                                              <p:pRg st="9" end="9"/>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低资源学习：</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0" name="内容占位符 2">
            <a:extLst>
              <a:ext uri="{FF2B5EF4-FFF2-40B4-BE49-F238E27FC236}">
                <a16:creationId xmlns:a16="http://schemas.microsoft.com/office/drawing/2014/main" id="{2D88D5F8-519A-4EF9-ABE5-362F568D18F9}"/>
              </a:ext>
            </a:extLst>
          </p:cNvPr>
          <p:cNvSpPr txBox="1">
            <a:spLocks/>
          </p:cNvSpPr>
          <p:nvPr/>
        </p:nvSpPr>
        <p:spPr>
          <a:xfrm>
            <a:off x="838200" y="1521599"/>
            <a:ext cx="10515600" cy="46656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latin typeface="+mn-ea"/>
              </a:rPr>
              <a:t>固定阈值</a:t>
            </a:r>
            <a:r>
              <a:rPr lang="en-US" sz="2400" dirty="0">
                <a:latin typeface="+mn-ea"/>
              </a:rPr>
              <a:t> vs </a:t>
            </a:r>
            <a:r>
              <a:rPr lang="zh-CN" altLang="en-US" sz="2400" dirty="0">
                <a:latin typeface="+mn-ea"/>
              </a:rPr>
              <a:t>可变阈值</a:t>
            </a:r>
            <a:endParaRPr lang="en-US" sz="2400" dirty="0">
              <a:latin typeface="+mn-ea"/>
            </a:endParaRPr>
          </a:p>
          <a:p>
            <a:pPr lvl="1"/>
            <a:r>
              <a:rPr lang="zh-CN" altLang="en-US" sz="2000" dirty="0">
                <a:latin typeface="+mn-ea"/>
              </a:rPr>
              <a:t>结论：对于不同类别应学习不同阈值</a:t>
            </a:r>
            <a:endParaRPr lang="en-US" sz="2000" dirty="0">
              <a:latin typeface="+mn-ea"/>
            </a:endParaRPr>
          </a:p>
          <a:p>
            <a:pPr lvl="1"/>
            <a:endParaRPr lang="en-US" sz="2000" dirty="0">
              <a:latin typeface="+mn-ea"/>
            </a:endParaRPr>
          </a:p>
          <a:p>
            <a:pPr lvl="1"/>
            <a:endParaRPr lang="en-US" sz="2000" dirty="0">
              <a:latin typeface="+mn-ea"/>
            </a:endParaRPr>
          </a:p>
          <a:p>
            <a:pPr lvl="1"/>
            <a:endParaRPr lang="en-US" sz="2000" dirty="0">
              <a:latin typeface="+mn-ea"/>
            </a:endParaRPr>
          </a:p>
          <a:p>
            <a:pPr marL="228600" lvl="1" indent="0">
              <a:buFont typeface="Arial" panose="020B0604020202020204" pitchFamily="34" charset="0"/>
              <a:buNone/>
            </a:pPr>
            <a:endParaRPr lang="en-US" sz="2000" dirty="0">
              <a:latin typeface="+mn-ea"/>
            </a:endParaRPr>
          </a:p>
          <a:p>
            <a:pPr marL="228600" lvl="1" indent="0">
              <a:buFont typeface="Arial" panose="020B0604020202020204" pitchFamily="34" charset="0"/>
              <a:buNone/>
            </a:pPr>
            <a:endParaRPr lang="en-US" sz="2000" dirty="0">
              <a:latin typeface="+mn-ea"/>
            </a:endParaRPr>
          </a:p>
          <a:p>
            <a:r>
              <a:rPr lang="zh-CN" altLang="en-US" sz="2400" dirty="0">
                <a:latin typeface="+mn-ea"/>
              </a:rPr>
              <a:t>新方法</a:t>
            </a:r>
            <a:r>
              <a:rPr lang="en-US" sz="2400" dirty="0">
                <a:latin typeface="+mn-ea"/>
              </a:rPr>
              <a:t>: </a:t>
            </a:r>
            <a:r>
              <a:rPr lang="en-US" sz="2400" dirty="0" err="1">
                <a:latin typeface="+mn-ea"/>
              </a:rPr>
              <a:t>FlexMatch</a:t>
            </a:r>
            <a:endParaRPr lang="en-US" sz="2400" dirty="0">
              <a:latin typeface="+mn-ea"/>
            </a:endParaRPr>
          </a:p>
          <a:p>
            <a:pPr lvl="1"/>
            <a:r>
              <a:rPr lang="zh-CN" altLang="en-US" sz="2000" dirty="0">
                <a:latin typeface="+mn-ea"/>
              </a:rPr>
              <a:t>对不同类别采用不同阈值</a:t>
            </a:r>
            <a:r>
              <a:rPr lang="en-US" sz="2000" dirty="0">
                <a:latin typeface="+mn-ea"/>
              </a:rPr>
              <a:t>→ </a:t>
            </a:r>
            <a:r>
              <a:rPr lang="zh-CN" altLang="en-US" sz="2000" dirty="0">
                <a:latin typeface="+mn-ea"/>
              </a:rPr>
              <a:t>类别自适应机制</a:t>
            </a:r>
            <a:endParaRPr lang="en-US" sz="2000" i="1" dirty="0">
              <a:latin typeface="+mn-ea"/>
            </a:endParaRPr>
          </a:p>
          <a:p>
            <a:pPr lvl="1"/>
            <a:r>
              <a:rPr lang="zh-CN" altLang="en-US" sz="2000" dirty="0">
                <a:latin typeface="+mn-ea"/>
              </a:rPr>
              <a:t>降低不易学习的类别的阈值</a:t>
            </a:r>
            <a:r>
              <a:rPr lang="en-US" sz="2000" dirty="0">
                <a:latin typeface="+mn-ea"/>
              </a:rPr>
              <a:t>→ </a:t>
            </a:r>
            <a:r>
              <a:rPr lang="zh-CN" altLang="en-US" sz="2000" dirty="0">
                <a:latin typeface="+mn-ea"/>
              </a:rPr>
              <a:t>学习困难的类别激励机制</a:t>
            </a:r>
            <a:endParaRPr lang="en-US" sz="2000" dirty="0">
              <a:latin typeface="+mn-ea"/>
            </a:endParaRPr>
          </a:p>
          <a:p>
            <a:pPr lvl="1"/>
            <a:r>
              <a:rPr lang="zh-CN" altLang="en-US" sz="2000" dirty="0">
                <a:latin typeface="+mn-ea"/>
              </a:rPr>
              <a:t>如果学习效果好则提高阈值</a:t>
            </a:r>
            <a:r>
              <a:rPr lang="en-US" sz="2000" dirty="0">
                <a:latin typeface="+mn-ea"/>
              </a:rPr>
              <a:t>→ </a:t>
            </a:r>
            <a:r>
              <a:rPr lang="zh-CN" altLang="en-US" sz="2000" dirty="0">
                <a:latin typeface="+mn-ea"/>
              </a:rPr>
              <a:t>提高要求提升最终准确率表现</a:t>
            </a:r>
            <a:endParaRPr lang="en-US" sz="2000" dirty="0">
              <a:latin typeface="+mn-ea"/>
            </a:endParaRPr>
          </a:p>
          <a:p>
            <a:pPr lvl="1"/>
            <a:r>
              <a:rPr lang="zh-CN" altLang="en-US" sz="2000" dirty="0">
                <a:latin typeface="+mn-ea"/>
              </a:rPr>
              <a:t>在每个时间步骤中为每个类动态调整阈值</a:t>
            </a:r>
            <a:r>
              <a:rPr lang="en-US" sz="2000" dirty="0">
                <a:latin typeface="+mn-ea"/>
              </a:rPr>
              <a:t>→ </a:t>
            </a:r>
            <a:r>
              <a:rPr lang="zh-CN" altLang="en-US" sz="2000" dirty="0">
                <a:latin typeface="+mn-ea"/>
              </a:rPr>
              <a:t>自动调整机制</a:t>
            </a:r>
            <a:endParaRPr lang="en-US" sz="2000" dirty="0">
              <a:latin typeface="+mn-ea"/>
            </a:endParaRPr>
          </a:p>
          <a:p>
            <a:pPr lvl="1"/>
            <a:endParaRPr lang="en-US" sz="2000" dirty="0">
              <a:latin typeface="+mn-ea"/>
            </a:endParaRPr>
          </a:p>
          <a:p>
            <a:pPr lvl="1"/>
            <a:endParaRPr lang="en-US" dirty="0"/>
          </a:p>
        </p:txBody>
      </p:sp>
      <p:pic>
        <p:nvPicPr>
          <p:cNvPr id="11" name="图片 10">
            <a:extLst>
              <a:ext uri="{FF2B5EF4-FFF2-40B4-BE49-F238E27FC236}">
                <a16:creationId xmlns:a16="http://schemas.microsoft.com/office/drawing/2014/main" id="{4C6D00E6-5B99-4DC3-B051-792751B59F60}"/>
              </a:ext>
            </a:extLst>
          </p:cNvPr>
          <p:cNvPicPr>
            <a:picLocks noChangeAspect="1"/>
          </p:cNvPicPr>
          <p:nvPr/>
        </p:nvPicPr>
        <p:blipFill>
          <a:blip r:embed="rId3"/>
          <a:stretch>
            <a:fillRect/>
          </a:stretch>
        </p:blipFill>
        <p:spPr>
          <a:xfrm>
            <a:off x="1960008" y="2254120"/>
            <a:ext cx="2322626" cy="1718144"/>
          </a:xfrm>
          <a:prstGeom prst="rect">
            <a:avLst/>
          </a:prstGeom>
        </p:spPr>
      </p:pic>
      <p:pic>
        <p:nvPicPr>
          <p:cNvPr id="13" name="图片 12">
            <a:extLst>
              <a:ext uri="{FF2B5EF4-FFF2-40B4-BE49-F238E27FC236}">
                <a16:creationId xmlns:a16="http://schemas.microsoft.com/office/drawing/2014/main" id="{86FA231B-5A38-4451-8B56-0777B73A112C}"/>
              </a:ext>
            </a:extLst>
          </p:cNvPr>
          <p:cNvPicPr>
            <a:picLocks noChangeAspect="1"/>
          </p:cNvPicPr>
          <p:nvPr/>
        </p:nvPicPr>
        <p:blipFill>
          <a:blip r:embed="rId4"/>
          <a:stretch>
            <a:fillRect/>
          </a:stretch>
        </p:blipFill>
        <p:spPr>
          <a:xfrm>
            <a:off x="4397763" y="2266137"/>
            <a:ext cx="2416310" cy="1766333"/>
          </a:xfrm>
          <a:prstGeom prst="rect">
            <a:avLst/>
          </a:prstGeom>
        </p:spPr>
      </p:pic>
      <p:pic>
        <p:nvPicPr>
          <p:cNvPr id="14" name="图片 13">
            <a:extLst>
              <a:ext uri="{FF2B5EF4-FFF2-40B4-BE49-F238E27FC236}">
                <a16:creationId xmlns:a16="http://schemas.microsoft.com/office/drawing/2014/main" id="{FF914187-B9B5-461C-8D79-09152BE4AF18}"/>
              </a:ext>
            </a:extLst>
          </p:cNvPr>
          <p:cNvPicPr>
            <a:picLocks noChangeAspect="1"/>
          </p:cNvPicPr>
          <p:nvPr/>
        </p:nvPicPr>
        <p:blipFill>
          <a:blip r:embed="rId5"/>
          <a:stretch>
            <a:fillRect/>
          </a:stretch>
        </p:blipFill>
        <p:spPr>
          <a:xfrm>
            <a:off x="6929202" y="2225712"/>
            <a:ext cx="2560320" cy="1847181"/>
          </a:xfrm>
          <a:prstGeom prst="rect">
            <a:avLst/>
          </a:prstGeom>
        </p:spPr>
      </p:pic>
      <p:sp>
        <p:nvSpPr>
          <p:cNvPr id="15" name="文本框 14">
            <a:extLst>
              <a:ext uri="{FF2B5EF4-FFF2-40B4-BE49-F238E27FC236}">
                <a16:creationId xmlns:a16="http://schemas.microsoft.com/office/drawing/2014/main" id="{D29D9D49-31BD-4980-9471-C3CBB8AF46A2}"/>
              </a:ext>
            </a:extLst>
          </p:cNvPr>
          <p:cNvSpPr txBox="1"/>
          <p:nvPr/>
        </p:nvSpPr>
        <p:spPr>
          <a:xfrm>
            <a:off x="7200418" y="4032470"/>
            <a:ext cx="2017888" cy="369332"/>
          </a:xfrm>
          <a:prstGeom prst="rect">
            <a:avLst/>
          </a:prstGeom>
          <a:noFill/>
        </p:spPr>
        <p:txBody>
          <a:bodyPr wrap="square">
            <a:spAutoFit/>
          </a:bodyPr>
          <a:lstStyle/>
          <a:p>
            <a:pPr algn="ctr"/>
            <a:r>
              <a:rPr lang="en-US" altLang="zh-CN" sz="1800" dirty="0" err="1">
                <a:latin typeface="+mn-ea"/>
              </a:rPr>
              <a:t>FlexMatch</a:t>
            </a:r>
            <a:endParaRPr lang="en-US" altLang="zh-CN" sz="1800" dirty="0">
              <a:latin typeface="+mn-ea"/>
            </a:endParaRPr>
          </a:p>
        </p:txBody>
      </p:sp>
      <p:sp>
        <p:nvSpPr>
          <p:cNvPr id="17" name="文本框 16">
            <a:extLst>
              <a:ext uri="{FF2B5EF4-FFF2-40B4-BE49-F238E27FC236}">
                <a16:creationId xmlns:a16="http://schemas.microsoft.com/office/drawing/2014/main" id="{9106C662-274A-42EE-80A1-3A6F13A24C61}"/>
              </a:ext>
            </a:extLst>
          </p:cNvPr>
          <p:cNvSpPr txBox="1"/>
          <p:nvPr/>
        </p:nvSpPr>
        <p:spPr>
          <a:xfrm>
            <a:off x="955218" y="5766940"/>
            <a:ext cx="9123743"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16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B. Zhang et al. </a:t>
            </a:r>
            <a:r>
              <a:rPr kumimoji="0" lang="en-US" altLang="zh-CN" sz="1600" b="0" i="0" u="none" strike="noStrike" kern="1200" cap="none" spc="0" normalizeH="0" baseline="0" noProof="0" dirty="0" err="1">
                <a:ln>
                  <a:noFill/>
                </a:ln>
                <a:solidFill>
                  <a:srgbClr val="000000"/>
                </a:solidFill>
                <a:effectLst/>
                <a:uLnTx/>
                <a:uFillTx/>
                <a:latin typeface="Roboto" panose="02000000000000000000" pitchFamily="2" charset="0"/>
                <a:ea typeface="+mn-ea"/>
                <a:cs typeface="+mn-cs"/>
              </a:rPr>
              <a:t>Flexmatch</a:t>
            </a:r>
            <a:r>
              <a:rPr kumimoji="0" lang="en-US" altLang="zh-CN" sz="16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 Boosting semi-supervised learning with curriculum pseudo labeling. </a:t>
            </a:r>
            <a:r>
              <a:rPr kumimoji="0" lang="en-US" altLang="zh-CN" sz="1600" b="0" i="0" u="none" strike="noStrike" kern="1200" cap="none" spc="0" normalizeH="0" baseline="0" noProof="0" dirty="0" err="1">
                <a:ln>
                  <a:noFill/>
                </a:ln>
                <a:solidFill>
                  <a:srgbClr val="000000"/>
                </a:solidFill>
                <a:effectLst/>
                <a:uLnTx/>
                <a:uFillTx/>
                <a:latin typeface="Roboto" panose="02000000000000000000" pitchFamily="2" charset="0"/>
                <a:ea typeface="+mn-ea"/>
                <a:cs typeface="+mn-cs"/>
              </a:rPr>
              <a:t>NeurIPS</a:t>
            </a:r>
            <a:r>
              <a:rPr kumimoji="0" lang="en-US" altLang="zh-CN" sz="1600" b="0" i="0" u="none" strike="noStrike" kern="1200" cap="none" spc="0" normalizeH="0" baseline="0" noProof="0" dirty="0">
                <a:ln>
                  <a:noFill/>
                </a:ln>
                <a:solidFill>
                  <a:srgbClr val="000000"/>
                </a:solidFill>
                <a:effectLst/>
                <a:uLnTx/>
                <a:uFillTx/>
                <a:latin typeface="Roboto" panose="02000000000000000000" pitchFamily="2" charset="0"/>
                <a:ea typeface="+mn-ea"/>
                <a:cs typeface="+mn-cs"/>
              </a:rPr>
              <a:t> 2021. </a:t>
            </a:r>
            <a:r>
              <a:rPr kumimoji="0" lang="en-US" altLang="zh-CN" sz="1600" b="0" i="0" u="none" strike="noStrike" kern="1200" cap="none" spc="0" normalizeH="0" baseline="0" noProof="0" dirty="0">
                <a:ln>
                  <a:noFill/>
                </a:ln>
                <a:solidFill>
                  <a:prstClr val="black"/>
                </a:solidFill>
                <a:effectLst/>
                <a:uLnTx/>
                <a:uFillTx/>
                <a:latin typeface="等线" panose="020F0502020204030204"/>
                <a:ea typeface="+mn-ea"/>
                <a:cs typeface="+mn-cs"/>
                <a:hlinkClick r:id="rId6"/>
              </a:rPr>
              <a:t>https://arxiv.org/abs/2110.08263</a:t>
            </a:r>
            <a:endParaRPr kumimoji="0" lang="en-US" altLang="zh-CN" sz="1600" b="0" i="0" u="none" strike="noStrike" kern="1200" cap="none" spc="0" normalizeH="0" baseline="0" noProof="0" dirty="0">
              <a:ln>
                <a:noFill/>
              </a:ln>
              <a:solidFill>
                <a:prstClr val="black"/>
              </a:solidFill>
              <a:effectLst/>
              <a:uLnTx/>
              <a:uFillTx/>
              <a:latin typeface="等线" panose="020F0502020204030204"/>
              <a:ea typeface="+mn-ea"/>
              <a:cs typeface="+mn-cs"/>
            </a:endParaRPr>
          </a:p>
        </p:txBody>
      </p:sp>
    </p:spTree>
    <p:extLst>
      <p:ext uri="{BB962C8B-B14F-4D97-AF65-F5344CB8AC3E}">
        <p14:creationId xmlns:p14="http://schemas.microsoft.com/office/powerpoint/2010/main" val="1923552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xEl>
                                              <p:pRg st="7" end="7"/>
                                            </p:txEl>
                                          </p:spTgt>
                                        </p:tgtEl>
                                        <p:attrNameLst>
                                          <p:attrName>style.visibility</p:attrName>
                                        </p:attrNameLst>
                                      </p:cBhvr>
                                      <p:to>
                                        <p:strVal val="visible"/>
                                      </p:to>
                                    </p:set>
                                    <p:animEffect transition="in" filter="fade">
                                      <p:cBhvr>
                                        <p:cTn id="7" dur="500"/>
                                        <p:tgtEl>
                                          <p:spTgt spid="10">
                                            <p:txEl>
                                              <p:pRg st="7" end="7"/>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0">
                                            <p:txEl>
                                              <p:pRg st="8" end="8"/>
                                            </p:txEl>
                                          </p:spTgt>
                                        </p:tgtEl>
                                        <p:attrNameLst>
                                          <p:attrName>style.visibility</p:attrName>
                                        </p:attrNameLst>
                                      </p:cBhvr>
                                      <p:to>
                                        <p:strVal val="visible"/>
                                      </p:to>
                                    </p:set>
                                    <p:animEffect transition="in" filter="fade">
                                      <p:cBhvr>
                                        <p:cTn id="10" dur="500"/>
                                        <p:tgtEl>
                                          <p:spTgt spid="10">
                                            <p:txEl>
                                              <p:pRg st="8" end="8"/>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xEl>
                                              <p:pRg st="9" end="9"/>
                                            </p:txEl>
                                          </p:spTgt>
                                        </p:tgtEl>
                                        <p:attrNameLst>
                                          <p:attrName>style.visibility</p:attrName>
                                        </p:attrNameLst>
                                      </p:cBhvr>
                                      <p:to>
                                        <p:strVal val="visible"/>
                                      </p:to>
                                    </p:set>
                                    <p:animEffect transition="in" filter="fade">
                                      <p:cBhvr>
                                        <p:cTn id="13" dur="500"/>
                                        <p:tgtEl>
                                          <p:spTgt spid="10">
                                            <p:txEl>
                                              <p:pRg st="9" end="9"/>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0">
                                            <p:txEl>
                                              <p:pRg st="10" end="10"/>
                                            </p:txEl>
                                          </p:spTgt>
                                        </p:tgtEl>
                                        <p:attrNameLst>
                                          <p:attrName>style.visibility</p:attrName>
                                        </p:attrNameLst>
                                      </p:cBhvr>
                                      <p:to>
                                        <p:strVal val="visible"/>
                                      </p:to>
                                    </p:set>
                                    <p:animEffect transition="in" filter="fade">
                                      <p:cBhvr>
                                        <p:cTn id="16" dur="500"/>
                                        <p:tgtEl>
                                          <p:spTgt spid="10">
                                            <p:txEl>
                                              <p:pRg st="10" end="10"/>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xEl>
                                              <p:pRg st="11" end="11"/>
                                            </p:txEl>
                                          </p:spTgt>
                                        </p:tgtEl>
                                        <p:attrNameLst>
                                          <p:attrName>style.visibility</p:attrName>
                                        </p:attrNameLst>
                                      </p:cBhvr>
                                      <p:to>
                                        <p:strVal val="visible"/>
                                      </p:to>
                                    </p:set>
                                    <p:animEffect transition="in" filter="fade">
                                      <p:cBhvr>
                                        <p:cTn id="19" dur="500"/>
                                        <p:tgtEl>
                                          <p:spTgt spid="10">
                                            <p:txEl>
                                              <p:pRg st="11" end="1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领域泛化：</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6" name="内容占位符 2">
            <a:extLst>
              <a:ext uri="{FF2B5EF4-FFF2-40B4-BE49-F238E27FC236}">
                <a16:creationId xmlns:a16="http://schemas.microsoft.com/office/drawing/2014/main" id="{40049F1C-BC44-4104-B1A7-1B17BE257A26}"/>
              </a:ext>
            </a:extLst>
          </p:cNvPr>
          <p:cNvSpPr txBox="1">
            <a:spLocks/>
          </p:cNvSpPr>
          <p:nvPr/>
        </p:nvSpPr>
        <p:spPr>
          <a:xfrm>
            <a:off x="884500" y="1889233"/>
            <a:ext cx="6341198" cy="4786457"/>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latin typeface="+mn-ea"/>
              </a:rPr>
              <a:t>研究背景</a:t>
            </a:r>
            <a:endParaRPr kumimoji="1" lang="en-US" altLang="zh-CN" sz="2400" dirty="0">
              <a:latin typeface="+mn-ea"/>
            </a:endParaRPr>
          </a:p>
          <a:p>
            <a:pPr lvl="1"/>
            <a:r>
              <a:rPr kumimoji="1" lang="zh-CN" altLang="en-US" sz="2000" dirty="0">
                <a:latin typeface="+mn-ea"/>
              </a:rPr>
              <a:t>对多种分布进行训练来学习在未知域上的泛化模型</a:t>
            </a:r>
            <a:endParaRPr kumimoji="1" lang="en-US" altLang="zh-CN" sz="2000" dirty="0">
              <a:latin typeface="+mn-ea"/>
            </a:endParaRPr>
          </a:p>
          <a:p>
            <a:r>
              <a:rPr kumimoji="1" lang="zh-CN" altLang="en-US" sz="2400" dirty="0">
                <a:latin typeface="+mn-ea"/>
              </a:rPr>
              <a:t>研究问题</a:t>
            </a:r>
            <a:endParaRPr kumimoji="1" lang="en-US" altLang="zh-CN" sz="2400" dirty="0">
              <a:latin typeface="+mn-ea"/>
            </a:endParaRPr>
          </a:p>
          <a:p>
            <a:pPr lvl="1"/>
            <a:r>
              <a:rPr kumimoji="1" lang="zh-CN" altLang="en-US" sz="2000" dirty="0">
                <a:latin typeface="+mn-ea"/>
              </a:rPr>
              <a:t>解决数据特性随时间变化的问题</a:t>
            </a:r>
            <a:endParaRPr kumimoji="1" lang="en-US" altLang="zh-CN" sz="2000" dirty="0">
              <a:latin typeface="+mn-ea"/>
            </a:endParaRPr>
          </a:p>
          <a:p>
            <a:pPr lvl="1"/>
            <a:r>
              <a:rPr kumimoji="1" lang="zh-CN" altLang="en-US" sz="2000" dirty="0">
                <a:latin typeface="+mn-ea"/>
              </a:rPr>
              <a:t>解决数据分布是动态变化的问题</a:t>
            </a:r>
            <a:r>
              <a:rPr kumimoji="1" lang="en-US" altLang="zh-CN" sz="2000" dirty="0">
                <a:latin typeface="+mn-ea"/>
              </a:rPr>
              <a:t> </a:t>
            </a:r>
          </a:p>
          <a:p>
            <a:r>
              <a:rPr kumimoji="1" lang="zh-CN" altLang="en-US" sz="2400" dirty="0">
                <a:latin typeface="+mn-ea"/>
              </a:rPr>
              <a:t>研究挑战</a:t>
            </a:r>
            <a:endParaRPr kumimoji="1" lang="en-US" altLang="zh-CN" sz="2400" dirty="0">
              <a:latin typeface="+mn-ea"/>
            </a:endParaRPr>
          </a:p>
          <a:p>
            <a:pPr lvl="1"/>
            <a:r>
              <a:rPr kumimoji="1" lang="zh-CN" altLang="en-US" sz="2000" dirty="0">
                <a:latin typeface="+mn-ea"/>
              </a:rPr>
              <a:t>如何捕捉获取数据分布的动态变化</a:t>
            </a:r>
            <a:r>
              <a:rPr kumimoji="1" lang="en-US" altLang="zh-CN" sz="2000" dirty="0">
                <a:latin typeface="+mn-ea"/>
              </a:rPr>
              <a:t>?</a:t>
            </a:r>
          </a:p>
          <a:p>
            <a:pPr lvl="1"/>
            <a:r>
              <a:rPr kumimoji="1" lang="zh-CN" altLang="en-US" sz="2000" dirty="0">
                <a:latin typeface="+mn-ea"/>
              </a:rPr>
              <a:t>如何对时间序列中的数据分布进行量化</a:t>
            </a:r>
            <a:r>
              <a:rPr kumimoji="1" lang="en-US" altLang="zh-CN" sz="2000" dirty="0">
                <a:latin typeface="+mn-ea"/>
              </a:rPr>
              <a:t>?</a:t>
            </a:r>
          </a:p>
          <a:p>
            <a:pPr lvl="1"/>
            <a:endParaRPr kumimoji="1" lang="en-US" altLang="zh-CN" dirty="0"/>
          </a:p>
        </p:txBody>
      </p:sp>
      <p:pic>
        <p:nvPicPr>
          <p:cNvPr id="18" name="图片 17">
            <a:extLst>
              <a:ext uri="{FF2B5EF4-FFF2-40B4-BE49-F238E27FC236}">
                <a16:creationId xmlns:a16="http://schemas.microsoft.com/office/drawing/2014/main" id="{571289D6-0ED3-4889-9BE1-943EA8942805}"/>
              </a:ext>
            </a:extLst>
          </p:cNvPr>
          <p:cNvPicPr>
            <a:picLocks noChangeAspect="1"/>
          </p:cNvPicPr>
          <p:nvPr/>
        </p:nvPicPr>
        <p:blipFill>
          <a:blip r:embed="rId3"/>
          <a:stretch>
            <a:fillRect/>
          </a:stretch>
        </p:blipFill>
        <p:spPr>
          <a:xfrm>
            <a:off x="7052752" y="692300"/>
            <a:ext cx="4125255" cy="2411998"/>
          </a:xfrm>
          <a:prstGeom prst="rect">
            <a:avLst/>
          </a:prstGeom>
        </p:spPr>
      </p:pic>
      <p:pic>
        <p:nvPicPr>
          <p:cNvPr id="19" name="图片 18">
            <a:extLst>
              <a:ext uri="{FF2B5EF4-FFF2-40B4-BE49-F238E27FC236}">
                <a16:creationId xmlns:a16="http://schemas.microsoft.com/office/drawing/2014/main" id="{B68FAB58-D812-4C35-A7D8-8BB7FBEB1717}"/>
              </a:ext>
            </a:extLst>
          </p:cNvPr>
          <p:cNvPicPr>
            <a:picLocks noChangeAspect="1"/>
          </p:cNvPicPr>
          <p:nvPr/>
        </p:nvPicPr>
        <p:blipFill>
          <a:blip r:embed="rId4"/>
          <a:stretch>
            <a:fillRect/>
          </a:stretch>
        </p:blipFill>
        <p:spPr>
          <a:xfrm>
            <a:off x="7052752" y="3104298"/>
            <a:ext cx="4125255" cy="2836619"/>
          </a:xfrm>
          <a:prstGeom prst="rect">
            <a:avLst/>
          </a:prstGeom>
        </p:spPr>
      </p:pic>
      <p:sp>
        <p:nvSpPr>
          <p:cNvPr id="20" name="文本框 19">
            <a:extLst>
              <a:ext uri="{FF2B5EF4-FFF2-40B4-BE49-F238E27FC236}">
                <a16:creationId xmlns:a16="http://schemas.microsoft.com/office/drawing/2014/main" id="{3C190260-26C4-4084-B4E8-0269498DBA3B}"/>
              </a:ext>
            </a:extLst>
          </p:cNvPr>
          <p:cNvSpPr txBox="1"/>
          <p:nvPr/>
        </p:nvSpPr>
        <p:spPr>
          <a:xfrm>
            <a:off x="884500" y="5157843"/>
            <a:ext cx="6094070" cy="923330"/>
          </a:xfrm>
          <a:prstGeom prst="rect">
            <a:avLst/>
          </a:prstGeom>
          <a:noFill/>
        </p:spPr>
        <p:txBody>
          <a:bodyPr wrap="square">
            <a:spAutoFit/>
          </a:bodyPr>
          <a:lstStyle/>
          <a:p>
            <a:pPr marL="285750" indent="-285750">
              <a:buFont typeface="Arial" panose="020B0604020202020204" pitchFamily="34" charset="0"/>
              <a:buChar char="•"/>
            </a:pPr>
            <a:r>
              <a:rPr lang="en-US" altLang="zh-CN" sz="1800" dirty="0">
                <a:cs typeface="Segoe UI"/>
              </a:rPr>
              <a:t>Wang et al. Generalizing to unseen domains: a survey on domain generalization. IJCAI 2021 survey track. </a:t>
            </a:r>
            <a:r>
              <a:rPr lang="en-US" altLang="zh-CN" sz="1800" dirty="0">
                <a:hlinkClick r:id="rId5"/>
              </a:rPr>
              <a:t>https://arxiv.org/abs/2103.03097</a:t>
            </a:r>
            <a:endParaRPr lang="en-US" altLang="zh-CN" sz="1800" dirty="0"/>
          </a:p>
        </p:txBody>
      </p:sp>
    </p:spTree>
    <p:extLst>
      <p:ext uri="{BB962C8B-B14F-4D97-AF65-F5344CB8AC3E}">
        <p14:creationId xmlns:p14="http://schemas.microsoft.com/office/powerpoint/2010/main" val="2334141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xEl>
                                              <p:pRg st="2" end="2"/>
                                            </p:txEl>
                                          </p:spTgt>
                                        </p:tgtEl>
                                        <p:attrNameLst>
                                          <p:attrName>style.visibility</p:attrName>
                                        </p:attrNameLst>
                                      </p:cBhvr>
                                      <p:to>
                                        <p:strVal val="visible"/>
                                      </p:to>
                                    </p:set>
                                    <p:animEffect transition="in" filter="fade">
                                      <p:cBhvr>
                                        <p:cTn id="7" dur="500"/>
                                        <p:tgtEl>
                                          <p:spTgt spid="16">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6">
                                            <p:txEl>
                                              <p:pRg st="3" end="3"/>
                                            </p:txEl>
                                          </p:spTgt>
                                        </p:tgtEl>
                                        <p:attrNameLst>
                                          <p:attrName>style.visibility</p:attrName>
                                        </p:attrNameLst>
                                      </p:cBhvr>
                                      <p:to>
                                        <p:strVal val="visible"/>
                                      </p:to>
                                    </p:set>
                                    <p:animEffect transition="in" filter="fade">
                                      <p:cBhvr>
                                        <p:cTn id="10" dur="500"/>
                                        <p:tgtEl>
                                          <p:spTgt spid="16">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6">
                                            <p:txEl>
                                              <p:pRg st="4" end="4"/>
                                            </p:txEl>
                                          </p:spTgt>
                                        </p:tgtEl>
                                        <p:attrNameLst>
                                          <p:attrName>style.visibility</p:attrName>
                                        </p:attrNameLst>
                                      </p:cBhvr>
                                      <p:to>
                                        <p:strVal val="visible"/>
                                      </p:to>
                                    </p:set>
                                    <p:animEffect transition="in" filter="fade">
                                      <p:cBhvr>
                                        <p:cTn id="13" dur="500"/>
                                        <p:tgtEl>
                                          <p:spTgt spid="16">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xEl>
                                              <p:pRg st="5" end="5"/>
                                            </p:txEl>
                                          </p:spTgt>
                                        </p:tgtEl>
                                        <p:attrNameLst>
                                          <p:attrName>style.visibility</p:attrName>
                                        </p:attrNameLst>
                                      </p:cBhvr>
                                      <p:to>
                                        <p:strVal val="visible"/>
                                      </p:to>
                                    </p:set>
                                    <p:animEffect transition="in" filter="fade">
                                      <p:cBhvr>
                                        <p:cTn id="16" dur="500"/>
                                        <p:tgtEl>
                                          <p:spTgt spid="16">
                                            <p:txEl>
                                              <p:pRg st="5" end="5"/>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6">
                                            <p:txEl>
                                              <p:pRg st="6" end="6"/>
                                            </p:txEl>
                                          </p:spTgt>
                                        </p:tgtEl>
                                        <p:attrNameLst>
                                          <p:attrName>style.visibility</p:attrName>
                                        </p:attrNameLst>
                                      </p:cBhvr>
                                      <p:to>
                                        <p:strVal val="visible"/>
                                      </p:to>
                                    </p:set>
                                    <p:animEffect transition="in" filter="fade">
                                      <p:cBhvr>
                                        <p:cTn id="19" dur="500"/>
                                        <p:tgtEl>
                                          <p:spTgt spid="16">
                                            <p:txEl>
                                              <p:pRg st="6" end="6"/>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6">
                                            <p:txEl>
                                              <p:pRg st="7" end="7"/>
                                            </p:txEl>
                                          </p:spTgt>
                                        </p:tgtEl>
                                        <p:attrNameLst>
                                          <p:attrName>style.visibility</p:attrName>
                                        </p:attrNameLst>
                                      </p:cBhvr>
                                      <p:to>
                                        <p:strVal val="visible"/>
                                      </p:to>
                                    </p:set>
                                    <p:animEffect transition="in" filter="fade">
                                      <p:cBhvr>
                                        <p:cTn id="22" dur="500"/>
                                        <p:tgtEl>
                                          <p:spTgt spid="16">
                                            <p:txEl>
                                              <p:pRg st="7" end="7"/>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领域泛化：</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14" name="内容占位符 2">
            <a:extLst>
              <a:ext uri="{FF2B5EF4-FFF2-40B4-BE49-F238E27FC236}">
                <a16:creationId xmlns:a16="http://schemas.microsoft.com/office/drawing/2014/main" id="{1CAAB42E-3CF4-4F45-BD0C-11BF3EEE3709}"/>
              </a:ext>
            </a:extLst>
          </p:cNvPr>
          <p:cNvSpPr txBox="1">
            <a:spLocks/>
          </p:cNvSpPr>
          <p:nvPr/>
        </p:nvSpPr>
        <p:spPr>
          <a:xfrm>
            <a:off x="838200" y="1521599"/>
            <a:ext cx="10515600" cy="46656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a:latin typeface="+mn-ea"/>
              </a:rPr>
              <a:t>新方法</a:t>
            </a:r>
            <a:r>
              <a:rPr lang="en-US" sz="2400">
                <a:latin typeface="+mn-ea"/>
              </a:rPr>
              <a:t>: AdaRNN (adaptive RNNs)</a:t>
            </a:r>
          </a:p>
          <a:p>
            <a:pPr lvl="1"/>
            <a:r>
              <a:rPr lang="zh-CN" altLang="en-US" sz="2000">
                <a:latin typeface="+mn-ea"/>
              </a:rPr>
              <a:t>针对时间协变量漂移问题</a:t>
            </a:r>
            <a:r>
              <a:rPr lang="en-US" sz="2000" b="1">
                <a:latin typeface="+mn-ea"/>
              </a:rPr>
              <a:t>(TCS)</a:t>
            </a:r>
          </a:p>
          <a:p>
            <a:pPr lvl="1"/>
            <a:r>
              <a:rPr lang="zh-CN" altLang="en-US" sz="2000">
                <a:latin typeface="+mn-ea"/>
              </a:rPr>
              <a:t>为解决</a:t>
            </a:r>
            <a:r>
              <a:rPr lang="en-US" altLang="zh-CN" sz="2000">
                <a:latin typeface="+mn-ea"/>
              </a:rPr>
              <a:t>TCS</a:t>
            </a:r>
            <a:r>
              <a:rPr lang="zh-CN" altLang="en-US" sz="2000">
                <a:latin typeface="+mn-ea"/>
              </a:rPr>
              <a:t>问题提出了一个可用于连续时序数据的框架</a:t>
            </a:r>
            <a:endParaRPr lang="en-US" sz="2000" dirty="0">
              <a:latin typeface="+mn-ea"/>
            </a:endParaRPr>
          </a:p>
        </p:txBody>
      </p:sp>
      <p:graphicFrame>
        <p:nvGraphicFramePr>
          <p:cNvPr id="15" name="图表 14">
            <a:extLst>
              <a:ext uri="{FF2B5EF4-FFF2-40B4-BE49-F238E27FC236}">
                <a16:creationId xmlns:a16="http://schemas.microsoft.com/office/drawing/2014/main" id="{CD9F91BA-BF4D-49DC-8A08-A22003B5E423}"/>
              </a:ext>
            </a:extLst>
          </p:cNvPr>
          <p:cNvGraphicFramePr>
            <a:graphicFrameLocks/>
          </p:cNvGraphicFramePr>
          <p:nvPr/>
        </p:nvGraphicFramePr>
        <p:xfrm>
          <a:off x="4046100" y="2801010"/>
          <a:ext cx="4572000" cy="1975625"/>
        </p:xfrm>
        <a:graphic>
          <a:graphicData uri="http://schemas.openxmlformats.org/drawingml/2006/chart">
            <c:chart xmlns:c="http://schemas.openxmlformats.org/drawingml/2006/chart" xmlns:r="http://schemas.openxmlformats.org/officeDocument/2006/relationships" r:id="rId3"/>
          </a:graphicData>
        </a:graphic>
      </p:graphicFrame>
      <p:sp>
        <p:nvSpPr>
          <p:cNvPr id="17" name="文本框 16">
            <a:extLst>
              <a:ext uri="{FF2B5EF4-FFF2-40B4-BE49-F238E27FC236}">
                <a16:creationId xmlns:a16="http://schemas.microsoft.com/office/drawing/2014/main" id="{BFD3788B-E2E7-477E-BC24-20D304E1CBFB}"/>
              </a:ext>
            </a:extLst>
          </p:cNvPr>
          <p:cNvSpPr txBox="1"/>
          <p:nvPr/>
        </p:nvSpPr>
        <p:spPr>
          <a:xfrm>
            <a:off x="3290612" y="3543198"/>
            <a:ext cx="1050288" cy="338554"/>
          </a:xfrm>
          <a:prstGeom prst="rect">
            <a:avLst/>
          </a:prstGeom>
          <a:noFill/>
        </p:spPr>
        <p:txBody>
          <a:bodyPr wrap="none" rtlCol="0">
            <a:spAutoFit/>
          </a:bodyPr>
          <a:lstStyle/>
          <a:p>
            <a:pPr defTabSz="914400"/>
            <a:r>
              <a:rPr lang="en-US" altLang="zh-CN" sz="1600" dirty="0">
                <a:solidFill>
                  <a:sysClr val="windowText" lastClr="000000"/>
                </a:solidFill>
                <a:latin typeface="Arial" panose="020B0604020202020204" pitchFamily="34" charset="0"/>
                <a:ea typeface="等线" panose="02010600030101010101" pitchFamily="2" charset="-122"/>
                <a:cs typeface="Arial" panose="020B0604020202020204" pitchFamily="34" charset="0"/>
              </a:rPr>
              <a:t>Raw data</a:t>
            </a:r>
            <a:endParaRPr lang="zh-CN" altLang="en-US" sz="1600" dirty="0">
              <a:solidFill>
                <a:sysClr val="windowText" lastClr="000000"/>
              </a:solidFill>
              <a:latin typeface="Arial" panose="020B0604020202020204" pitchFamily="34" charset="0"/>
              <a:ea typeface="等线" panose="02010600030101010101" pitchFamily="2" charset="-122"/>
              <a:cs typeface="Arial" panose="020B0604020202020204" pitchFamily="34" charset="0"/>
            </a:endParaRPr>
          </a:p>
        </p:txBody>
      </p:sp>
      <p:sp>
        <p:nvSpPr>
          <p:cNvPr id="21" name="文本框 20">
            <a:extLst>
              <a:ext uri="{FF2B5EF4-FFF2-40B4-BE49-F238E27FC236}">
                <a16:creationId xmlns:a16="http://schemas.microsoft.com/office/drawing/2014/main" id="{76626E92-D367-443B-9599-98193B32EACB}"/>
              </a:ext>
            </a:extLst>
          </p:cNvPr>
          <p:cNvSpPr txBox="1"/>
          <p:nvPr/>
        </p:nvSpPr>
        <p:spPr>
          <a:xfrm>
            <a:off x="3147358" y="4650458"/>
            <a:ext cx="1286207" cy="523220"/>
          </a:xfrm>
          <a:prstGeom prst="rect">
            <a:avLst/>
          </a:prstGeom>
          <a:noFill/>
        </p:spPr>
        <p:txBody>
          <a:bodyPr wrap="square" rtlCol="0">
            <a:spAutoFit/>
          </a:bodyPr>
          <a:lstStyle/>
          <a:p>
            <a:pPr algn="ctr" defTabSz="914400"/>
            <a:r>
              <a:rPr lang="en-US" altLang="zh-CN" sz="1400" dirty="0">
                <a:solidFill>
                  <a:sysClr val="windowText" lastClr="000000"/>
                </a:solidFill>
                <a:latin typeface="Arial" panose="020B0604020202020204" pitchFamily="34" charset="0"/>
                <a:ea typeface="等线" panose="02010600030101010101" pitchFamily="2" charset="-122"/>
                <a:cs typeface="Arial" panose="020B0604020202020204" pitchFamily="34" charset="0"/>
              </a:rPr>
              <a:t>Probability distribution</a:t>
            </a:r>
            <a:endParaRPr lang="zh-CN" altLang="en-US" sz="1400" dirty="0">
              <a:solidFill>
                <a:sysClr val="windowText" lastClr="000000"/>
              </a:solidFill>
              <a:latin typeface="Arial" panose="020B0604020202020204" pitchFamily="34" charset="0"/>
              <a:ea typeface="等线" panose="02010600030101010101" pitchFamily="2" charset="-122"/>
              <a:cs typeface="Arial" panose="020B0604020202020204" pitchFamily="34" charset="0"/>
            </a:endParaRPr>
          </a:p>
        </p:txBody>
      </p:sp>
      <p:cxnSp>
        <p:nvCxnSpPr>
          <p:cNvPr id="22" name="直接箭头连接符 77">
            <a:extLst>
              <a:ext uri="{FF2B5EF4-FFF2-40B4-BE49-F238E27FC236}">
                <a16:creationId xmlns:a16="http://schemas.microsoft.com/office/drawing/2014/main" id="{E42DE854-F6CA-463D-93C9-BAAD543D991A}"/>
              </a:ext>
            </a:extLst>
          </p:cNvPr>
          <p:cNvCxnSpPr>
            <a:cxnSpLocks/>
          </p:cNvCxnSpPr>
          <p:nvPr/>
        </p:nvCxnSpPr>
        <p:spPr>
          <a:xfrm flipV="1">
            <a:off x="5025746" y="2951933"/>
            <a:ext cx="1306354" cy="15810"/>
          </a:xfrm>
          <a:prstGeom prst="straightConnector1">
            <a:avLst/>
          </a:prstGeom>
          <a:noFill/>
          <a:ln w="19050" cap="flat" cmpd="sng" algn="ctr">
            <a:solidFill>
              <a:sysClr val="windowText" lastClr="000000"/>
            </a:solidFill>
            <a:prstDash val="solid"/>
            <a:miter lim="800000"/>
            <a:headEnd type="arrow" w="med" len="med"/>
            <a:tailEnd type="arrow" w="med" len="med"/>
          </a:ln>
          <a:effectLst/>
        </p:spPr>
      </p:cxnSp>
      <p:grpSp>
        <p:nvGrpSpPr>
          <p:cNvPr id="23" name="Group 1">
            <a:extLst>
              <a:ext uri="{FF2B5EF4-FFF2-40B4-BE49-F238E27FC236}">
                <a16:creationId xmlns:a16="http://schemas.microsoft.com/office/drawing/2014/main" id="{85D6907C-B2BE-4DA6-B7A5-EB7764D345EA}"/>
              </a:ext>
            </a:extLst>
          </p:cNvPr>
          <p:cNvGrpSpPr/>
          <p:nvPr/>
        </p:nvGrpSpPr>
        <p:grpSpPr>
          <a:xfrm>
            <a:off x="3248432" y="5422900"/>
            <a:ext cx="5389868" cy="430887"/>
            <a:chOff x="1644472" y="2307543"/>
            <a:chExt cx="5389868" cy="430887"/>
          </a:xfrm>
        </p:grpSpPr>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0EB3414D-C796-413B-B505-CF75BBE5CAC5}"/>
                    </a:ext>
                  </a:extLst>
                </p:cNvPr>
                <p:cNvSpPr txBox="1"/>
                <p:nvPr/>
              </p:nvSpPr>
              <p:spPr>
                <a:xfrm>
                  <a:off x="4525576" y="2333477"/>
                  <a:ext cx="2508764" cy="369332"/>
                </a:xfrm>
                <a:prstGeom prst="rect">
                  <a:avLst/>
                </a:prstGeom>
                <a:noFill/>
              </p:spPr>
              <p:txBody>
                <a:bodyPr wrap="none" rtlCol="0">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𝑨</m:t>
                            </m:r>
                          </m:sub>
                        </m:sSub>
                        <m:r>
                          <a:rPr lang="en-US" altLang="zh-CN" sz="1800" b="1" i="1" smtClean="0">
                            <a:solidFill>
                              <a:prstClr val="black"/>
                            </a:solidFill>
                            <a:latin typeface="Cambria Math" panose="02040503050406030204" pitchFamily="18" charset="0"/>
                          </a:rPr>
                          <m:t>≠</m:t>
                        </m:r>
                        <m:sSub>
                          <m:sSubPr>
                            <m:ctrlPr>
                              <a:rPr lang="en-US" altLang="zh-CN" sz="1800" b="1" i="1" smtClean="0">
                                <a:solidFill>
                                  <a:prstClr val="black"/>
                                </a:solidFill>
                                <a:latin typeface="Cambria Math" panose="02040503050406030204" pitchFamily="18" charset="0"/>
                              </a:rPr>
                            </m:ctrlPr>
                          </m:sSubPr>
                          <m:e>
                            <m:r>
                              <a:rPr lang="en-US" altLang="zh-CN" sz="1800" b="1" i="1">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𝑩</m:t>
                            </m:r>
                          </m:sub>
                        </m:sSub>
                        <m:r>
                          <a:rPr lang="en-US" altLang="zh-CN" sz="1800" b="1" i="1" smtClean="0">
                            <a:solidFill>
                              <a:prstClr val="black"/>
                            </a:solidFill>
                            <a:latin typeface="Cambria Math" panose="02040503050406030204" pitchFamily="18" charset="0"/>
                          </a:rPr>
                          <m:t>≠</m:t>
                        </m:r>
                        <m:sSub>
                          <m:sSubPr>
                            <m:ctrlPr>
                              <a:rPr lang="en-US" altLang="zh-CN" sz="1800" b="1" i="1" smtClean="0">
                                <a:solidFill>
                                  <a:prstClr val="black"/>
                                </a:solidFill>
                                <a:latin typeface="Cambria Math" panose="02040503050406030204" pitchFamily="18" charset="0"/>
                              </a:rPr>
                            </m:ctrlPr>
                          </m:sSubPr>
                          <m:e>
                            <m:r>
                              <a:rPr lang="en-US" altLang="zh-CN" sz="1800" b="1" i="1">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𝑪</m:t>
                            </m:r>
                          </m:sub>
                        </m:sSub>
                        <m:r>
                          <a:rPr lang="en-US" altLang="zh-CN" sz="1800" b="1" i="1" smtClean="0">
                            <a:solidFill>
                              <a:prstClr val="black"/>
                            </a:solidFill>
                            <a:latin typeface="Cambria Math" panose="02040503050406030204" pitchFamily="18" charset="0"/>
                          </a:rPr>
                          <m:t>≠</m:t>
                        </m:r>
                        <m:sSub>
                          <m:sSubPr>
                            <m:ctrlPr>
                              <a:rPr lang="en-US" altLang="zh-CN" sz="1800" b="1" i="1" smtClean="0">
                                <a:solidFill>
                                  <a:prstClr val="black"/>
                                </a:solidFill>
                                <a:latin typeface="Cambria Math" panose="02040503050406030204" pitchFamily="18" charset="0"/>
                              </a:rPr>
                            </m:ctrlPr>
                          </m:sSubPr>
                          <m:e>
                            <m:r>
                              <a:rPr lang="en-US" altLang="zh-CN" sz="1800" b="1" i="1">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𝑻𝒆𝒔𝒕</m:t>
                            </m:r>
                          </m:sub>
                        </m:sSub>
                      </m:oMath>
                    </m:oMathPara>
                  </a14:m>
                  <a:endParaRPr lang="zh-CN" altLang="en-US" sz="1800" b="1" dirty="0">
                    <a:solidFill>
                      <a:prstClr val="black"/>
                    </a:solidFill>
                    <a:latin typeface="等线" panose="020F0502020204030204"/>
                    <a:ea typeface="等线" panose="02010600030101010101" pitchFamily="2" charset="-122"/>
                  </a:endParaRPr>
                </a:p>
              </p:txBody>
            </p:sp>
          </mc:Choice>
          <mc:Fallback xmlns="">
            <p:sp>
              <p:nvSpPr>
                <p:cNvPr id="103" name="文本框 102">
                  <a:extLst>
                    <a:ext uri="{FF2B5EF4-FFF2-40B4-BE49-F238E27FC236}">
                      <a16:creationId xmlns:a16="http://schemas.microsoft.com/office/drawing/2014/main" id="{CE1A6C85-C253-4DE1-BB9E-C0C51407A21C}"/>
                    </a:ext>
                  </a:extLst>
                </p:cNvPr>
                <p:cNvSpPr txBox="1">
                  <a:spLocks noRot="1" noChangeAspect="1" noMove="1" noResize="1" noEditPoints="1" noAdjustHandles="1" noChangeArrowheads="1" noChangeShapeType="1" noTextEdit="1"/>
                </p:cNvSpPr>
                <p:nvPr/>
              </p:nvSpPr>
              <p:spPr>
                <a:xfrm>
                  <a:off x="4525576" y="2333477"/>
                  <a:ext cx="2508764" cy="369332"/>
                </a:xfrm>
                <a:prstGeom prst="rect">
                  <a:avLst/>
                </a:prstGeom>
                <a:blipFill>
                  <a:blip r:embed="rId4"/>
                  <a:stretch>
                    <a:fillRect/>
                  </a:stretch>
                </a:blipFill>
              </p:spPr>
              <p:txBody>
                <a:bodyPr/>
                <a:lstStyle/>
                <a:p>
                  <a:r>
                    <a:rPr lang="zh-CN" altLang="en-US">
                      <a:noFill/>
                    </a:rPr>
                    <a:t> </a:t>
                  </a:r>
                </a:p>
              </p:txBody>
            </p:sp>
          </mc:Fallback>
        </mc:AlternateContent>
        <p:sp>
          <p:nvSpPr>
            <p:cNvPr id="25" name="文本框 24">
              <a:extLst>
                <a:ext uri="{FF2B5EF4-FFF2-40B4-BE49-F238E27FC236}">
                  <a16:creationId xmlns:a16="http://schemas.microsoft.com/office/drawing/2014/main" id="{471F4507-3227-4AAF-AA8D-CD6557BC8E92}"/>
                </a:ext>
              </a:extLst>
            </p:cNvPr>
            <p:cNvSpPr txBox="1"/>
            <p:nvPr/>
          </p:nvSpPr>
          <p:spPr>
            <a:xfrm>
              <a:off x="1644472" y="2307543"/>
              <a:ext cx="3060325" cy="430887"/>
            </a:xfrm>
            <a:prstGeom prst="rect">
              <a:avLst/>
            </a:prstGeom>
            <a:noFill/>
          </p:spPr>
          <p:txBody>
            <a:bodyPr wrap="none" rtlCol="0">
              <a:spAutoFit/>
            </a:bodyPr>
            <a:lstStyle/>
            <a:p>
              <a:pPr defTabSz="914400"/>
              <a:r>
                <a:rPr lang="en-US" altLang="zh-CN" sz="2200" dirty="0">
                  <a:solidFill>
                    <a:srgbClr val="FF0000"/>
                  </a:solidFill>
                  <a:latin typeface="Calibri" panose="020F0502020204030204" pitchFamily="34" charset="0"/>
                  <a:ea typeface="等线" panose="02010600030101010101" pitchFamily="2" charset="-122"/>
                  <a:cs typeface="Calibri" panose="020F0502020204030204" pitchFamily="34" charset="0"/>
                </a:rPr>
                <a:t>Temporal Covariate Shift</a:t>
              </a:r>
              <a:r>
                <a:rPr lang="en-US" altLang="zh-CN" sz="2200" dirty="0">
                  <a:solidFill>
                    <a:prstClr val="black"/>
                  </a:solidFill>
                  <a:latin typeface="Calibri" panose="020F0502020204030204" pitchFamily="34" charset="0"/>
                  <a:ea typeface="等线" panose="02010600030101010101" pitchFamily="2" charset="-122"/>
                  <a:cs typeface="Calibri" panose="020F0502020204030204" pitchFamily="34" charset="0"/>
                </a:rPr>
                <a:t>:</a:t>
              </a:r>
              <a:endParaRPr lang="zh-CN" altLang="en-US" sz="2200" dirty="0">
                <a:solidFill>
                  <a:prstClr val="black"/>
                </a:solidFill>
                <a:latin typeface="Calibri" panose="020F0502020204030204" pitchFamily="34" charset="0"/>
                <a:ea typeface="等线" panose="02010600030101010101" pitchFamily="2" charset="-122"/>
                <a:cs typeface="Calibri" panose="020F0502020204030204" pitchFamily="34" charset="0"/>
              </a:endParaRPr>
            </a:p>
          </p:txBody>
        </p:sp>
      </p:grpSp>
      <p:sp>
        <p:nvSpPr>
          <p:cNvPr id="26" name="Rectangle 4">
            <a:extLst>
              <a:ext uri="{FF2B5EF4-FFF2-40B4-BE49-F238E27FC236}">
                <a16:creationId xmlns:a16="http://schemas.microsoft.com/office/drawing/2014/main" id="{ABE72D6E-FFAE-4C89-A339-077E225D1DE1}"/>
              </a:ext>
            </a:extLst>
          </p:cNvPr>
          <p:cNvSpPr/>
          <p:nvPr/>
        </p:nvSpPr>
        <p:spPr>
          <a:xfrm>
            <a:off x="7475002" y="3451804"/>
            <a:ext cx="45719" cy="6213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7" name="Rectangle 38">
            <a:extLst>
              <a:ext uri="{FF2B5EF4-FFF2-40B4-BE49-F238E27FC236}">
                <a16:creationId xmlns:a16="http://schemas.microsoft.com/office/drawing/2014/main" id="{E072F5E9-D375-4C9E-9CC7-2DB1568A35C3}"/>
              </a:ext>
            </a:extLst>
          </p:cNvPr>
          <p:cNvSpPr/>
          <p:nvPr/>
        </p:nvSpPr>
        <p:spPr>
          <a:xfrm>
            <a:off x="7599135" y="3296851"/>
            <a:ext cx="45719" cy="6213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8" name="Rectangle 39">
            <a:extLst>
              <a:ext uri="{FF2B5EF4-FFF2-40B4-BE49-F238E27FC236}">
                <a16:creationId xmlns:a16="http://schemas.microsoft.com/office/drawing/2014/main" id="{CDA63674-0855-4E25-997F-F1C9D2A02C48}"/>
              </a:ext>
            </a:extLst>
          </p:cNvPr>
          <p:cNvSpPr/>
          <p:nvPr/>
        </p:nvSpPr>
        <p:spPr>
          <a:xfrm>
            <a:off x="7726086" y="3190250"/>
            <a:ext cx="45719" cy="6213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29" name="Rectangle 40">
            <a:extLst>
              <a:ext uri="{FF2B5EF4-FFF2-40B4-BE49-F238E27FC236}">
                <a16:creationId xmlns:a16="http://schemas.microsoft.com/office/drawing/2014/main" id="{E01F46FB-1271-448A-ADA0-4573E5232E92}"/>
              </a:ext>
            </a:extLst>
          </p:cNvPr>
          <p:cNvSpPr/>
          <p:nvPr/>
        </p:nvSpPr>
        <p:spPr>
          <a:xfrm>
            <a:off x="7854862" y="3114174"/>
            <a:ext cx="45719" cy="6213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0" name="Rectangle 41">
            <a:extLst>
              <a:ext uri="{FF2B5EF4-FFF2-40B4-BE49-F238E27FC236}">
                <a16:creationId xmlns:a16="http://schemas.microsoft.com/office/drawing/2014/main" id="{C07C83A9-E959-48D6-B68D-473DBCAB0611}"/>
              </a:ext>
            </a:extLst>
          </p:cNvPr>
          <p:cNvSpPr/>
          <p:nvPr/>
        </p:nvSpPr>
        <p:spPr>
          <a:xfrm>
            <a:off x="8003585" y="3149063"/>
            <a:ext cx="54825" cy="662504"/>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1" name="Rectangle 42">
            <a:extLst>
              <a:ext uri="{FF2B5EF4-FFF2-40B4-BE49-F238E27FC236}">
                <a16:creationId xmlns:a16="http://schemas.microsoft.com/office/drawing/2014/main" id="{59C19A0C-3951-4610-A20C-DAD25CB1A83D}"/>
              </a:ext>
            </a:extLst>
          </p:cNvPr>
          <p:cNvSpPr/>
          <p:nvPr/>
        </p:nvSpPr>
        <p:spPr>
          <a:xfrm>
            <a:off x="8138176" y="3023203"/>
            <a:ext cx="45719" cy="662504"/>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sp>
        <p:nvSpPr>
          <p:cNvPr id="32" name="Rectangle 43">
            <a:extLst>
              <a:ext uri="{FF2B5EF4-FFF2-40B4-BE49-F238E27FC236}">
                <a16:creationId xmlns:a16="http://schemas.microsoft.com/office/drawing/2014/main" id="{D39B9516-7D6C-43E9-8E9C-3EC87AA02603}"/>
              </a:ext>
            </a:extLst>
          </p:cNvPr>
          <p:cNvSpPr/>
          <p:nvPr/>
        </p:nvSpPr>
        <p:spPr>
          <a:xfrm>
            <a:off x="8234525" y="2998284"/>
            <a:ext cx="76124" cy="491417"/>
          </a:xfrm>
          <a:prstGeom prst="rect">
            <a:avLst/>
          </a:prstGeom>
          <a:solidFill>
            <a:sysClr val="window" lastClr="FFFFFF"/>
          </a:solidFill>
          <a:ln w="127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等线" panose="020F0502020204030204"/>
              <a:ea typeface="+mn-ea"/>
              <a:cs typeface="+mn-cs"/>
            </a:endParaRPr>
          </a:p>
        </p:txBody>
      </p:sp>
      <p:cxnSp>
        <p:nvCxnSpPr>
          <p:cNvPr id="33" name="直接连接符 108">
            <a:extLst>
              <a:ext uri="{FF2B5EF4-FFF2-40B4-BE49-F238E27FC236}">
                <a16:creationId xmlns:a16="http://schemas.microsoft.com/office/drawing/2014/main" id="{46AC7BC5-EEC1-480C-AA8F-B41003732FB3}"/>
              </a:ext>
            </a:extLst>
          </p:cNvPr>
          <p:cNvCxnSpPr>
            <a:cxnSpLocks/>
          </p:cNvCxnSpPr>
          <p:nvPr/>
        </p:nvCxnSpPr>
        <p:spPr>
          <a:xfrm flipV="1">
            <a:off x="4361327" y="3702231"/>
            <a:ext cx="4256773" cy="19800"/>
          </a:xfrm>
          <a:prstGeom prst="line">
            <a:avLst/>
          </a:prstGeom>
          <a:noFill/>
          <a:ln w="19050" cap="flat" cmpd="sng" algn="ctr">
            <a:solidFill>
              <a:sysClr val="windowText" lastClr="000000"/>
            </a:solidFill>
            <a:prstDash val="solid"/>
            <a:miter lim="800000"/>
            <a:headEnd type="none" w="med" len="med"/>
            <a:tailEnd type="arrow" w="med" len="med"/>
          </a:ln>
          <a:effectLst/>
        </p:spPr>
      </p:cxnSp>
      <p:sp>
        <p:nvSpPr>
          <p:cNvPr id="34" name="矩形 33">
            <a:extLst>
              <a:ext uri="{FF2B5EF4-FFF2-40B4-BE49-F238E27FC236}">
                <a16:creationId xmlns:a16="http://schemas.microsoft.com/office/drawing/2014/main" id="{162B08E2-302F-4EA1-8F5B-B478718A87B1}"/>
              </a:ext>
            </a:extLst>
          </p:cNvPr>
          <p:cNvSpPr/>
          <p:nvPr/>
        </p:nvSpPr>
        <p:spPr>
          <a:xfrm>
            <a:off x="7340022" y="3033772"/>
            <a:ext cx="944249" cy="2424527"/>
          </a:xfrm>
          <a:prstGeom prst="rect">
            <a:avLst/>
          </a:prstGeom>
          <a:solidFill>
            <a:srgbClr val="E7E6E6">
              <a:lumMod val="90000"/>
              <a:alpha val="57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35" name="文本框 95">
            <a:extLst>
              <a:ext uri="{FF2B5EF4-FFF2-40B4-BE49-F238E27FC236}">
                <a16:creationId xmlns:a16="http://schemas.microsoft.com/office/drawing/2014/main" id="{A6B6DA2A-33F3-4FA6-871C-23240446058F}"/>
              </a:ext>
            </a:extLst>
          </p:cNvPr>
          <p:cNvSpPr txBox="1"/>
          <p:nvPr/>
        </p:nvSpPr>
        <p:spPr>
          <a:xfrm>
            <a:off x="7884518" y="3699811"/>
            <a:ext cx="421910" cy="707886"/>
          </a:xfrm>
          <a:custGeom>
            <a:avLst/>
            <a:gdLst>
              <a:gd name="connsiteX0" fmla="*/ 170099 w 340196"/>
              <a:gd name="connsiteY0" fmla="*/ 479210 h 608556"/>
              <a:gd name="connsiteX1" fmla="*/ 234914 w 340196"/>
              <a:gd name="connsiteY1" fmla="*/ 543883 h 608556"/>
              <a:gd name="connsiteX2" fmla="*/ 170099 w 340196"/>
              <a:gd name="connsiteY2" fmla="*/ 608556 h 608556"/>
              <a:gd name="connsiteX3" fmla="*/ 105284 w 340196"/>
              <a:gd name="connsiteY3" fmla="*/ 543883 h 608556"/>
              <a:gd name="connsiteX4" fmla="*/ 170099 w 340196"/>
              <a:gd name="connsiteY4" fmla="*/ 479210 h 608556"/>
              <a:gd name="connsiteX5" fmla="*/ 170098 w 340196"/>
              <a:gd name="connsiteY5" fmla="*/ 0 h 608556"/>
              <a:gd name="connsiteX6" fmla="*/ 340196 w 340196"/>
              <a:gd name="connsiteY6" fmla="*/ 169836 h 608556"/>
              <a:gd name="connsiteX7" fmla="*/ 216427 w 340196"/>
              <a:gd name="connsiteY7" fmla="*/ 333325 h 608556"/>
              <a:gd name="connsiteX8" fmla="*/ 216427 w 340196"/>
              <a:gd name="connsiteY8" fmla="*/ 397951 h 608556"/>
              <a:gd name="connsiteX9" fmla="*/ 170098 w 340196"/>
              <a:gd name="connsiteY9" fmla="*/ 444209 h 608556"/>
              <a:gd name="connsiteX10" fmla="*/ 123769 w 340196"/>
              <a:gd name="connsiteY10" fmla="*/ 397951 h 608556"/>
              <a:gd name="connsiteX11" fmla="*/ 123769 w 340196"/>
              <a:gd name="connsiteY11" fmla="*/ 293511 h 608556"/>
              <a:gd name="connsiteX12" fmla="*/ 170098 w 340196"/>
              <a:gd name="connsiteY12" fmla="*/ 247253 h 608556"/>
              <a:gd name="connsiteX13" fmla="*/ 247538 w 340196"/>
              <a:gd name="connsiteY13" fmla="*/ 169836 h 608556"/>
              <a:gd name="connsiteX14" fmla="*/ 170098 w 340196"/>
              <a:gd name="connsiteY14" fmla="*/ 92515 h 608556"/>
              <a:gd name="connsiteX15" fmla="*/ 92658 w 340196"/>
              <a:gd name="connsiteY15" fmla="*/ 169836 h 608556"/>
              <a:gd name="connsiteX16" fmla="*/ 46329 w 340196"/>
              <a:gd name="connsiteY16" fmla="*/ 216190 h 608556"/>
              <a:gd name="connsiteX17" fmla="*/ 0 w 340196"/>
              <a:gd name="connsiteY17" fmla="*/ 169836 h 608556"/>
              <a:gd name="connsiteX18" fmla="*/ 170098 w 340196"/>
              <a:gd name="connsiteY18"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340196" h="608556">
                <a:moveTo>
                  <a:pt x="170099" y="479210"/>
                </a:moveTo>
                <a:cubicBezTo>
                  <a:pt x="205895" y="479210"/>
                  <a:pt x="234914" y="508165"/>
                  <a:pt x="234914" y="543883"/>
                </a:cubicBezTo>
                <a:cubicBezTo>
                  <a:pt x="234914" y="579601"/>
                  <a:pt x="205895" y="608556"/>
                  <a:pt x="170099" y="608556"/>
                </a:cubicBezTo>
                <a:cubicBezTo>
                  <a:pt x="134303" y="608556"/>
                  <a:pt x="105284" y="579601"/>
                  <a:pt x="105284" y="543883"/>
                </a:cubicBezTo>
                <a:cubicBezTo>
                  <a:pt x="105284" y="508165"/>
                  <a:pt x="134303" y="479210"/>
                  <a:pt x="170099" y="479210"/>
                </a:cubicBezTo>
                <a:close/>
                <a:moveTo>
                  <a:pt x="170098" y="0"/>
                </a:moveTo>
                <a:cubicBezTo>
                  <a:pt x="263912" y="0"/>
                  <a:pt x="340196" y="76167"/>
                  <a:pt x="340196" y="169836"/>
                </a:cubicBezTo>
                <a:cubicBezTo>
                  <a:pt x="340196" y="247541"/>
                  <a:pt x="287799" y="313129"/>
                  <a:pt x="216427" y="333325"/>
                </a:cubicBezTo>
                <a:lnTo>
                  <a:pt x="216427" y="397951"/>
                </a:lnTo>
                <a:cubicBezTo>
                  <a:pt x="216427" y="423436"/>
                  <a:pt x="195719" y="444209"/>
                  <a:pt x="170098" y="444209"/>
                </a:cubicBezTo>
                <a:cubicBezTo>
                  <a:pt x="144574" y="444209"/>
                  <a:pt x="123769" y="423436"/>
                  <a:pt x="123769" y="397951"/>
                </a:cubicBezTo>
                <a:lnTo>
                  <a:pt x="123769" y="293511"/>
                </a:lnTo>
                <a:cubicBezTo>
                  <a:pt x="123769" y="267929"/>
                  <a:pt x="144574" y="247253"/>
                  <a:pt x="170098" y="247253"/>
                </a:cubicBezTo>
                <a:cubicBezTo>
                  <a:pt x="212863" y="247253"/>
                  <a:pt x="247538" y="212536"/>
                  <a:pt x="247538" y="169836"/>
                </a:cubicBezTo>
                <a:cubicBezTo>
                  <a:pt x="247538" y="127233"/>
                  <a:pt x="212863" y="92515"/>
                  <a:pt x="170098" y="92515"/>
                </a:cubicBezTo>
                <a:cubicBezTo>
                  <a:pt x="127429" y="92515"/>
                  <a:pt x="92658" y="127233"/>
                  <a:pt x="92658" y="169836"/>
                </a:cubicBezTo>
                <a:cubicBezTo>
                  <a:pt x="92658" y="195417"/>
                  <a:pt x="71950" y="216190"/>
                  <a:pt x="46329" y="216190"/>
                </a:cubicBezTo>
                <a:cubicBezTo>
                  <a:pt x="20708" y="216190"/>
                  <a:pt x="0" y="195417"/>
                  <a:pt x="0" y="169836"/>
                </a:cubicBezTo>
                <a:cubicBezTo>
                  <a:pt x="0" y="76167"/>
                  <a:pt x="76284" y="0"/>
                  <a:pt x="170098" y="0"/>
                </a:cubicBezTo>
                <a:close/>
              </a:path>
            </a:pathLst>
          </a:cu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4000" b="1" dirty="0">
                <a:solidFill>
                  <a:srgbClr val="FF0000"/>
                </a:solidFill>
                <a:latin typeface="Calibri" panose="020F0502020204030204" pitchFamily="34" charset="0"/>
                <a:ea typeface="等线" panose="02010600030101010101" pitchFamily="2" charset="-122"/>
                <a:cs typeface="Calibri" panose="020F0502020204030204" pitchFamily="34" charset="0"/>
              </a:rPr>
              <a:t>?</a:t>
            </a:r>
            <a:endParaRPr lang="zh-CN" altLang="en-US" sz="4000" b="1" dirty="0">
              <a:solidFill>
                <a:srgbClr val="FF0000"/>
              </a:solidFill>
              <a:latin typeface="Calibri" panose="020F0502020204030204" pitchFamily="34" charset="0"/>
              <a:ea typeface="等线" panose="02010600030101010101" pitchFamily="2" charset="-122"/>
              <a:cs typeface="Calibri" panose="020F0502020204030204" pitchFamily="34" charset="0"/>
            </a:endParaRPr>
          </a:p>
        </p:txBody>
      </p:sp>
      <p:cxnSp>
        <p:nvCxnSpPr>
          <p:cNvPr id="36" name="直接连接符 25">
            <a:extLst>
              <a:ext uri="{FF2B5EF4-FFF2-40B4-BE49-F238E27FC236}">
                <a16:creationId xmlns:a16="http://schemas.microsoft.com/office/drawing/2014/main" id="{23B978A9-AD8A-43DF-B31F-870E4768BD75}"/>
              </a:ext>
            </a:extLst>
          </p:cNvPr>
          <p:cNvCxnSpPr>
            <a:cxnSpLocks/>
          </p:cNvCxnSpPr>
          <p:nvPr/>
        </p:nvCxnSpPr>
        <p:spPr>
          <a:xfrm flipV="1">
            <a:off x="5016884" y="2866168"/>
            <a:ext cx="0" cy="2592131"/>
          </a:xfrm>
          <a:prstGeom prst="line">
            <a:avLst/>
          </a:prstGeom>
          <a:noFill/>
          <a:ln w="19050" cap="flat" cmpd="sng" algn="ctr">
            <a:solidFill>
              <a:sysClr val="windowText" lastClr="000000"/>
            </a:solidFill>
            <a:prstDash val="dash"/>
            <a:miter lim="800000"/>
          </a:ln>
          <a:effectLst/>
        </p:spPr>
      </p:cxnSp>
      <p:cxnSp>
        <p:nvCxnSpPr>
          <p:cNvPr id="37" name="直接连接符 25">
            <a:extLst>
              <a:ext uri="{FF2B5EF4-FFF2-40B4-BE49-F238E27FC236}">
                <a16:creationId xmlns:a16="http://schemas.microsoft.com/office/drawing/2014/main" id="{A4170AB6-6218-4C8B-96B2-F88F801150D0}"/>
              </a:ext>
            </a:extLst>
          </p:cNvPr>
          <p:cNvCxnSpPr>
            <a:cxnSpLocks/>
            <a:endCxn id="15" idx="0"/>
          </p:cNvCxnSpPr>
          <p:nvPr/>
        </p:nvCxnSpPr>
        <p:spPr>
          <a:xfrm flipV="1">
            <a:off x="6332100" y="2801010"/>
            <a:ext cx="0" cy="2657289"/>
          </a:xfrm>
          <a:prstGeom prst="line">
            <a:avLst/>
          </a:prstGeom>
          <a:noFill/>
          <a:ln w="19050" cap="flat" cmpd="sng" algn="ctr">
            <a:solidFill>
              <a:sysClr val="windowText" lastClr="000000"/>
            </a:solidFill>
            <a:prstDash val="dash"/>
            <a:miter lim="800000"/>
          </a:ln>
          <a:effectLst/>
        </p:spPr>
      </p:cxnSp>
      <p:cxnSp>
        <p:nvCxnSpPr>
          <p:cNvPr id="38" name="直接箭头连接符 9">
            <a:extLst>
              <a:ext uri="{FF2B5EF4-FFF2-40B4-BE49-F238E27FC236}">
                <a16:creationId xmlns:a16="http://schemas.microsoft.com/office/drawing/2014/main" id="{53C9AA75-C02A-454F-B0BC-5CC1EC4A62A8}"/>
              </a:ext>
            </a:extLst>
          </p:cNvPr>
          <p:cNvCxnSpPr>
            <a:cxnSpLocks/>
          </p:cNvCxnSpPr>
          <p:nvPr/>
        </p:nvCxnSpPr>
        <p:spPr>
          <a:xfrm>
            <a:off x="4361327" y="2960985"/>
            <a:ext cx="662644" cy="0"/>
          </a:xfrm>
          <a:prstGeom prst="straightConnector1">
            <a:avLst/>
          </a:prstGeom>
          <a:noFill/>
          <a:ln w="19050" cap="flat" cmpd="sng" algn="ctr">
            <a:solidFill>
              <a:sysClr val="windowText" lastClr="000000"/>
            </a:solidFill>
            <a:prstDash val="solid"/>
            <a:miter lim="800000"/>
            <a:headEnd type="arrow" w="med" len="med"/>
            <a:tailEnd type="arrow" w="med" len="med"/>
          </a:ln>
          <a:effectLst/>
        </p:spPr>
      </p:cxnSp>
      <p:graphicFrame>
        <p:nvGraphicFramePr>
          <p:cNvPr id="39" name="图表 38">
            <a:extLst>
              <a:ext uri="{FF2B5EF4-FFF2-40B4-BE49-F238E27FC236}">
                <a16:creationId xmlns:a16="http://schemas.microsoft.com/office/drawing/2014/main" id="{817F4D0C-08B4-490A-8CE5-D2C91071E63D}"/>
              </a:ext>
            </a:extLst>
          </p:cNvPr>
          <p:cNvGraphicFramePr>
            <a:graphicFrameLocks/>
          </p:cNvGraphicFramePr>
          <p:nvPr/>
        </p:nvGraphicFramePr>
        <p:xfrm>
          <a:off x="4241008" y="4317293"/>
          <a:ext cx="930188" cy="123783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0" name="图表 39">
            <a:extLst>
              <a:ext uri="{FF2B5EF4-FFF2-40B4-BE49-F238E27FC236}">
                <a16:creationId xmlns:a16="http://schemas.microsoft.com/office/drawing/2014/main" id="{2835C618-1560-4ACA-B670-AF0C1CC90CC3}"/>
              </a:ext>
            </a:extLst>
          </p:cNvPr>
          <p:cNvGraphicFramePr>
            <a:graphicFrameLocks/>
          </p:cNvGraphicFramePr>
          <p:nvPr/>
        </p:nvGraphicFramePr>
        <p:xfrm>
          <a:off x="6216068" y="4054103"/>
          <a:ext cx="1284428" cy="150718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1" name="图表 40">
            <a:extLst>
              <a:ext uri="{FF2B5EF4-FFF2-40B4-BE49-F238E27FC236}">
                <a16:creationId xmlns:a16="http://schemas.microsoft.com/office/drawing/2014/main" id="{33D94C89-4616-43DF-945D-FA9D1C2168C5}"/>
              </a:ext>
            </a:extLst>
          </p:cNvPr>
          <p:cNvGraphicFramePr>
            <a:graphicFrameLocks/>
          </p:cNvGraphicFramePr>
          <p:nvPr/>
        </p:nvGraphicFramePr>
        <p:xfrm>
          <a:off x="7192816" y="3590530"/>
          <a:ext cx="1325918" cy="1990911"/>
        </p:xfrm>
        <a:graphic>
          <a:graphicData uri="http://schemas.openxmlformats.org/drawingml/2006/chart">
            <c:chart xmlns:c="http://schemas.openxmlformats.org/drawingml/2006/chart" xmlns:r="http://schemas.openxmlformats.org/officeDocument/2006/relationships" r:id="rId7"/>
          </a:graphicData>
        </a:graphic>
      </p:graphicFrame>
      <p:graphicFrame>
        <p:nvGraphicFramePr>
          <p:cNvPr id="42" name="图表 41">
            <a:extLst>
              <a:ext uri="{FF2B5EF4-FFF2-40B4-BE49-F238E27FC236}">
                <a16:creationId xmlns:a16="http://schemas.microsoft.com/office/drawing/2014/main" id="{B099ADDA-589D-44D2-A8CF-381F62F77956}"/>
              </a:ext>
            </a:extLst>
          </p:cNvPr>
          <p:cNvGraphicFramePr>
            <a:graphicFrameLocks/>
          </p:cNvGraphicFramePr>
          <p:nvPr/>
        </p:nvGraphicFramePr>
        <p:xfrm>
          <a:off x="4997775" y="3802413"/>
          <a:ext cx="1631962" cy="1629252"/>
        </p:xfrm>
        <a:graphic>
          <a:graphicData uri="http://schemas.openxmlformats.org/drawingml/2006/chart">
            <c:chart xmlns:c="http://schemas.openxmlformats.org/drawingml/2006/chart" xmlns:r="http://schemas.openxmlformats.org/officeDocument/2006/relationships" r:id="rId8"/>
          </a:graphicData>
        </a:graphic>
      </p:graphicFrame>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E0A0259B-FAF6-4DCD-AEF1-8A11801907F6}"/>
                  </a:ext>
                </a:extLst>
              </p:cNvPr>
              <p:cNvSpPr txBox="1"/>
              <p:nvPr/>
            </p:nvSpPr>
            <p:spPr>
              <a:xfrm>
                <a:off x="4464495" y="4327575"/>
                <a:ext cx="662641" cy="369332"/>
              </a:xfrm>
              <a:prstGeom prst="rect">
                <a:avLst/>
              </a:prstGeom>
              <a:noFill/>
            </p:spPr>
            <p:txBody>
              <a:bodyPr wrap="square">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𝑨</m:t>
                          </m:r>
                        </m:sub>
                      </m:sSub>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3" name="文本框 42">
                <a:extLst>
                  <a:ext uri="{FF2B5EF4-FFF2-40B4-BE49-F238E27FC236}">
                    <a16:creationId xmlns:a16="http://schemas.microsoft.com/office/drawing/2014/main" id="{E0A0259B-FAF6-4DCD-AEF1-8A11801907F6}"/>
                  </a:ext>
                </a:extLst>
              </p:cNvPr>
              <p:cNvSpPr txBox="1">
                <a:spLocks noRot="1" noChangeAspect="1" noMove="1" noResize="1" noEditPoints="1" noAdjustHandles="1" noChangeArrowheads="1" noChangeShapeType="1" noTextEdit="1"/>
              </p:cNvSpPr>
              <p:nvPr/>
            </p:nvSpPr>
            <p:spPr>
              <a:xfrm>
                <a:off x="4464495" y="4327575"/>
                <a:ext cx="662641" cy="369332"/>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4" name="文本框 43">
                <a:extLst>
                  <a:ext uri="{FF2B5EF4-FFF2-40B4-BE49-F238E27FC236}">
                    <a16:creationId xmlns:a16="http://schemas.microsoft.com/office/drawing/2014/main" id="{A62EBC42-21EE-4A74-9B73-4EA9BB49B80F}"/>
                  </a:ext>
                </a:extLst>
              </p:cNvPr>
              <p:cNvSpPr txBox="1"/>
              <p:nvPr/>
            </p:nvSpPr>
            <p:spPr>
              <a:xfrm>
                <a:off x="5270006" y="4259947"/>
                <a:ext cx="1308132" cy="369332"/>
              </a:xfrm>
              <a:prstGeom prst="rect">
                <a:avLst/>
              </a:prstGeom>
              <a:noFill/>
            </p:spPr>
            <p:txBody>
              <a:bodyPr wrap="square">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𝑩</m:t>
                          </m:r>
                        </m:sub>
                      </m:sSub>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4" name="文本框 43">
                <a:extLst>
                  <a:ext uri="{FF2B5EF4-FFF2-40B4-BE49-F238E27FC236}">
                    <a16:creationId xmlns:a16="http://schemas.microsoft.com/office/drawing/2014/main" id="{A62EBC42-21EE-4A74-9B73-4EA9BB49B80F}"/>
                  </a:ext>
                </a:extLst>
              </p:cNvPr>
              <p:cNvSpPr txBox="1">
                <a:spLocks noRot="1" noChangeAspect="1" noMove="1" noResize="1" noEditPoints="1" noAdjustHandles="1" noChangeArrowheads="1" noChangeShapeType="1" noTextEdit="1"/>
              </p:cNvSpPr>
              <p:nvPr/>
            </p:nvSpPr>
            <p:spPr>
              <a:xfrm>
                <a:off x="5270006" y="4259947"/>
                <a:ext cx="1308132" cy="369332"/>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994221DF-E305-4A58-8777-5E32C2D2CEB9}"/>
                  </a:ext>
                </a:extLst>
              </p:cNvPr>
              <p:cNvSpPr txBox="1"/>
              <p:nvPr/>
            </p:nvSpPr>
            <p:spPr>
              <a:xfrm>
                <a:off x="6588453" y="4305551"/>
                <a:ext cx="966433" cy="369332"/>
              </a:xfrm>
              <a:prstGeom prst="rect">
                <a:avLst/>
              </a:prstGeom>
              <a:noFill/>
            </p:spPr>
            <p:txBody>
              <a:bodyPr wrap="square">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𝑪</m:t>
                          </m:r>
                        </m:sub>
                      </m:sSub>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5" name="文本框 44">
                <a:extLst>
                  <a:ext uri="{FF2B5EF4-FFF2-40B4-BE49-F238E27FC236}">
                    <a16:creationId xmlns:a16="http://schemas.microsoft.com/office/drawing/2014/main" id="{994221DF-E305-4A58-8777-5E32C2D2CEB9}"/>
                  </a:ext>
                </a:extLst>
              </p:cNvPr>
              <p:cNvSpPr txBox="1">
                <a:spLocks noRot="1" noChangeAspect="1" noMove="1" noResize="1" noEditPoints="1" noAdjustHandles="1" noChangeArrowheads="1" noChangeShapeType="1" noTextEdit="1"/>
              </p:cNvSpPr>
              <p:nvPr/>
            </p:nvSpPr>
            <p:spPr>
              <a:xfrm>
                <a:off x="6588453" y="4305551"/>
                <a:ext cx="966433" cy="369332"/>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E16733D2-28AB-40B5-BF52-384F93A6098C}"/>
                  </a:ext>
                </a:extLst>
              </p:cNvPr>
              <p:cNvSpPr txBox="1"/>
              <p:nvPr/>
            </p:nvSpPr>
            <p:spPr>
              <a:xfrm>
                <a:off x="7281292" y="5050869"/>
                <a:ext cx="1042378" cy="369332"/>
              </a:xfrm>
              <a:prstGeom prst="rect">
                <a:avLst/>
              </a:prstGeom>
              <a:noFill/>
            </p:spPr>
            <p:txBody>
              <a:bodyPr wrap="square">
                <a:spAutoFit/>
              </a:bodyPr>
              <a:lstStyle/>
              <a:p>
                <a:pPr defTabSz="914400"/>
                <a14:m>
                  <m:oMathPara xmlns:m="http://schemas.openxmlformats.org/officeDocument/2006/math">
                    <m:oMathParaPr>
                      <m:jc m:val="centerGroup"/>
                    </m:oMathParaPr>
                    <m:oMath xmlns:m="http://schemas.openxmlformats.org/officeDocument/2006/math">
                      <m:sSub>
                        <m:sSubPr>
                          <m:ctrlPr>
                            <a:rPr lang="en-US" altLang="zh-CN" sz="1800" b="1" i="1" smtClean="0">
                              <a:solidFill>
                                <a:prstClr val="black"/>
                              </a:solidFill>
                              <a:latin typeface="Cambria Math" panose="02040503050406030204" pitchFamily="18" charset="0"/>
                            </a:rPr>
                          </m:ctrlPr>
                        </m:sSubPr>
                        <m:e>
                          <m:r>
                            <a:rPr lang="en-US" altLang="zh-CN" sz="1800" b="1" i="1" smtClean="0">
                              <a:solidFill>
                                <a:prstClr val="black"/>
                              </a:solidFill>
                              <a:latin typeface="Cambria Math" panose="02040503050406030204" pitchFamily="18" charset="0"/>
                            </a:rPr>
                            <m:t>𝑷</m:t>
                          </m:r>
                        </m:e>
                        <m:sub>
                          <m:r>
                            <a:rPr lang="en-US" altLang="zh-CN" sz="1800" b="1" i="1" smtClean="0">
                              <a:solidFill>
                                <a:prstClr val="black"/>
                              </a:solidFill>
                              <a:latin typeface="Cambria Math" panose="02040503050406030204" pitchFamily="18" charset="0"/>
                            </a:rPr>
                            <m:t>𝑻𝒆𝒔𝒕</m:t>
                          </m:r>
                        </m:sub>
                      </m:sSub>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6" name="文本框 45">
                <a:extLst>
                  <a:ext uri="{FF2B5EF4-FFF2-40B4-BE49-F238E27FC236}">
                    <a16:creationId xmlns:a16="http://schemas.microsoft.com/office/drawing/2014/main" id="{E16733D2-28AB-40B5-BF52-384F93A6098C}"/>
                  </a:ext>
                </a:extLst>
              </p:cNvPr>
              <p:cNvSpPr txBox="1">
                <a:spLocks noRot="1" noChangeAspect="1" noMove="1" noResize="1" noEditPoints="1" noAdjustHandles="1" noChangeArrowheads="1" noChangeShapeType="1" noTextEdit="1"/>
              </p:cNvSpPr>
              <p:nvPr/>
            </p:nvSpPr>
            <p:spPr>
              <a:xfrm>
                <a:off x="7281292" y="5050869"/>
                <a:ext cx="1042378" cy="369332"/>
              </a:xfrm>
              <a:prstGeom prst="rect">
                <a:avLst/>
              </a:prstGeom>
              <a:blipFill>
                <a:blip r:embed="rId12"/>
                <a:stretch>
                  <a:fillRect/>
                </a:stretch>
              </a:blipFill>
            </p:spPr>
            <p:txBody>
              <a:bodyPr/>
              <a:lstStyle/>
              <a:p>
                <a:r>
                  <a:rPr lang="zh-CN" altLang="en-US">
                    <a:noFill/>
                  </a:rPr>
                  <a:t> </a:t>
                </a:r>
              </a:p>
            </p:txBody>
          </p:sp>
        </mc:Fallback>
      </mc:AlternateContent>
      <p:cxnSp>
        <p:nvCxnSpPr>
          <p:cNvPr id="47" name="直接箭头连接符 78">
            <a:extLst>
              <a:ext uri="{FF2B5EF4-FFF2-40B4-BE49-F238E27FC236}">
                <a16:creationId xmlns:a16="http://schemas.microsoft.com/office/drawing/2014/main" id="{E75A679E-BCD1-493A-978D-406E17A63BEE}"/>
              </a:ext>
            </a:extLst>
          </p:cNvPr>
          <p:cNvCxnSpPr>
            <a:cxnSpLocks/>
          </p:cNvCxnSpPr>
          <p:nvPr/>
        </p:nvCxnSpPr>
        <p:spPr>
          <a:xfrm flipV="1">
            <a:off x="6332100" y="2947209"/>
            <a:ext cx="966436" cy="4724"/>
          </a:xfrm>
          <a:prstGeom prst="straightConnector1">
            <a:avLst/>
          </a:prstGeom>
          <a:noFill/>
          <a:ln w="19050" cap="flat" cmpd="sng" algn="ctr">
            <a:solidFill>
              <a:sysClr val="windowText" lastClr="000000"/>
            </a:solidFill>
            <a:prstDash val="solid"/>
            <a:miter lim="800000"/>
            <a:headEnd type="arrow" w="med" len="med"/>
            <a:tailEnd type="arrow" w="med" len="med"/>
          </a:ln>
          <a:effectLst/>
        </p:spPr>
      </p:cxn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48A9781B-8373-4AEB-9B5C-AA4BE02649CC}"/>
                  </a:ext>
                </a:extLst>
              </p:cNvPr>
              <p:cNvSpPr txBox="1"/>
              <p:nvPr/>
            </p:nvSpPr>
            <p:spPr>
              <a:xfrm>
                <a:off x="8613903" y="3547207"/>
                <a:ext cx="159531" cy="276999"/>
              </a:xfrm>
              <a:prstGeom prst="rect">
                <a:avLst/>
              </a:prstGeom>
              <a:noFill/>
            </p:spPr>
            <p:txBody>
              <a:bodyPr wrap="none" lIns="0" tIns="0" rIns="0" bIns="0" rtlCol="0">
                <a:spAutoFit/>
              </a:bodyPr>
              <a:lstStyle/>
              <a:p>
                <a:pPr defTabSz="914400"/>
                <a14:m>
                  <m:oMathPara xmlns:m="http://schemas.openxmlformats.org/officeDocument/2006/math">
                    <m:oMathParaPr>
                      <m:jc m:val="centerGroup"/>
                    </m:oMathParaPr>
                    <m:oMath xmlns:m="http://schemas.openxmlformats.org/officeDocument/2006/math">
                      <m:r>
                        <a:rPr lang="en-US" altLang="zh-CN" sz="1800" i="1" smtClean="0">
                          <a:solidFill>
                            <a:prstClr val="black"/>
                          </a:solidFill>
                          <a:latin typeface="Cambria Math" panose="02040503050406030204" pitchFamily="18" charset="0"/>
                        </a:rPr>
                        <m:t>𝑡</m:t>
                      </m:r>
                    </m:oMath>
                  </m:oMathPara>
                </a14:m>
                <a:endParaRPr lang="zh-CN" altLang="en-US" sz="1800" dirty="0">
                  <a:solidFill>
                    <a:prstClr val="black"/>
                  </a:solidFill>
                  <a:latin typeface="等线" panose="020F0502020204030204"/>
                  <a:ea typeface="等线" panose="02010600030101010101" pitchFamily="2" charset="-122"/>
                </a:endParaRPr>
              </a:p>
            </p:txBody>
          </p:sp>
        </mc:Choice>
        <mc:Fallback xmlns="">
          <p:sp>
            <p:nvSpPr>
              <p:cNvPr id="48" name="文本框 47">
                <a:extLst>
                  <a:ext uri="{FF2B5EF4-FFF2-40B4-BE49-F238E27FC236}">
                    <a16:creationId xmlns:a16="http://schemas.microsoft.com/office/drawing/2014/main" id="{48A9781B-8373-4AEB-9B5C-AA4BE02649CC}"/>
                  </a:ext>
                </a:extLst>
              </p:cNvPr>
              <p:cNvSpPr txBox="1">
                <a:spLocks noRot="1" noChangeAspect="1" noMove="1" noResize="1" noEditPoints="1" noAdjustHandles="1" noChangeArrowheads="1" noChangeShapeType="1" noTextEdit="1"/>
              </p:cNvSpPr>
              <p:nvPr/>
            </p:nvSpPr>
            <p:spPr>
              <a:xfrm>
                <a:off x="8613903" y="3547207"/>
                <a:ext cx="159531" cy="276999"/>
              </a:xfrm>
              <a:prstGeom prst="rect">
                <a:avLst/>
              </a:prstGeom>
              <a:blipFill>
                <a:blip r:embed="rId13"/>
                <a:stretch>
                  <a:fillRect l="-26923" r="-26923" b="-4444"/>
                </a:stretch>
              </a:blipFill>
            </p:spPr>
            <p:txBody>
              <a:bodyPr/>
              <a:lstStyle/>
              <a:p>
                <a:r>
                  <a:rPr lang="zh-CN" altLang="en-US">
                    <a:noFill/>
                  </a:rPr>
                  <a:t> </a:t>
                </a:r>
              </a:p>
            </p:txBody>
          </p:sp>
        </mc:Fallback>
      </mc:AlternateContent>
      <p:sp>
        <p:nvSpPr>
          <p:cNvPr id="49" name="文本框 48">
            <a:extLst>
              <a:ext uri="{FF2B5EF4-FFF2-40B4-BE49-F238E27FC236}">
                <a16:creationId xmlns:a16="http://schemas.microsoft.com/office/drawing/2014/main" id="{8FAC77A9-6889-44F6-B6DC-E2827D87FC96}"/>
              </a:ext>
            </a:extLst>
          </p:cNvPr>
          <p:cNvSpPr txBox="1"/>
          <p:nvPr/>
        </p:nvSpPr>
        <p:spPr>
          <a:xfrm>
            <a:off x="81114" y="5703315"/>
            <a:ext cx="12211200" cy="830997"/>
          </a:xfrm>
          <a:prstGeom prst="rect">
            <a:avLst/>
          </a:prstGeom>
          <a:noFill/>
        </p:spPr>
        <p:txBody>
          <a:bodyPr wrap="square">
            <a:spAutoFit/>
          </a:bodyPr>
          <a:lstStyle/>
          <a:p>
            <a:r>
              <a:rPr lang="en-US" altLang="zh-CN" sz="1600" dirty="0"/>
              <a:t>Du Y, Wang J, Feng W, et al. </a:t>
            </a:r>
            <a:r>
              <a:rPr lang="en-US" altLang="zh-CN" sz="1600" dirty="0" err="1"/>
              <a:t>Adarnn</a:t>
            </a:r>
            <a:r>
              <a:rPr lang="en-US" altLang="zh-CN" sz="1600" dirty="0"/>
              <a:t>: Adaptive learning and forecasting of time series[C]//Proceedings of the 30th ACM International Conference on Information &amp; Knowledge Management. 2021: 402-411.</a:t>
            </a:r>
            <a:r>
              <a:rPr lang="en-US" altLang="zh-CN" sz="1600" dirty="0">
                <a:hlinkClick r:id="rId14"/>
              </a:rPr>
              <a:t> https://dl.acm.org/doi/abs/10.1145/3459637.3482315</a:t>
            </a:r>
            <a:endParaRPr lang="zh-CN" altLang="en-US" sz="1600" dirty="0"/>
          </a:p>
          <a:p>
            <a:endParaRPr lang="zh-CN" altLang="en-US" sz="1600" dirty="0"/>
          </a:p>
        </p:txBody>
      </p:sp>
    </p:spTree>
    <p:extLst>
      <p:ext uri="{BB962C8B-B14F-4D97-AF65-F5344CB8AC3E}">
        <p14:creationId xmlns:p14="http://schemas.microsoft.com/office/powerpoint/2010/main" val="315424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500" fill="hold"/>
                                        <p:tgtEl>
                                          <p:spTgt spid="36"/>
                                        </p:tgtEl>
                                        <p:attrNameLst>
                                          <p:attrName>ppt_x</p:attrName>
                                        </p:attrNameLst>
                                      </p:cBhvr>
                                      <p:tavLst>
                                        <p:tav tm="0">
                                          <p:val>
                                            <p:strVal val="#ppt_x"/>
                                          </p:val>
                                        </p:tav>
                                        <p:tav tm="100000">
                                          <p:val>
                                            <p:strVal val="#ppt_x"/>
                                          </p:val>
                                        </p:tav>
                                      </p:tavLst>
                                    </p:anim>
                                    <p:anim calcmode="lin" valueType="num">
                                      <p:cBhvr additive="base">
                                        <p:cTn id="8" dur="500" fill="hold"/>
                                        <p:tgtEl>
                                          <p:spTgt spid="3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checkerboard(across)">
                                      <p:cBhvr>
                                        <p:cTn id="25" dur="500"/>
                                        <p:tgtEl>
                                          <p:spTgt spid="21"/>
                                        </p:tgtEl>
                                      </p:cBhvr>
                                    </p:animEffect>
                                  </p:childTnLst>
                                </p:cTn>
                              </p:par>
                              <p:par>
                                <p:cTn id="26" presetID="5" presetClass="entr" presetSubtype="1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checkerboard(across)">
                                      <p:cBhvr>
                                        <p:cTn id="28" dur="500"/>
                                        <p:tgtEl>
                                          <p:spTgt spid="39"/>
                                        </p:tgtEl>
                                      </p:cBhvr>
                                    </p:animEffect>
                                  </p:childTnLst>
                                </p:cTn>
                              </p:par>
                              <p:par>
                                <p:cTn id="29" presetID="5" presetClass="entr" presetSubtype="1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checkerboard(across)">
                                      <p:cBhvr>
                                        <p:cTn id="31" dur="500"/>
                                        <p:tgtEl>
                                          <p:spTgt spid="43"/>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checkerboard(across)">
                                      <p:cBhvr>
                                        <p:cTn id="34" dur="500"/>
                                        <p:tgtEl>
                                          <p:spTgt spid="44"/>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animEffect transition="in" filter="checkerboard(across)">
                                      <p:cBhvr>
                                        <p:cTn id="37" dur="500"/>
                                        <p:tgtEl>
                                          <p:spTgt spid="42"/>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checkerboard(across)">
                                      <p:cBhvr>
                                        <p:cTn id="40" dur="500"/>
                                        <p:tgtEl>
                                          <p:spTgt spid="45"/>
                                        </p:tgtEl>
                                      </p:cBhvr>
                                    </p:animEffect>
                                  </p:childTnLst>
                                </p:cTn>
                              </p:par>
                              <p:par>
                                <p:cTn id="41" presetID="5" presetClass="entr" presetSubtype="1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checkerboard(across)">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5" presetClass="entr" presetSubtype="10" fill="hold" grpId="0" nodeType="clickEffect">
                                  <p:stCondLst>
                                    <p:cond delay="0"/>
                                  </p:stCondLst>
                                  <p:childTnLst>
                                    <p:set>
                                      <p:cBhvr>
                                        <p:cTn id="47" dur="1" fill="hold">
                                          <p:stCondLst>
                                            <p:cond delay="0"/>
                                          </p:stCondLst>
                                        </p:cTn>
                                        <p:tgtEl>
                                          <p:spTgt spid="41"/>
                                        </p:tgtEl>
                                        <p:attrNameLst>
                                          <p:attrName>style.visibility</p:attrName>
                                        </p:attrNameLst>
                                      </p:cBhvr>
                                      <p:to>
                                        <p:strVal val="visible"/>
                                      </p:to>
                                    </p:set>
                                    <p:animEffect transition="in" filter="checkerboard(across)">
                                      <p:cBhvr>
                                        <p:cTn id="48" dur="500"/>
                                        <p:tgtEl>
                                          <p:spTgt spid="41"/>
                                        </p:tgtEl>
                                      </p:cBhvr>
                                    </p:animEffect>
                                  </p:childTnLst>
                                </p:cTn>
                              </p:par>
                              <p:par>
                                <p:cTn id="49" presetID="5" presetClass="entr" presetSubtype="10" fill="hold" grpId="0" nodeType="with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checkerboard(across)">
                                      <p:cBhvr>
                                        <p:cTn id="51" dur="500"/>
                                        <p:tgtEl>
                                          <p:spTgt spid="46"/>
                                        </p:tgtEl>
                                      </p:cBhvr>
                                    </p:animEffect>
                                  </p:childTnLst>
                                </p:cTn>
                              </p:par>
                            </p:childTnLst>
                          </p:cTn>
                        </p:par>
                      </p:childTnLst>
                    </p:cTn>
                  </p:par>
                  <p:par>
                    <p:cTn id="52" fill="hold">
                      <p:stCondLst>
                        <p:cond delay="indefinite"/>
                      </p:stCondLst>
                      <p:childTnLst>
                        <p:par>
                          <p:cTn id="53" fill="hold">
                            <p:stCondLst>
                              <p:cond delay="0"/>
                            </p:stCondLst>
                            <p:childTnLst>
                              <p:par>
                                <p:cTn id="54" presetID="14" presetClass="entr" presetSubtype="10" fill="hold" grpId="0" nodeType="clickEffect">
                                  <p:stCondLst>
                                    <p:cond delay="0"/>
                                  </p:stCondLst>
                                  <p:childTnLst>
                                    <p:set>
                                      <p:cBhvr>
                                        <p:cTn id="55" dur="1" fill="hold">
                                          <p:stCondLst>
                                            <p:cond delay="0"/>
                                          </p:stCondLst>
                                        </p:cTn>
                                        <p:tgtEl>
                                          <p:spTgt spid="34"/>
                                        </p:tgtEl>
                                        <p:attrNameLst>
                                          <p:attrName>style.visibility</p:attrName>
                                        </p:attrNameLst>
                                      </p:cBhvr>
                                      <p:to>
                                        <p:strVal val="visible"/>
                                      </p:to>
                                    </p:set>
                                    <p:animEffect transition="in" filter="randombar(horizontal)">
                                      <p:cBhvr>
                                        <p:cTn id="56" dur="500"/>
                                        <p:tgtEl>
                                          <p:spTgt spid="34"/>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nodeType="clickEffect">
                                  <p:stCondLst>
                                    <p:cond delay="0"/>
                                  </p:stCondLst>
                                  <p:childTnLst>
                                    <p:set>
                                      <p:cBhvr>
                                        <p:cTn id="60" dur="1" fill="hold">
                                          <p:stCondLst>
                                            <p:cond delay="0"/>
                                          </p:stCondLst>
                                        </p:cTn>
                                        <p:tgtEl>
                                          <p:spTgt spid="23"/>
                                        </p:tgtEl>
                                        <p:attrNameLst>
                                          <p:attrName>style.visibility</p:attrName>
                                        </p:attrNameLst>
                                      </p:cBhvr>
                                      <p:to>
                                        <p:strVal val="visible"/>
                                      </p:to>
                                    </p:set>
                                    <p:anim calcmode="lin" valueType="num">
                                      <p:cBhvr additive="base">
                                        <p:cTn id="61" dur="500"/>
                                        <p:tgtEl>
                                          <p:spTgt spid="23"/>
                                        </p:tgtEl>
                                        <p:attrNameLst>
                                          <p:attrName>ppt_y</p:attrName>
                                        </p:attrNameLst>
                                      </p:cBhvr>
                                      <p:tavLst>
                                        <p:tav tm="0">
                                          <p:val>
                                            <p:strVal val="#ppt_y+#ppt_h*1.125000"/>
                                          </p:val>
                                        </p:tav>
                                        <p:tav tm="100000">
                                          <p:val>
                                            <p:strVal val="#ppt_y"/>
                                          </p:val>
                                        </p:tav>
                                      </p:tavLst>
                                    </p:anim>
                                    <p:animEffect transition="in" filter="wipe(up)">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4" grpId="0" animBg="1"/>
      <p:bldGraphic spid="39" grpId="0">
        <p:bldAsOne/>
      </p:bldGraphic>
      <p:bldGraphic spid="40" grpId="0">
        <p:bldAsOne/>
      </p:bldGraphic>
      <p:bldGraphic spid="41" grpId="0">
        <p:bldAsOne/>
      </p:bldGraphic>
      <p:bldGraphic spid="42" grpId="0">
        <p:bldAsOne/>
      </p:bldGraphic>
      <p:bldP spid="43" grpId="0"/>
      <p:bldP spid="44" grpId="0"/>
      <p:bldP spid="45" grpId="0"/>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dirty="0">
                <a:solidFill>
                  <a:srgbClr val="0070C0"/>
                </a:solidFill>
                <a:latin typeface="Source Sans Pro" panose="020B0604020202020204" pitchFamily="34" charset="0"/>
                <a:ea typeface="微软雅黑"/>
              </a:rPr>
              <a:t>安全迁移</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50" name="内容占位符 2">
            <a:extLst>
              <a:ext uri="{FF2B5EF4-FFF2-40B4-BE49-F238E27FC236}">
                <a16:creationId xmlns:a16="http://schemas.microsoft.com/office/drawing/2014/main" id="{56973D5A-D068-4FB4-A2D6-C4CCC08B0041}"/>
              </a:ext>
            </a:extLst>
          </p:cNvPr>
          <p:cNvSpPr txBox="1">
            <a:spLocks/>
          </p:cNvSpPr>
          <p:nvPr/>
        </p:nvSpPr>
        <p:spPr>
          <a:xfrm>
            <a:off x="838200" y="1486247"/>
            <a:ext cx="7102165" cy="4665662"/>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latin typeface="+mn-ea"/>
              </a:rPr>
              <a:t>研究动机</a:t>
            </a:r>
            <a:endParaRPr kumimoji="1" lang="en-US" altLang="zh-CN" sz="2400" dirty="0">
              <a:latin typeface="+mn-ea"/>
            </a:endParaRPr>
          </a:p>
          <a:p>
            <a:pPr lvl="1"/>
            <a:r>
              <a:rPr kumimoji="1" lang="zh-CN" altLang="en-US" sz="2000" dirty="0">
                <a:latin typeface="+mn-ea"/>
              </a:rPr>
              <a:t>软件重复使用在软件工程中非常流行</a:t>
            </a:r>
            <a:r>
              <a:rPr kumimoji="1" lang="en-US" altLang="zh-CN" sz="2000" dirty="0">
                <a:latin typeface="+mn-ea"/>
                <a:sym typeface="Wingdings" pitchFamily="2" charset="2"/>
              </a:rPr>
              <a:t></a:t>
            </a:r>
            <a:r>
              <a:rPr kumimoji="1" lang="zh-CN" altLang="en-US" sz="2000" dirty="0">
                <a:latin typeface="+mn-ea"/>
                <a:sym typeface="Wingdings" pitchFamily="2" charset="2"/>
              </a:rPr>
              <a:t>预训练模型在机器学习中的广泛应用</a:t>
            </a:r>
            <a:endParaRPr kumimoji="1" lang="en-US" altLang="zh-CN" sz="2000" dirty="0">
              <a:latin typeface="+mn-ea"/>
              <a:sym typeface="Wingdings" pitchFamily="2" charset="2"/>
            </a:endParaRPr>
          </a:p>
          <a:p>
            <a:pPr lvl="1"/>
            <a:r>
              <a:rPr kumimoji="1" lang="zh-CN" altLang="en-US" sz="2000" dirty="0">
                <a:latin typeface="+mn-ea"/>
                <a:sym typeface="Wingdings" pitchFamily="2" charset="2"/>
              </a:rPr>
              <a:t>恶意程序</a:t>
            </a:r>
            <a:r>
              <a:rPr kumimoji="1" lang="en-US" altLang="zh-CN" sz="2000" dirty="0">
                <a:latin typeface="+mn-ea"/>
                <a:sym typeface="Wingdings" pitchFamily="2" charset="2"/>
              </a:rPr>
              <a:t>/</a:t>
            </a:r>
            <a:r>
              <a:rPr kumimoji="1" lang="zh-CN" altLang="en-US" sz="2000" dirty="0">
                <a:latin typeface="+mn-ea"/>
                <a:sym typeface="Wingdings" pitchFamily="2" charset="2"/>
              </a:rPr>
              <a:t>代码会造成损害</a:t>
            </a:r>
            <a:r>
              <a:rPr kumimoji="1" lang="en-US" altLang="zh-CN" sz="2000" dirty="0">
                <a:latin typeface="+mn-ea"/>
                <a:sym typeface="Wingdings" pitchFamily="2" charset="2"/>
              </a:rPr>
              <a:t></a:t>
            </a:r>
            <a:r>
              <a:rPr kumimoji="1" lang="zh-CN" altLang="en-US" sz="2000" dirty="0">
                <a:latin typeface="+mn-ea"/>
                <a:sym typeface="Wingdings" pitchFamily="2" charset="2"/>
              </a:rPr>
              <a:t>微调后的模型可能会预训练模型中继承漏洞</a:t>
            </a:r>
            <a:endParaRPr kumimoji="1" lang="en-US" altLang="zh-CN" sz="2000" dirty="0">
              <a:latin typeface="+mn-ea"/>
              <a:sym typeface="Wingdings" pitchFamily="2" charset="2"/>
            </a:endParaRPr>
          </a:p>
          <a:p>
            <a:pPr lvl="1"/>
            <a:r>
              <a:rPr kumimoji="1" lang="zh-CN" altLang="en-US" sz="2000" dirty="0">
                <a:latin typeface="+mn-ea"/>
              </a:rPr>
              <a:t>缺陷很容易从</a:t>
            </a:r>
            <a:r>
              <a:rPr kumimoji="1" lang="zh-CN" altLang="en-US" sz="2000" dirty="0">
                <a:latin typeface="+mn-ea"/>
                <a:sym typeface="Wingdings" pitchFamily="2" charset="2"/>
              </a:rPr>
              <a:t>预训练模型</a:t>
            </a:r>
            <a:r>
              <a:rPr kumimoji="1" lang="zh-CN" altLang="en-US" sz="2000" dirty="0">
                <a:latin typeface="+mn-ea"/>
              </a:rPr>
              <a:t>传播给</a:t>
            </a:r>
            <a:r>
              <a:rPr kumimoji="1" lang="zh-CN" altLang="en-US" sz="2000" dirty="0">
                <a:latin typeface="+mn-ea"/>
                <a:sym typeface="Wingdings" pitchFamily="2" charset="2"/>
              </a:rPr>
              <a:t>微调后模型</a:t>
            </a:r>
            <a:r>
              <a:rPr kumimoji="1" lang="zh-CN" altLang="en-US" sz="2000" dirty="0">
                <a:latin typeface="+mn-ea"/>
              </a:rPr>
              <a:t>，遗传率在</a:t>
            </a:r>
            <a:r>
              <a:rPr kumimoji="1" lang="en-US" altLang="zh-CN" sz="2000" dirty="0">
                <a:latin typeface="+mn-ea"/>
              </a:rPr>
              <a:t>52.58% ~ 97.85%</a:t>
            </a:r>
            <a:r>
              <a:rPr kumimoji="1" lang="zh-CN" altLang="en-US" sz="2000" dirty="0">
                <a:latin typeface="+mn-ea"/>
              </a:rPr>
              <a:t>之间</a:t>
            </a:r>
            <a:r>
              <a:rPr kumimoji="1" lang="en-US" altLang="zh-CN" sz="2000" dirty="0">
                <a:latin typeface="+mn-ea"/>
              </a:rPr>
              <a:t> </a:t>
            </a:r>
            <a:endParaRPr kumimoji="1" lang="en-US" altLang="zh-CN" sz="2000" dirty="0">
              <a:latin typeface="+mn-ea"/>
              <a:sym typeface="Wingdings" pitchFamily="2" charset="2"/>
            </a:endParaRPr>
          </a:p>
          <a:p>
            <a:r>
              <a:rPr kumimoji="1" lang="zh-CN" altLang="en-US" sz="2400" dirty="0">
                <a:latin typeface="+mn-ea"/>
                <a:sym typeface="Wingdings" pitchFamily="2" charset="2"/>
              </a:rPr>
              <a:t>研究问题</a:t>
            </a:r>
            <a:endParaRPr kumimoji="1" lang="en-US" altLang="zh-CN" sz="2400" dirty="0">
              <a:latin typeface="+mn-ea"/>
              <a:sym typeface="Wingdings" pitchFamily="2" charset="2"/>
            </a:endParaRPr>
          </a:p>
          <a:p>
            <a:pPr lvl="1"/>
            <a:r>
              <a:rPr kumimoji="1" lang="zh-CN" altLang="en-US" sz="2000" dirty="0">
                <a:latin typeface="+mn-ea"/>
                <a:sym typeface="Wingdings" pitchFamily="2" charset="2"/>
              </a:rPr>
              <a:t>减少微调后模型从预训练模型继承缺陷</a:t>
            </a:r>
            <a:endParaRPr kumimoji="1" lang="en-US" altLang="zh-CN" sz="2000" dirty="0">
              <a:latin typeface="+mn-ea"/>
              <a:sym typeface="Wingdings" pitchFamily="2" charset="2"/>
            </a:endParaRPr>
          </a:p>
          <a:p>
            <a:pPr lvl="1"/>
            <a:r>
              <a:rPr kumimoji="1" lang="zh-CN" altLang="en-US" sz="2000" dirty="0">
                <a:latin typeface="+mn-ea"/>
                <a:sym typeface="Wingdings" pitchFamily="2" charset="2"/>
              </a:rPr>
              <a:t>同时还要保留它的性能优势</a:t>
            </a:r>
            <a:endParaRPr kumimoji="1" lang="en-US" altLang="zh-CN" sz="2000" dirty="0">
              <a:latin typeface="+mn-ea"/>
              <a:sym typeface="Wingdings" pitchFamily="2" charset="2"/>
            </a:endParaRPr>
          </a:p>
          <a:p>
            <a:r>
              <a:rPr kumimoji="1" lang="zh-CN" altLang="en-US" sz="2400" dirty="0">
                <a:latin typeface="+mn-ea"/>
                <a:sym typeface="Wingdings" pitchFamily="2" charset="2"/>
              </a:rPr>
              <a:t>挑战</a:t>
            </a:r>
            <a:endParaRPr kumimoji="1" lang="en-US" altLang="zh-CN" sz="2400" dirty="0">
              <a:latin typeface="+mn-ea"/>
              <a:sym typeface="Wingdings" pitchFamily="2" charset="2"/>
            </a:endParaRPr>
          </a:p>
          <a:p>
            <a:pPr lvl="1"/>
            <a:r>
              <a:rPr kumimoji="1" lang="zh-CN" altLang="en-US" sz="2000" dirty="0">
                <a:latin typeface="+mn-ea"/>
                <a:sym typeface="Wingdings" pitchFamily="2" charset="2"/>
              </a:rPr>
              <a:t>对模型的攻击方式位置</a:t>
            </a:r>
            <a:endParaRPr kumimoji="1" lang="en-US" altLang="zh-CN" sz="2000" dirty="0">
              <a:latin typeface="+mn-ea"/>
              <a:sym typeface="Wingdings" pitchFamily="2" charset="2"/>
            </a:endParaRPr>
          </a:p>
          <a:p>
            <a:pPr lvl="1"/>
            <a:r>
              <a:rPr kumimoji="1" lang="zh-CN" altLang="en-US" sz="2000" dirty="0">
                <a:latin typeface="+mn-ea"/>
                <a:sym typeface="Wingdings" pitchFamily="2" charset="2"/>
              </a:rPr>
              <a:t>深度神经网络模型多样化且缺乏可解释性</a:t>
            </a:r>
          </a:p>
        </p:txBody>
      </p:sp>
      <p:pic>
        <p:nvPicPr>
          <p:cNvPr id="51" name="图片 50">
            <a:extLst>
              <a:ext uri="{FF2B5EF4-FFF2-40B4-BE49-F238E27FC236}">
                <a16:creationId xmlns:a16="http://schemas.microsoft.com/office/drawing/2014/main" id="{9A7A4197-FA7F-48AF-A715-FADCFD0F3C3A}"/>
              </a:ext>
            </a:extLst>
          </p:cNvPr>
          <p:cNvPicPr>
            <a:picLocks noChangeAspect="1"/>
          </p:cNvPicPr>
          <p:nvPr/>
        </p:nvPicPr>
        <p:blipFill>
          <a:blip r:embed="rId3"/>
          <a:stretch>
            <a:fillRect/>
          </a:stretch>
        </p:blipFill>
        <p:spPr>
          <a:xfrm>
            <a:off x="7940365" y="4255728"/>
            <a:ext cx="3801637" cy="1970446"/>
          </a:xfrm>
          <a:prstGeom prst="rect">
            <a:avLst/>
          </a:prstGeom>
        </p:spPr>
      </p:pic>
      <p:pic>
        <p:nvPicPr>
          <p:cNvPr id="52" name="图片 51">
            <a:extLst>
              <a:ext uri="{FF2B5EF4-FFF2-40B4-BE49-F238E27FC236}">
                <a16:creationId xmlns:a16="http://schemas.microsoft.com/office/drawing/2014/main" id="{25BD0486-7FC2-4A0B-BDB5-69862B2A468F}"/>
              </a:ext>
            </a:extLst>
          </p:cNvPr>
          <p:cNvPicPr>
            <a:picLocks noChangeAspect="1"/>
          </p:cNvPicPr>
          <p:nvPr/>
        </p:nvPicPr>
        <p:blipFill>
          <a:blip r:embed="rId4"/>
          <a:stretch>
            <a:fillRect/>
          </a:stretch>
        </p:blipFill>
        <p:spPr>
          <a:xfrm>
            <a:off x="7973457" y="1761163"/>
            <a:ext cx="3735452" cy="1964399"/>
          </a:xfrm>
          <a:prstGeom prst="rect">
            <a:avLst/>
          </a:prstGeom>
        </p:spPr>
      </p:pic>
    </p:spTree>
    <p:extLst>
      <p:ext uri="{BB962C8B-B14F-4D97-AF65-F5344CB8AC3E}">
        <p14:creationId xmlns:p14="http://schemas.microsoft.com/office/powerpoint/2010/main" val="268618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0">
                                            <p:txEl>
                                              <p:pRg st="1" end="1"/>
                                            </p:txEl>
                                          </p:spTgt>
                                        </p:tgtEl>
                                        <p:attrNameLst>
                                          <p:attrName>style.visibility</p:attrName>
                                        </p:attrNameLst>
                                      </p:cBhvr>
                                      <p:to>
                                        <p:strVal val="visible"/>
                                      </p:to>
                                    </p:set>
                                    <p:animEffect transition="in" filter="fade">
                                      <p:cBhvr>
                                        <p:cTn id="7" dur="500"/>
                                        <p:tgtEl>
                                          <p:spTgt spid="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0">
                                            <p:txEl>
                                              <p:pRg st="0" end="0"/>
                                            </p:txEl>
                                          </p:spTgt>
                                        </p:tgtEl>
                                        <p:attrNameLst>
                                          <p:attrName>style.visibility</p:attrName>
                                        </p:attrNameLst>
                                      </p:cBhvr>
                                      <p:to>
                                        <p:strVal val="visible"/>
                                      </p:to>
                                    </p:set>
                                    <p:animEffect transition="in" filter="fade">
                                      <p:cBhvr>
                                        <p:cTn id="12" dur="500"/>
                                        <p:tgtEl>
                                          <p:spTgt spid="50">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xEl>
                                              <p:pRg st="2" end="2"/>
                                            </p:txEl>
                                          </p:spTgt>
                                        </p:tgtEl>
                                        <p:attrNameLst>
                                          <p:attrName>style.visibility</p:attrName>
                                        </p:attrNameLst>
                                      </p:cBhvr>
                                      <p:to>
                                        <p:strVal val="visible"/>
                                      </p:to>
                                    </p:set>
                                    <p:animEffect transition="in" filter="fade">
                                      <p:cBhvr>
                                        <p:cTn id="17" dur="500"/>
                                        <p:tgtEl>
                                          <p:spTgt spid="5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0">
                                            <p:txEl>
                                              <p:pRg st="3" end="3"/>
                                            </p:txEl>
                                          </p:spTgt>
                                        </p:tgtEl>
                                        <p:attrNameLst>
                                          <p:attrName>style.visibility</p:attrName>
                                        </p:attrNameLst>
                                      </p:cBhvr>
                                      <p:to>
                                        <p:strVal val="visible"/>
                                      </p:to>
                                    </p:set>
                                    <p:animEffect transition="in" filter="fade">
                                      <p:cBhvr>
                                        <p:cTn id="22" dur="500"/>
                                        <p:tgtEl>
                                          <p:spTgt spid="50">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0">
                                            <p:txEl>
                                              <p:pRg st="4" end="4"/>
                                            </p:txEl>
                                          </p:spTgt>
                                        </p:tgtEl>
                                        <p:attrNameLst>
                                          <p:attrName>style.visibility</p:attrName>
                                        </p:attrNameLst>
                                      </p:cBhvr>
                                      <p:to>
                                        <p:strVal val="visible"/>
                                      </p:to>
                                    </p:set>
                                    <p:animEffect transition="in" filter="fade">
                                      <p:cBhvr>
                                        <p:cTn id="27" dur="500"/>
                                        <p:tgtEl>
                                          <p:spTgt spid="50">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0">
                                            <p:txEl>
                                              <p:pRg st="5" end="5"/>
                                            </p:txEl>
                                          </p:spTgt>
                                        </p:tgtEl>
                                        <p:attrNameLst>
                                          <p:attrName>style.visibility</p:attrName>
                                        </p:attrNameLst>
                                      </p:cBhvr>
                                      <p:to>
                                        <p:strVal val="visible"/>
                                      </p:to>
                                    </p:set>
                                    <p:animEffect transition="in" filter="fade">
                                      <p:cBhvr>
                                        <p:cTn id="32" dur="500"/>
                                        <p:tgtEl>
                                          <p:spTgt spid="50">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0">
                                            <p:txEl>
                                              <p:pRg st="6" end="6"/>
                                            </p:txEl>
                                          </p:spTgt>
                                        </p:tgtEl>
                                        <p:attrNameLst>
                                          <p:attrName>style.visibility</p:attrName>
                                        </p:attrNameLst>
                                      </p:cBhvr>
                                      <p:to>
                                        <p:strVal val="visible"/>
                                      </p:to>
                                    </p:set>
                                    <p:animEffect transition="in" filter="fade">
                                      <p:cBhvr>
                                        <p:cTn id="35" dur="500"/>
                                        <p:tgtEl>
                                          <p:spTgt spid="50">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0">
                                            <p:txEl>
                                              <p:pRg st="7" end="7"/>
                                            </p:txEl>
                                          </p:spTgt>
                                        </p:tgtEl>
                                        <p:attrNameLst>
                                          <p:attrName>style.visibility</p:attrName>
                                        </p:attrNameLst>
                                      </p:cBhvr>
                                      <p:to>
                                        <p:strVal val="visible"/>
                                      </p:to>
                                    </p:set>
                                    <p:animEffect transition="in" filter="fade">
                                      <p:cBhvr>
                                        <p:cTn id="38" dur="500"/>
                                        <p:tgtEl>
                                          <p:spTgt spid="50">
                                            <p:txEl>
                                              <p:pRg st="7" end="7"/>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50">
                                            <p:txEl>
                                              <p:pRg st="8" end="8"/>
                                            </p:txEl>
                                          </p:spTgt>
                                        </p:tgtEl>
                                        <p:attrNameLst>
                                          <p:attrName>style.visibility</p:attrName>
                                        </p:attrNameLst>
                                      </p:cBhvr>
                                      <p:to>
                                        <p:strVal val="visible"/>
                                      </p:to>
                                    </p:set>
                                    <p:animEffect transition="in" filter="fade">
                                      <p:cBhvr>
                                        <p:cTn id="41" dur="500"/>
                                        <p:tgtEl>
                                          <p:spTgt spid="50">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51"/>
                                        </p:tgtEl>
                                        <p:attrNameLst>
                                          <p:attrName>style.visibility</p:attrName>
                                        </p:attrNameLst>
                                      </p:cBhvr>
                                      <p:to>
                                        <p:strVal val="visible"/>
                                      </p:to>
                                    </p:set>
                                    <p:animEffect transition="in" filter="fade">
                                      <p:cBhvr>
                                        <p:cTn id="46" dur="500"/>
                                        <p:tgtEl>
                                          <p:spTgt spid="51"/>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4.</a:t>
            </a:r>
            <a:r>
              <a:rPr lang="zh-CN" altLang="en-US" dirty="0"/>
              <a:t>迁移学习前沿</a:t>
            </a:r>
          </a:p>
        </p:txBody>
      </p:sp>
      <p:sp>
        <p:nvSpPr>
          <p:cNvPr id="12" name="文本框 11">
            <a:extLst>
              <a:ext uri="{FF2B5EF4-FFF2-40B4-BE49-F238E27FC236}">
                <a16:creationId xmlns:a16="http://schemas.microsoft.com/office/drawing/2014/main" id="{D00B72B6-0005-4DAF-B063-AB9E455BD65B}"/>
              </a:ext>
            </a:extLst>
          </p:cNvPr>
          <p:cNvSpPr txBox="1"/>
          <p:nvPr/>
        </p:nvSpPr>
        <p:spPr>
          <a:xfrm>
            <a:off x="566962" y="105993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lang="zh-CN" altLang="en-US" sz="2400" dirty="0">
                <a:solidFill>
                  <a:srgbClr val="0070C0"/>
                </a:solidFill>
                <a:latin typeface="Source Sans Pro" panose="020B0604020202020204" pitchFamily="34" charset="0"/>
                <a:ea typeface="微软雅黑"/>
              </a:rPr>
              <a:t>安全迁移</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7" name="内容占位符 2">
            <a:extLst>
              <a:ext uri="{FF2B5EF4-FFF2-40B4-BE49-F238E27FC236}">
                <a16:creationId xmlns:a16="http://schemas.microsoft.com/office/drawing/2014/main" id="{CF0868FA-AF84-4F72-BA62-89DADAB30CE7}"/>
              </a:ext>
            </a:extLst>
          </p:cNvPr>
          <p:cNvSpPr txBox="1">
            <a:spLocks/>
          </p:cNvSpPr>
          <p:nvPr/>
        </p:nvSpPr>
        <p:spPr>
          <a:xfrm>
            <a:off x="838200" y="1690688"/>
            <a:ext cx="10515600" cy="466566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kumimoji="1" lang="zh-CN" altLang="en-US" sz="2400" dirty="0">
                <a:latin typeface="+mn-ea"/>
              </a:rPr>
              <a:t>新方法：</a:t>
            </a:r>
            <a:r>
              <a:rPr kumimoji="1" lang="en-US" altLang="zh-CN" sz="2400" dirty="0" err="1">
                <a:latin typeface="+mn-ea"/>
              </a:rPr>
              <a:t>ReMoS</a:t>
            </a:r>
            <a:r>
              <a:rPr kumimoji="1" lang="en-US" altLang="zh-CN" sz="2400" dirty="0">
                <a:latin typeface="+mn-ea"/>
              </a:rPr>
              <a:t>—</a:t>
            </a:r>
            <a:r>
              <a:rPr kumimoji="1" lang="zh-CN" altLang="en-US" sz="2400" dirty="0">
                <a:latin typeface="+mn-ea"/>
              </a:rPr>
              <a:t> </a:t>
            </a:r>
            <a:r>
              <a:rPr kumimoji="1" lang="en-US" altLang="zh-CN" sz="2400" dirty="0">
                <a:latin typeface="+mn-ea"/>
              </a:rPr>
              <a:t>Relevant</a:t>
            </a:r>
            <a:r>
              <a:rPr kumimoji="1" lang="zh-CN" altLang="en-US" sz="2400" dirty="0">
                <a:latin typeface="+mn-ea"/>
              </a:rPr>
              <a:t> </a:t>
            </a:r>
            <a:r>
              <a:rPr kumimoji="1" lang="en-US" altLang="zh-CN" sz="2400" dirty="0">
                <a:latin typeface="+mn-ea"/>
              </a:rPr>
              <a:t>Model</a:t>
            </a:r>
            <a:r>
              <a:rPr kumimoji="1" lang="zh-CN" altLang="en-US" sz="2400" dirty="0">
                <a:latin typeface="+mn-ea"/>
              </a:rPr>
              <a:t> </a:t>
            </a:r>
            <a:r>
              <a:rPr kumimoji="1" lang="en-US" altLang="zh-CN" sz="2400" dirty="0">
                <a:latin typeface="+mn-ea"/>
              </a:rPr>
              <a:t>Slicing</a:t>
            </a:r>
          </a:p>
          <a:p>
            <a:pPr lvl="1"/>
            <a:r>
              <a:rPr kumimoji="1" lang="en-US" altLang="zh-CN" sz="2000" dirty="0" err="1">
                <a:latin typeface="+mn-ea"/>
              </a:rPr>
              <a:t>ReMoS</a:t>
            </a:r>
            <a:r>
              <a:rPr kumimoji="1" lang="zh-CN" altLang="en-US" sz="2000" dirty="0">
                <a:latin typeface="+mn-ea"/>
              </a:rPr>
              <a:t>给定一个深度神经网络模型𝑀和一个目标域数据集𝐷，</a:t>
            </a:r>
            <a:r>
              <a:rPr kumimoji="1" lang="en-US" altLang="zh-CN" sz="2000" dirty="0" err="1">
                <a:latin typeface="+mn-ea"/>
              </a:rPr>
              <a:t>ReMoS</a:t>
            </a:r>
            <a:r>
              <a:rPr kumimoji="1" lang="zh-CN" altLang="en-US" sz="2000" dirty="0">
                <a:latin typeface="+mn-ea"/>
              </a:rPr>
              <a:t>将计算一个模型权重子集，该子集与𝐷中的样本推断更相关</a:t>
            </a:r>
            <a:r>
              <a:rPr kumimoji="1" lang="en-US" altLang="zh-CN" sz="2000" dirty="0">
                <a:latin typeface="+mn-ea"/>
              </a:rPr>
              <a:t>(</a:t>
            </a:r>
            <a:r>
              <a:rPr kumimoji="1" lang="zh-CN" altLang="en-US" sz="2000" dirty="0">
                <a:latin typeface="+mn-ea"/>
              </a:rPr>
              <a:t>有一个阈值</a:t>
            </a:r>
            <a:r>
              <a:rPr kumimoji="1" lang="en-US" altLang="zh-CN" sz="2000" dirty="0">
                <a:latin typeface="+mn-ea"/>
              </a:rPr>
              <a:t>)</a:t>
            </a:r>
            <a:r>
              <a:rPr kumimoji="1" lang="zh-CN" altLang="en-US" sz="2000" dirty="0">
                <a:latin typeface="+mn-ea"/>
              </a:rPr>
              <a:t>，而与𝐷之外的样本相关性较小</a:t>
            </a:r>
            <a:r>
              <a:rPr kumimoji="1" lang="en-US" altLang="zh-CN" sz="2000" dirty="0">
                <a:latin typeface="+mn-ea"/>
              </a:rPr>
              <a:t>.</a:t>
            </a:r>
          </a:p>
          <a:p>
            <a:pPr lvl="1"/>
            <a:r>
              <a:rPr kumimoji="1" lang="en-US" altLang="zh-CN" sz="2000" dirty="0">
                <a:latin typeface="+mn-ea"/>
              </a:rPr>
              <a:t>Relevant slicing</a:t>
            </a:r>
            <a:r>
              <a:rPr kumimoji="1" lang="zh-CN" altLang="en-US" sz="2000" dirty="0">
                <a:latin typeface="+mn-ea"/>
              </a:rPr>
              <a:t>机制：从传统的软件工程收到启发</a:t>
            </a:r>
            <a:endParaRPr kumimoji="1" lang="en-US" altLang="zh-CN" sz="2000" dirty="0">
              <a:latin typeface="+mn-ea"/>
            </a:endParaRPr>
          </a:p>
          <a:p>
            <a:pPr lvl="1"/>
            <a:r>
              <a:rPr kumimoji="1" lang="zh-CN" altLang="en-US" sz="2000" dirty="0">
                <a:latin typeface="+mn-ea"/>
              </a:rPr>
              <a:t>相关假设： </a:t>
            </a:r>
            <a:endParaRPr kumimoji="1" lang="en-US" altLang="zh-CN" sz="2000" dirty="0">
              <a:latin typeface="+mn-ea"/>
            </a:endParaRPr>
          </a:p>
          <a:p>
            <a:pPr lvl="2"/>
            <a:r>
              <a:rPr kumimoji="1" lang="zh-CN" altLang="en-US" sz="1800" dirty="0">
                <a:latin typeface="+mn-ea"/>
              </a:rPr>
              <a:t>预训练模型作为白箱模型，机理已知（即架构和权重）</a:t>
            </a:r>
            <a:endParaRPr kumimoji="1" lang="en-US" altLang="zh-CN" sz="1800" dirty="0">
              <a:latin typeface="+mn-ea"/>
            </a:endParaRPr>
          </a:p>
          <a:p>
            <a:pPr lvl="2"/>
            <a:r>
              <a:rPr kumimoji="1" lang="zh-CN" altLang="en-US" sz="1800" dirty="0">
                <a:latin typeface="+mn-ea"/>
              </a:rPr>
              <a:t>下游任务的目标数据集已知</a:t>
            </a:r>
            <a:endParaRPr kumimoji="1" lang="en-US" altLang="zh-CN" sz="1800" dirty="0">
              <a:latin typeface="+mn-ea"/>
            </a:endParaRPr>
          </a:p>
          <a:p>
            <a:pPr lvl="1"/>
            <a:r>
              <a:rPr kumimoji="1" lang="zh-CN" altLang="en-US" sz="2000" dirty="0">
                <a:latin typeface="+mn-ea"/>
              </a:rPr>
              <a:t>基本方法：</a:t>
            </a:r>
            <a:endParaRPr kumimoji="1" lang="zh-CN" altLang="en-US" dirty="0">
              <a:latin typeface="+mn-ea"/>
            </a:endParaRPr>
          </a:p>
        </p:txBody>
      </p:sp>
      <p:pic>
        <p:nvPicPr>
          <p:cNvPr id="8" name="图片 7">
            <a:extLst>
              <a:ext uri="{FF2B5EF4-FFF2-40B4-BE49-F238E27FC236}">
                <a16:creationId xmlns:a16="http://schemas.microsoft.com/office/drawing/2014/main" id="{540D143E-861A-4B0A-BE98-C80015A0BCE9}"/>
              </a:ext>
            </a:extLst>
          </p:cNvPr>
          <p:cNvPicPr>
            <a:picLocks noChangeAspect="1"/>
          </p:cNvPicPr>
          <p:nvPr/>
        </p:nvPicPr>
        <p:blipFill>
          <a:blip r:embed="rId3"/>
          <a:stretch>
            <a:fillRect/>
          </a:stretch>
        </p:blipFill>
        <p:spPr>
          <a:xfrm>
            <a:off x="2101700" y="4700664"/>
            <a:ext cx="5028150" cy="638496"/>
          </a:xfrm>
          <a:prstGeom prst="rect">
            <a:avLst/>
          </a:prstGeom>
        </p:spPr>
      </p:pic>
      <p:pic>
        <p:nvPicPr>
          <p:cNvPr id="9" name="图片 8">
            <a:extLst>
              <a:ext uri="{FF2B5EF4-FFF2-40B4-BE49-F238E27FC236}">
                <a16:creationId xmlns:a16="http://schemas.microsoft.com/office/drawing/2014/main" id="{292781AE-3106-4FE9-BF16-CC6395498E75}"/>
              </a:ext>
            </a:extLst>
          </p:cNvPr>
          <p:cNvPicPr>
            <a:picLocks noChangeAspect="1"/>
          </p:cNvPicPr>
          <p:nvPr/>
        </p:nvPicPr>
        <p:blipFill>
          <a:blip r:embed="rId4"/>
          <a:stretch>
            <a:fillRect/>
          </a:stretch>
        </p:blipFill>
        <p:spPr>
          <a:xfrm>
            <a:off x="7573552" y="3787346"/>
            <a:ext cx="3780248" cy="2112070"/>
          </a:xfrm>
          <a:prstGeom prst="rect">
            <a:avLst/>
          </a:prstGeom>
        </p:spPr>
      </p:pic>
      <p:sp>
        <p:nvSpPr>
          <p:cNvPr id="11" name="文本框 10">
            <a:extLst>
              <a:ext uri="{FF2B5EF4-FFF2-40B4-BE49-F238E27FC236}">
                <a16:creationId xmlns:a16="http://schemas.microsoft.com/office/drawing/2014/main" id="{8007717F-EC47-4774-81D2-FDDB9AFA1D41}"/>
              </a:ext>
            </a:extLst>
          </p:cNvPr>
          <p:cNvSpPr txBox="1"/>
          <p:nvPr/>
        </p:nvSpPr>
        <p:spPr>
          <a:xfrm>
            <a:off x="1156847" y="5474900"/>
            <a:ext cx="6098058" cy="646331"/>
          </a:xfrm>
          <a:prstGeom prst="rect">
            <a:avLst/>
          </a:prstGeom>
          <a:noFill/>
        </p:spPr>
        <p:txBody>
          <a:bodyPr wrap="square">
            <a:spAutoFit/>
          </a:bodyPr>
          <a:lstStyle/>
          <a:p>
            <a:pPr marL="285750" indent="-285750" algn="l">
              <a:buFont typeface="Arial" panose="020B0604020202020204" pitchFamily="34" charset="0"/>
              <a:buChar char="•"/>
            </a:pPr>
            <a:r>
              <a:rPr lang="en-US" altLang="zh-CN" sz="1800" dirty="0"/>
              <a:t>Zhang et al. </a:t>
            </a:r>
            <a:r>
              <a:rPr lang="en-US" altLang="zh-CN" sz="1800" dirty="0" err="1"/>
              <a:t>ReMoS</a:t>
            </a:r>
            <a:r>
              <a:rPr lang="en-US" altLang="zh-CN" sz="1800" dirty="0"/>
              <a:t>: reducing defect inheritance in transfer learning by relevant model slicing. ICSE 2022.</a:t>
            </a:r>
          </a:p>
        </p:txBody>
      </p:sp>
    </p:spTree>
    <p:extLst>
      <p:ext uri="{BB962C8B-B14F-4D97-AF65-F5344CB8AC3E}">
        <p14:creationId xmlns:p14="http://schemas.microsoft.com/office/powerpoint/2010/main" val="2130481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7">
                                            <p:txEl>
                                              <p:pRg st="4" end="4"/>
                                            </p:txEl>
                                          </p:spTgt>
                                        </p:tgtEl>
                                        <p:attrNameLst>
                                          <p:attrName>style.visibility</p:attrName>
                                        </p:attrNameLst>
                                      </p:cBhvr>
                                      <p:to>
                                        <p:strVal val="visible"/>
                                      </p:to>
                                    </p:set>
                                    <p:animEffect transition="in" filter="fade">
                                      <p:cBhvr>
                                        <p:cTn id="20" dur="500"/>
                                        <p:tgtEl>
                                          <p:spTgt spid="7">
                                            <p:txEl>
                                              <p:pRg st="4" end="4"/>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animEffect transition="in" filter="fade">
                                      <p:cBhvr>
                                        <p:cTn id="23" dur="500"/>
                                        <p:tgtEl>
                                          <p:spTgt spid="7">
                                            <p:txEl>
                                              <p:pRg st="5" end="5"/>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7">
                                            <p:txEl>
                                              <p:pRg st="6" end="6"/>
                                            </p:txEl>
                                          </p:spTgt>
                                        </p:tgtEl>
                                        <p:attrNameLst>
                                          <p:attrName>style.visibility</p:attrName>
                                        </p:attrNameLst>
                                      </p:cBhvr>
                                      <p:to>
                                        <p:strVal val="visible"/>
                                      </p:to>
                                    </p:set>
                                    <p:animEffect transition="in" filter="fade">
                                      <p:cBhvr>
                                        <p:cTn id="28" dur="500"/>
                                        <p:tgtEl>
                                          <p:spTgt spid="7">
                                            <p:txEl>
                                              <p:pRg st="6" end="6"/>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5.</a:t>
            </a:r>
            <a:r>
              <a:rPr lang="zh-CN" altLang="en-US" dirty="0"/>
              <a:t>相关读物推荐</a:t>
            </a:r>
          </a:p>
        </p:txBody>
      </p:sp>
      <p:pic>
        <p:nvPicPr>
          <p:cNvPr id="5122" name="Picture 2">
            <a:extLst>
              <a:ext uri="{FF2B5EF4-FFF2-40B4-BE49-F238E27FC236}">
                <a16:creationId xmlns:a16="http://schemas.microsoft.com/office/drawing/2014/main" id="{9F5B065D-A734-4AA5-A666-392B8D608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874" y="1337067"/>
            <a:ext cx="2235717" cy="2235717"/>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迁移学习">
            <a:extLst>
              <a:ext uri="{FF2B5EF4-FFF2-40B4-BE49-F238E27FC236}">
                <a16:creationId xmlns:a16="http://schemas.microsoft.com/office/drawing/2014/main" id="{87FC9060-B108-4C3F-BBB9-56BA313205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618" y="1337067"/>
            <a:ext cx="2235717" cy="2235717"/>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366D90B6-6DA6-4423-B859-179243B112E6}"/>
              </a:ext>
            </a:extLst>
          </p:cNvPr>
          <p:cNvSpPr txBox="1"/>
          <p:nvPr/>
        </p:nvSpPr>
        <p:spPr>
          <a:xfrm>
            <a:off x="566962" y="875403"/>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迁移学习经典书籍：</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7" name="文本框 6">
            <a:extLst>
              <a:ext uri="{FF2B5EF4-FFF2-40B4-BE49-F238E27FC236}">
                <a16:creationId xmlns:a16="http://schemas.microsoft.com/office/drawing/2014/main" id="{F9ACDA67-5645-40A9-A677-0788C6188292}"/>
              </a:ext>
            </a:extLst>
          </p:cNvPr>
          <p:cNvSpPr txBox="1"/>
          <p:nvPr/>
        </p:nvSpPr>
        <p:spPr>
          <a:xfrm>
            <a:off x="2931588" y="1809972"/>
            <a:ext cx="3519377" cy="1289905"/>
          </a:xfrm>
          <a:prstGeom prst="rect">
            <a:avLst/>
          </a:prstGeom>
          <a:noFill/>
        </p:spPr>
        <p:txBody>
          <a:bodyPr wrap="square" rtlCol="0">
            <a:spAutoFit/>
          </a:bodyPr>
          <a:lstStyle/>
          <a:p>
            <a:pPr algn="l">
              <a:lnSpc>
                <a:spcPct val="150000"/>
              </a:lnSpc>
            </a:pPr>
            <a:r>
              <a:rPr lang="zh-CN" altLang="en-US" dirty="0">
                <a:latin typeface="+mn-ea"/>
              </a:rPr>
              <a:t>书名：迁移学习导论（第二版）</a:t>
            </a:r>
            <a:endParaRPr lang="en-US" altLang="zh-CN" dirty="0">
              <a:latin typeface="+mn-ea"/>
            </a:endParaRPr>
          </a:p>
          <a:p>
            <a:pPr algn="l">
              <a:lnSpc>
                <a:spcPct val="150000"/>
              </a:lnSpc>
            </a:pPr>
            <a:r>
              <a:rPr lang="zh-CN" altLang="en-US" dirty="0">
                <a:latin typeface="+mn-ea"/>
              </a:rPr>
              <a:t>作者：王晋东，陈益强 著</a:t>
            </a:r>
            <a:endParaRPr lang="en-US" altLang="zh-CN" dirty="0">
              <a:latin typeface="+mn-ea"/>
            </a:endParaRPr>
          </a:p>
          <a:p>
            <a:pPr algn="l">
              <a:lnSpc>
                <a:spcPct val="150000"/>
              </a:lnSpc>
            </a:pPr>
            <a:r>
              <a:rPr lang="zh-CN" altLang="en-US" dirty="0">
                <a:latin typeface="+mn-ea"/>
              </a:rPr>
              <a:t>出版社：电子工业出版社</a:t>
            </a:r>
          </a:p>
        </p:txBody>
      </p:sp>
      <p:sp>
        <p:nvSpPr>
          <p:cNvPr id="43" name="文本框 42">
            <a:extLst>
              <a:ext uri="{FF2B5EF4-FFF2-40B4-BE49-F238E27FC236}">
                <a16:creationId xmlns:a16="http://schemas.microsoft.com/office/drawing/2014/main" id="{32B3860B-F7BD-4BA5-8E3C-2E4B80A9F69B}"/>
              </a:ext>
            </a:extLst>
          </p:cNvPr>
          <p:cNvSpPr txBox="1"/>
          <p:nvPr/>
        </p:nvSpPr>
        <p:spPr>
          <a:xfrm>
            <a:off x="8632974" y="1809971"/>
            <a:ext cx="3519377" cy="1289905"/>
          </a:xfrm>
          <a:prstGeom prst="rect">
            <a:avLst/>
          </a:prstGeom>
          <a:noFill/>
        </p:spPr>
        <p:txBody>
          <a:bodyPr wrap="square" rtlCol="0">
            <a:spAutoFit/>
          </a:bodyPr>
          <a:lstStyle/>
          <a:p>
            <a:pPr algn="l">
              <a:lnSpc>
                <a:spcPct val="150000"/>
              </a:lnSpc>
            </a:pPr>
            <a:r>
              <a:rPr lang="zh-CN" altLang="en-US" dirty="0">
                <a:latin typeface="+mn-ea"/>
              </a:rPr>
              <a:t>书名：迁移学习</a:t>
            </a:r>
            <a:endParaRPr lang="en-US" altLang="zh-CN" dirty="0">
              <a:latin typeface="+mn-ea"/>
            </a:endParaRPr>
          </a:p>
          <a:p>
            <a:pPr algn="l">
              <a:lnSpc>
                <a:spcPct val="150000"/>
              </a:lnSpc>
            </a:pPr>
            <a:r>
              <a:rPr lang="zh-CN" altLang="en-US" dirty="0">
                <a:latin typeface="+mn-ea"/>
              </a:rPr>
              <a:t>作者：杨强，张宇等 著</a:t>
            </a:r>
            <a:endParaRPr lang="en-US" altLang="zh-CN" dirty="0">
              <a:latin typeface="+mn-ea"/>
            </a:endParaRPr>
          </a:p>
          <a:p>
            <a:pPr algn="l">
              <a:lnSpc>
                <a:spcPct val="150000"/>
              </a:lnSpc>
            </a:pPr>
            <a:r>
              <a:rPr lang="zh-CN" altLang="en-US" dirty="0">
                <a:latin typeface="+mn-ea"/>
              </a:rPr>
              <a:t>出版社：机械工业出版社</a:t>
            </a:r>
          </a:p>
        </p:txBody>
      </p:sp>
      <p:sp>
        <p:nvSpPr>
          <p:cNvPr id="44" name="文本框 43">
            <a:extLst>
              <a:ext uri="{FF2B5EF4-FFF2-40B4-BE49-F238E27FC236}">
                <a16:creationId xmlns:a16="http://schemas.microsoft.com/office/drawing/2014/main" id="{77DB7CB0-BE50-488A-B604-58966B5D3D39}"/>
              </a:ext>
            </a:extLst>
          </p:cNvPr>
          <p:cNvSpPr txBox="1"/>
          <p:nvPr/>
        </p:nvSpPr>
        <p:spPr>
          <a:xfrm>
            <a:off x="483874" y="3758124"/>
            <a:ext cx="6096000"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迁移学习网课：</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48" name="文本框 47">
            <a:extLst>
              <a:ext uri="{FF2B5EF4-FFF2-40B4-BE49-F238E27FC236}">
                <a16:creationId xmlns:a16="http://schemas.microsoft.com/office/drawing/2014/main" id="{B8F29B1A-D1D5-497D-92B1-A4B538266C3A}"/>
              </a:ext>
            </a:extLst>
          </p:cNvPr>
          <p:cNvSpPr txBox="1"/>
          <p:nvPr/>
        </p:nvSpPr>
        <p:spPr>
          <a:xfrm>
            <a:off x="1982824" y="3800372"/>
            <a:ext cx="6097772" cy="369332"/>
          </a:xfrm>
          <a:prstGeom prst="rect">
            <a:avLst/>
          </a:prstGeom>
          <a:noFill/>
        </p:spPr>
        <p:txBody>
          <a:bodyPr wrap="square">
            <a:spAutoFit/>
          </a:bodyPr>
          <a:lstStyle/>
          <a:p>
            <a:pPr marL="914760" marR="0" lvl="3" algn="l" defTabSz="914400" rtl="0" eaLnBrk="1" fontAlgn="auto" latinLnBrk="0" hangingPunct="1">
              <a:lnSpc>
                <a:spcPct val="90000"/>
              </a:lnSpc>
              <a:spcBef>
                <a:spcPts val="320"/>
              </a:spcBef>
              <a:spcAft>
                <a:spcPts val="0"/>
              </a:spcAft>
              <a:buClr>
                <a:srgbClr val="954F72"/>
              </a:buClr>
              <a:buSzPct val="60000"/>
              <a:tabLst/>
              <a:defRPr/>
            </a:pPr>
            <a:r>
              <a:rPr kumimoji="0" lang="en-US" altLang="zh-CN" sz="2000" b="1" i="0" u="none" strike="noStrike" kern="1200" cap="none" spc="-1" normalizeH="0" baseline="0" noProof="0" dirty="0">
                <a:ln>
                  <a:noFill/>
                </a:ln>
                <a:solidFill>
                  <a:srgbClr val="0563C1"/>
                </a:solidFill>
                <a:effectLst/>
                <a:uLnTx/>
                <a:uFillTx/>
                <a:latin typeface="+mn-ea"/>
                <a:cs typeface="Times New Roman" panose="02020603050405020304" pitchFamily="18" charset="0"/>
                <a:hlinkClick r:id="rId4"/>
              </a:rPr>
              <a:t>http://transferlearning.xyz</a:t>
            </a:r>
            <a:endParaRPr kumimoji="0" lang="en-US" altLang="zh-CN" sz="2000" b="1" i="0" u="none" strike="noStrike" kern="1200" cap="none" spc="-1" normalizeH="0" baseline="0" noProof="0" dirty="0">
              <a:ln>
                <a:noFill/>
              </a:ln>
              <a:solidFill>
                <a:srgbClr val="0563C1"/>
              </a:solidFill>
              <a:effectLst/>
              <a:uLnTx/>
              <a:uFillTx/>
              <a:latin typeface="+mn-ea"/>
              <a:cs typeface="Times New Roman" panose="02020603050405020304" pitchFamily="18" charset="0"/>
            </a:endParaRPr>
          </a:p>
        </p:txBody>
      </p:sp>
      <p:sp>
        <p:nvSpPr>
          <p:cNvPr id="49" name="文本框 48">
            <a:extLst>
              <a:ext uri="{FF2B5EF4-FFF2-40B4-BE49-F238E27FC236}">
                <a16:creationId xmlns:a16="http://schemas.microsoft.com/office/drawing/2014/main" id="{EFDE4CD0-8B2F-401F-A676-A6AD6B3AA718}"/>
              </a:ext>
            </a:extLst>
          </p:cNvPr>
          <p:cNvSpPr txBox="1"/>
          <p:nvPr/>
        </p:nvSpPr>
        <p:spPr>
          <a:xfrm>
            <a:off x="483874" y="4647203"/>
            <a:ext cx="3290684"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迁移学习开源代码库：</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55" name="文本框 54">
            <a:extLst>
              <a:ext uri="{FF2B5EF4-FFF2-40B4-BE49-F238E27FC236}">
                <a16:creationId xmlns:a16="http://schemas.microsoft.com/office/drawing/2014/main" id="{D8101ED5-8E1C-4F84-9713-61204E17D18E}"/>
              </a:ext>
            </a:extLst>
          </p:cNvPr>
          <p:cNvSpPr txBox="1"/>
          <p:nvPr/>
        </p:nvSpPr>
        <p:spPr>
          <a:xfrm>
            <a:off x="2985406" y="4647203"/>
            <a:ext cx="7581012" cy="646331"/>
          </a:xfrm>
          <a:prstGeom prst="rect">
            <a:avLst/>
          </a:prstGeom>
          <a:noFill/>
        </p:spPr>
        <p:txBody>
          <a:bodyPr wrap="square">
            <a:spAutoFit/>
          </a:bodyPr>
          <a:lstStyle/>
          <a:p>
            <a:pPr marL="914760" lvl="3">
              <a:lnSpc>
                <a:spcPct val="90000"/>
              </a:lnSpc>
              <a:spcBef>
                <a:spcPts val="320"/>
              </a:spcBef>
              <a:buClr>
                <a:srgbClr val="954F72"/>
              </a:buClr>
              <a:buSzPct val="60000"/>
              <a:defRPr/>
            </a:pPr>
            <a:r>
              <a:rPr lang="en-US" altLang="zh-CN" sz="2000" b="1" u="sng" spc="-1" dirty="0">
                <a:solidFill>
                  <a:srgbClr val="0563C1"/>
                </a:solidFill>
                <a:latin typeface="+mn-ea"/>
                <a:cs typeface="Times New Roman" panose="02020603050405020304" pitchFamily="18" charset="0"/>
              </a:rPr>
              <a:t>https://github.com/jindongwang/transferlearning/tree/master/code</a:t>
            </a:r>
            <a:endParaRPr lang="zh-CN" altLang="en-US" sz="2000" b="1" u="sng" spc="-1" dirty="0">
              <a:solidFill>
                <a:srgbClr val="0563C1"/>
              </a:solidFill>
              <a:latin typeface="+mn-ea"/>
              <a:cs typeface="Times New Roman" panose="02020603050405020304" pitchFamily="18" charset="0"/>
            </a:endParaRPr>
          </a:p>
        </p:txBody>
      </p:sp>
      <p:sp>
        <p:nvSpPr>
          <p:cNvPr id="56" name="文本框 55">
            <a:extLst>
              <a:ext uri="{FF2B5EF4-FFF2-40B4-BE49-F238E27FC236}">
                <a16:creationId xmlns:a16="http://schemas.microsoft.com/office/drawing/2014/main" id="{609404EF-5A0D-4C3B-BEC6-5AF500401C6C}"/>
              </a:ext>
            </a:extLst>
          </p:cNvPr>
          <p:cNvSpPr txBox="1"/>
          <p:nvPr/>
        </p:nvSpPr>
        <p:spPr>
          <a:xfrm>
            <a:off x="483873" y="5486198"/>
            <a:ext cx="4226349"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a:t>
            </a:r>
            <a:r>
              <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benchmark</a:t>
            </a:r>
            <a:r>
              <a:rPr kumimoji="0" lang="zh-CN" altLang="en-US"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数据集：</a:t>
            </a:r>
            <a:endParaRPr kumimoji="0" lang="en-US" altLang="zh-CN" sz="24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58" name="文本框 57">
            <a:extLst>
              <a:ext uri="{FF2B5EF4-FFF2-40B4-BE49-F238E27FC236}">
                <a16:creationId xmlns:a16="http://schemas.microsoft.com/office/drawing/2014/main" id="{C294998A-2135-4B44-B17F-DB034DDD287D}"/>
              </a:ext>
            </a:extLst>
          </p:cNvPr>
          <p:cNvSpPr txBox="1"/>
          <p:nvPr/>
        </p:nvSpPr>
        <p:spPr>
          <a:xfrm>
            <a:off x="3638738" y="5393864"/>
            <a:ext cx="7581012" cy="646331"/>
          </a:xfrm>
          <a:prstGeom prst="rect">
            <a:avLst/>
          </a:prstGeom>
          <a:noFill/>
        </p:spPr>
        <p:txBody>
          <a:bodyPr wrap="square">
            <a:spAutoFit/>
          </a:bodyPr>
          <a:lstStyle/>
          <a:p>
            <a:pPr marL="914760" lvl="3">
              <a:lnSpc>
                <a:spcPct val="90000"/>
              </a:lnSpc>
              <a:spcBef>
                <a:spcPts val="320"/>
              </a:spcBef>
              <a:buClr>
                <a:srgbClr val="954F72"/>
              </a:buClr>
              <a:buSzPct val="60000"/>
              <a:defRPr/>
            </a:pPr>
            <a:r>
              <a:rPr lang="en-US" altLang="zh-CN" sz="2000" b="1" u="sng" spc="-1" dirty="0">
                <a:solidFill>
                  <a:srgbClr val="0563C1"/>
                </a:solidFill>
                <a:latin typeface="+mn-ea"/>
                <a:cs typeface="Times New Roman" panose="02020603050405020304" pitchFamily="18" charset="0"/>
              </a:rPr>
              <a:t>https://github.com/jindongwang/transferlearning/tree/master/data</a:t>
            </a:r>
            <a:endParaRPr lang="zh-CN" altLang="en-US" sz="2000" b="1" u="sng" spc="-1" dirty="0">
              <a:solidFill>
                <a:srgbClr val="0563C1"/>
              </a:solidFill>
              <a:latin typeface="+mn-ea"/>
              <a:cs typeface="Times New Roman" panose="02020603050405020304" pitchFamily="18" charset="0"/>
            </a:endParaRPr>
          </a:p>
        </p:txBody>
      </p:sp>
    </p:spTree>
    <p:extLst>
      <p:ext uri="{BB962C8B-B14F-4D97-AF65-F5344CB8AC3E}">
        <p14:creationId xmlns:p14="http://schemas.microsoft.com/office/powerpoint/2010/main" val="228793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dirty="0"/>
              <a:t>迁移学习背景</a:t>
            </a:r>
          </a:p>
        </p:txBody>
      </p:sp>
      <p:pic>
        <p:nvPicPr>
          <p:cNvPr id="5" name="图片 4">
            <a:extLst>
              <a:ext uri="{FF2B5EF4-FFF2-40B4-BE49-F238E27FC236}">
                <a16:creationId xmlns:a16="http://schemas.microsoft.com/office/drawing/2014/main" id="{2568ABE1-A825-4F25-A14D-9E68821D6CED}"/>
              </a:ext>
            </a:extLst>
          </p:cNvPr>
          <p:cNvPicPr>
            <a:picLocks noChangeAspect="1"/>
          </p:cNvPicPr>
          <p:nvPr/>
        </p:nvPicPr>
        <p:blipFill>
          <a:blip r:embed="rId3"/>
          <a:stretch>
            <a:fillRect/>
          </a:stretch>
        </p:blipFill>
        <p:spPr>
          <a:xfrm>
            <a:off x="120509" y="930876"/>
            <a:ext cx="5729793" cy="2626544"/>
          </a:xfrm>
          <a:prstGeom prst="rect">
            <a:avLst/>
          </a:prstGeom>
        </p:spPr>
      </p:pic>
      <p:sp>
        <p:nvSpPr>
          <p:cNvPr id="10" name="文本框 9">
            <a:extLst>
              <a:ext uri="{FF2B5EF4-FFF2-40B4-BE49-F238E27FC236}">
                <a16:creationId xmlns:a16="http://schemas.microsoft.com/office/drawing/2014/main" id="{E3AD0E86-9AC0-48B8-9D22-2CF401E97CBD}"/>
              </a:ext>
            </a:extLst>
          </p:cNvPr>
          <p:cNvSpPr txBox="1"/>
          <p:nvPr/>
        </p:nvSpPr>
        <p:spPr>
          <a:xfrm>
            <a:off x="120509" y="3365109"/>
            <a:ext cx="6417276" cy="430887"/>
          </a:xfrm>
          <a:prstGeom prst="rect">
            <a:avLst/>
          </a:prstGeom>
          <a:noFill/>
        </p:spPr>
        <p:txBody>
          <a:bodyPr wrap="square">
            <a:spAutoFit/>
          </a:bodyPr>
          <a:lstStyle/>
          <a:p>
            <a:r>
              <a:rPr lang="en-US" altLang="zh-CN" sz="1100" b="0" i="0" dirty="0">
                <a:solidFill>
                  <a:srgbClr val="222222"/>
                </a:solidFill>
                <a:effectLst/>
                <a:latin typeface="Times New Roman" panose="02020603050405020304" pitchFamily="18" charset="0"/>
                <a:cs typeface="Times New Roman" panose="02020603050405020304" pitchFamily="18" charset="0"/>
              </a:rPr>
              <a:t>Sun P, Feng W, Han R, et al. Optimizing network performance for distributed </a:t>
            </a:r>
            <a:r>
              <a:rPr lang="en-US" altLang="zh-CN" sz="1100" b="0" i="0" dirty="0" err="1">
                <a:solidFill>
                  <a:srgbClr val="222222"/>
                </a:solidFill>
                <a:effectLst/>
                <a:latin typeface="Times New Roman" panose="02020603050405020304" pitchFamily="18" charset="0"/>
                <a:cs typeface="Times New Roman" panose="02020603050405020304" pitchFamily="18" charset="0"/>
              </a:rPr>
              <a:t>dnn</a:t>
            </a:r>
            <a:r>
              <a:rPr lang="en-US" altLang="zh-CN" sz="1100" b="0" i="0" dirty="0">
                <a:solidFill>
                  <a:srgbClr val="222222"/>
                </a:solidFill>
                <a:effectLst/>
                <a:latin typeface="Times New Roman" panose="02020603050405020304" pitchFamily="18" charset="0"/>
                <a:cs typeface="Times New Roman" panose="02020603050405020304" pitchFamily="18" charset="0"/>
              </a:rPr>
              <a:t> training on </a:t>
            </a:r>
            <a:r>
              <a:rPr lang="en-US" altLang="zh-CN" sz="1100" b="0" i="0" dirty="0" err="1">
                <a:solidFill>
                  <a:srgbClr val="222222"/>
                </a:solidFill>
                <a:effectLst/>
                <a:latin typeface="Times New Roman" panose="02020603050405020304" pitchFamily="18" charset="0"/>
                <a:cs typeface="Times New Roman" panose="02020603050405020304" pitchFamily="18" charset="0"/>
              </a:rPr>
              <a:t>gpu</a:t>
            </a:r>
            <a:r>
              <a:rPr lang="en-US" altLang="zh-CN" sz="1100" b="0" i="0" dirty="0">
                <a:solidFill>
                  <a:srgbClr val="222222"/>
                </a:solidFill>
                <a:effectLst/>
                <a:latin typeface="Times New Roman" panose="02020603050405020304" pitchFamily="18" charset="0"/>
                <a:cs typeface="Times New Roman" panose="02020603050405020304" pitchFamily="18" charset="0"/>
              </a:rPr>
              <a:t> clusters: </a:t>
            </a:r>
            <a:r>
              <a:rPr lang="en-US" altLang="zh-CN" sz="1100" b="0" i="0" dirty="0" err="1">
                <a:solidFill>
                  <a:srgbClr val="222222"/>
                </a:solidFill>
                <a:effectLst/>
                <a:latin typeface="Times New Roman" panose="02020603050405020304" pitchFamily="18" charset="0"/>
                <a:cs typeface="Times New Roman" panose="02020603050405020304" pitchFamily="18" charset="0"/>
              </a:rPr>
              <a:t>Imagenet</a:t>
            </a:r>
            <a:r>
              <a:rPr lang="en-US" altLang="zh-CN" sz="1100" b="0" i="0" dirty="0">
                <a:solidFill>
                  <a:srgbClr val="222222"/>
                </a:solidFill>
                <a:effectLst/>
                <a:latin typeface="Times New Roman" panose="02020603050405020304" pitchFamily="18" charset="0"/>
                <a:cs typeface="Times New Roman" panose="02020603050405020304" pitchFamily="18" charset="0"/>
              </a:rPr>
              <a:t>/</a:t>
            </a:r>
            <a:r>
              <a:rPr lang="en-US" altLang="zh-CN" sz="1100" b="0" i="0" dirty="0" err="1">
                <a:solidFill>
                  <a:srgbClr val="222222"/>
                </a:solidFill>
                <a:effectLst/>
                <a:latin typeface="Times New Roman" panose="02020603050405020304" pitchFamily="18" charset="0"/>
                <a:cs typeface="Times New Roman" panose="02020603050405020304" pitchFamily="18" charset="0"/>
              </a:rPr>
              <a:t>alexnet</a:t>
            </a:r>
            <a:r>
              <a:rPr lang="en-US" altLang="zh-CN" sz="1100" b="0" i="0" dirty="0">
                <a:solidFill>
                  <a:srgbClr val="222222"/>
                </a:solidFill>
                <a:effectLst/>
                <a:latin typeface="Times New Roman" panose="02020603050405020304" pitchFamily="18" charset="0"/>
                <a:cs typeface="Times New Roman" panose="02020603050405020304" pitchFamily="18" charset="0"/>
              </a:rPr>
              <a:t> training in 1.5 minutes[J]. </a:t>
            </a:r>
            <a:r>
              <a:rPr lang="en-US" altLang="zh-CN" sz="1100" b="0" i="0" dirty="0" err="1">
                <a:solidFill>
                  <a:srgbClr val="222222"/>
                </a:solidFill>
                <a:effectLst/>
                <a:latin typeface="Times New Roman" panose="02020603050405020304" pitchFamily="18" charset="0"/>
                <a:cs typeface="Times New Roman" panose="02020603050405020304" pitchFamily="18" charset="0"/>
              </a:rPr>
              <a:t>arXiv</a:t>
            </a:r>
            <a:r>
              <a:rPr lang="en-US" altLang="zh-CN" sz="1100" b="0" i="0" dirty="0">
                <a:solidFill>
                  <a:srgbClr val="222222"/>
                </a:solidFill>
                <a:effectLst/>
                <a:latin typeface="Times New Roman" panose="02020603050405020304" pitchFamily="18" charset="0"/>
                <a:cs typeface="Times New Roman" panose="02020603050405020304" pitchFamily="18" charset="0"/>
              </a:rPr>
              <a:t> preprint arXiv:1902.06855, 2019.</a:t>
            </a:r>
            <a:endParaRPr lang="zh-CN" altLang="en-US" sz="1100" dirty="0">
              <a:latin typeface="Times New Roman" panose="02020603050405020304" pitchFamily="18" charset="0"/>
              <a:cs typeface="Times New Roman" panose="02020603050405020304" pitchFamily="18" charset="0"/>
            </a:endParaRPr>
          </a:p>
        </p:txBody>
      </p:sp>
      <p:pic>
        <p:nvPicPr>
          <p:cNvPr id="7" name="图片 6">
            <a:extLst>
              <a:ext uri="{FF2B5EF4-FFF2-40B4-BE49-F238E27FC236}">
                <a16:creationId xmlns:a16="http://schemas.microsoft.com/office/drawing/2014/main" id="{9C8089C9-9888-442C-91ED-799DC8531825}"/>
              </a:ext>
            </a:extLst>
          </p:cNvPr>
          <p:cNvPicPr>
            <a:picLocks noChangeAspect="1"/>
          </p:cNvPicPr>
          <p:nvPr/>
        </p:nvPicPr>
        <p:blipFill>
          <a:blip r:embed="rId4"/>
          <a:stretch>
            <a:fillRect/>
          </a:stretch>
        </p:blipFill>
        <p:spPr>
          <a:xfrm>
            <a:off x="120509" y="3795996"/>
            <a:ext cx="4684022" cy="2301351"/>
          </a:xfrm>
          <a:prstGeom prst="rect">
            <a:avLst/>
          </a:prstGeom>
        </p:spPr>
      </p:pic>
      <p:sp>
        <p:nvSpPr>
          <p:cNvPr id="13" name="文本框 12">
            <a:extLst>
              <a:ext uri="{FF2B5EF4-FFF2-40B4-BE49-F238E27FC236}">
                <a16:creationId xmlns:a16="http://schemas.microsoft.com/office/drawing/2014/main" id="{8FB065C8-00F5-43EE-A5C6-3225ED7ED8BE}"/>
              </a:ext>
            </a:extLst>
          </p:cNvPr>
          <p:cNvSpPr txBox="1"/>
          <p:nvPr/>
        </p:nvSpPr>
        <p:spPr>
          <a:xfrm>
            <a:off x="0" y="6014785"/>
            <a:ext cx="10857470" cy="261610"/>
          </a:xfrm>
          <a:prstGeom prst="rect">
            <a:avLst/>
          </a:prstGeom>
          <a:noFill/>
        </p:spPr>
        <p:txBody>
          <a:bodyPr wrap="square">
            <a:spAutoFit/>
          </a:bodyPr>
          <a:lstStyle/>
          <a:p>
            <a:r>
              <a:rPr lang="en-US" altLang="zh-CN" sz="1100" b="0" i="0" dirty="0">
                <a:solidFill>
                  <a:srgbClr val="222222"/>
                </a:solidFill>
                <a:effectLst/>
                <a:latin typeface="Times New Roman" panose="02020603050405020304" pitchFamily="18" charset="0"/>
                <a:cs typeface="Times New Roman" panose="02020603050405020304" pitchFamily="18" charset="0"/>
              </a:rPr>
              <a:t>You Y, Li J, </a:t>
            </a:r>
            <a:r>
              <a:rPr lang="en-US" altLang="zh-CN" sz="1100" b="0" i="0" dirty="0" err="1">
                <a:solidFill>
                  <a:srgbClr val="222222"/>
                </a:solidFill>
                <a:effectLst/>
                <a:latin typeface="Times New Roman" panose="02020603050405020304" pitchFamily="18" charset="0"/>
                <a:cs typeface="Times New Roman" panose="02020603050405020304" pitchFamily="18" charset="0"/>
              </a:rPr>
              <a:t>Reddi</a:t>
            </a:r>
            <a:r>
              <a:rPr lang="en-US" altLang="zh-CN" sz="1100" b="0" i="0" dirty="0">
                <a:solidFill>
                  <a:srgbClr val="222222"/>
                </a:solidFill>
                <a:effectLst/>
                <a:latin typeface="Times New Roman" panose="02020603050405020304" pitchFamily="18" charset="0"/>
                <a:cs typeface="Times New Roman" panose="02020603050405020304" pitchFamily="18" charset="0"/>
              </a:rPr>
              <a:t> S, et al. Large batch optimization for deep learning: Training </a:t>
            </a:r>
            <a:r>
              <a:rPr lang="en-US" altLang="zh-CN" sz="1100" b="0" i="0" dirty="0" err="1">
                <a:solidFill>
                  <a:srgbClr val="222222"/>
                </a:solidFill>
                <a:effectLst/>
                <a:latin typeface="Times New Roman" panose="02020603050405020304" pitchFamily="18" charset="0"/>
                <a:cs typeface="Times New Roman" panose="02020603050405020304" pitchFamily="18" charset="0"/>
              </a:rPr>
              <a:t>bert</a:t>
            </a:r>
            <a:r>
              <a:rPr lang="en-US" altLang="zh-CN" sz="1100" b="0" i="0" dirty="0">
                <a:solidFill>
                  <a:srgbClr val="222222"/>
                </a:solidFill>
                <a:effectLst/>
                <a:latin typeface="Times New Roman" panose="02020603050405020304" pitchFamily="18" charset="0"/>
                <a:cs typeface="Times New Roman" panose="02020603050405020304" pitchFamily="18" charset="0"/>
              </a:rPr>
              <a:t> in 76 minutes[J]. </a:t>
            </a:r>
            <a:r>
              <a:rPr lang="en-US" altLang="zh-CN" sz="1100" b="0" i="0" dirty="0" err="1">
                <a:solidFill>
                  <a:srgbClr val="222222"/>
                </a:solidFill>
                <a:effectLst/>
                <a:latin typeface="Times New Roman" panose="02020603050405020304" pitchFamily="18" charset="0"/>
                <a:cs typeface="Times New Roman" panose="02020603050405020304" pitchFamily="18" charset="0"/>
              </a:rPr>
              <a:t>arXiv</a:t>
            </a:r>
            <a:r>
              <a:rPr lang="en-US" altLang="zh-CN" sz="1100" b="0" i="0" dirty="0">
                <a:solidFill>
                  <a:srgbClr val="222222"/>
                </a:solidFill>
                <a:effectLst/>
                <a:latin typeface="Times New Roman" panose="02020603050405020304" pitchFamily="18" charset="0"/>
                <a:cs typeface="Times New Roman" panose="02020603050405020304" pitchFamily="18" charset="0"/>
              </a:rPr>
              <a:t> preprint arXiv:1904.00962, 2019.</a:t>
            </a:r>
            <a:endParaRPr lang="zh-CN" altLang="en-US" sz="1100" dirty="0">
              <a:latin typeface="Times New Roman" panose="02020603050405020304" pitchFamily="18" charset="0"/>
              <a:cs typeface="Times New Roman" panose="02020603050405020304" pitchFamily="18" charset="0"/>
            </a:endParaRPr>
          </a:p>
        </p:txBody>
      </p:sp>
      <p:sp>
        <p:nvSpPr>
          <p:cNvPr id="16" name="文本框 15">
            <a:extLst>
              <a:ext uri="{FF2B5EF4-FFF2-40B4-BE49-F238E27FC236}">
                <a16:creationId xmlns:a16="http://schemas.microsoft.com/office/drawing/2014/main" id="{461AE803-88D2-46B2-ADB4-1A586EBCE6AF}"/>
              </a:ext>
            </a:extLst>
          </p:cNvPr>
          <p:cNvSpPr txBox="1"/>
          <p:nvPr/>
        </p:nvSpPr>
        <p:spPr>
          <a:xfrm>
            <a:off x="5975491" y="1450544"/>
            <a:ext cx="6096000" cy="1289392"/>
          </a:xfrm>
          <a:prstGeom prst="rect">
            <a:avLst/>
          </a:prstGeom>
          <a:noFill/>
        </p:spPr>
        <p:txBody>
          <a:bodyPr wrap="square">
            <a:spAutoFit/>
          </a:bodyPr>
          <a:lstStyle/>
          <a:p>
            <a:pPr>
              <a:lnSpc>
                <a:spcPct val="150000"/>
              </a:lnSpc>
            </a:pPr>
            <a:r>
              <a:rPr lang="zh-CN" altLang="en-US" sz="1800" b="0" i="0" u="none" strike="noStrike" baseline="0" dirty="0">
                <a:solidFill>
                  <a:srgbClr val="000000"/>
                </a:solidFill>
                <a:latin typeface="宋体....."/>
              </a:rPr>
              <a:t>大数据需要强计算能力的设备来进行存储和计算。近些年</a:t>
            </a:r>
            <a:endParaRPr lang="en-US" altLang="zh-CN" sz="1800" b="0" i="0" u="none" strike="noStrike" baseline="0" dirty="0">
              <a:solidFill>
                <a:srgbClr val="000000"/>
              </a:solidFill>
              <a:latin typeface="宋体....."/>
            </a:endParaRPr>
          </a:p>
          <a:p>
            <a:pPr>
              <a:lnSpc>
                <a:spcPct val="150000"/>
              </a:lnSpc>
            </a:pPr>
            <a:r>
              <a:rPr lang="zh-CN" altLang="en-US" dirty="0">
                <a:solidFill>
                  <a:srgbClr val="000000"/>
                </a:solidFill>
                <a:latin typeface="宋体....."/>
              </a:rPr>
              <a:t>深度学习的</a:t>
            </a:r>
            <a:r>
              <a:rPr lang="zh-CN" altLang="en-US" dirty="0">
                <a:solidFill>
                  <a:srgbClr val="FF0000"/>
                </a:solidFill>
                <a:latin typeface="宋体....."/>
              </a:rPr>
              <a:t>数据量</a:t>
            </a:r>
            <a:r>
              <a:rPr lang="zh-CN" altLang="en-US" dirty="0">
                <a:solidFill>
                  <a:srgbClr val="000000"/>
                </a:solidFill>
                <a:latin typeface="宋体....."/>
              </a:rPr>
              <a:t>和</a:t>
            </a:r>
            <a:r>
              <a:rPr lang="zh-CN" altLang="en-US" dirty="0">
                <a:solidFill>
                  <a:srgbClr val="FF0000"/>
                </a:solidFill>
                <a:latin typeface="宋体....."/>
              </a:rPr>
              <a:t>模型大小</a:t>
            </a:r>
            <a:r>
              <a:rPr lang="zh-CN" altLang="en-US" dirty="0">
                <a:solidFill>
                  <a:srgbClr val="000000"/>
                </a:solidFill>
                <a:latin typeface="宋体....."/>
              </a:rPr>
              <a:t>在迅速增加，高昂的计算成本是普通个人用户无法长期负担的</a:t>
            </a:r>
            <a:endParaRPr lang="zh-CN" altLang="en-US" dirty="0"/>
          </a:p>
        </p:txBody>
      </p:sp>
      <p:sp>
        <p:nvSpPr>
          <p:cNvPr id="19" name="文本框 18">
            <a:extLst>
              <a:ext uri="{FF2B5EF4-FFF2-40B4-BE49-F238E27FC236}">
                <a16:creationId xmlns:a16="http://schemas.microsoft.com/office/drawing/2014/main" id="{8408F82E-157C-46AD-B29F-F74F314293A6}"/>
              </a:ext>
            </a:extLst>
          </p:cNvPr>
          <p:cNvSpPr txBox="1"/>
          <p:nvPr/>
        </p:nvSpPr>
        <p:spPr>
          <a:xfrm>
            <a:off x="5975491" y="4564237"/>
            <a:ext cx="6096000" cy="1289392"/>
          </a:xfrm>
          <a:prstGeom prst="rect">
            <a:avLst/>
          </a:prstGeom>
          <a:noFill/>
        </p:spPr>
        <p:txBody>
          <a:bodyPr wrap="square">
            <a:spAutoFit/>
          </a:bodyPr>
          <a:lstStyle/>
          <a:p>
            <a:pPr>
              <a:lnSpc>
                <a:spcPct val="150000"/>
              </a:lnSpc>
            </a:pPr>
            <a:r>
              <a:rPr lang="zh-CN" altLang="en-US" sz="1800" b="0" i="0" u="none" strike="noStrike" baseline="0" dirty="0">
                <a:solidFill>
                  <a:srgbClr val="000000"/>
                </a:solidFill>
                <a:latin typeface="宋体....."/>
              </a:rPr>
              <a:t>迁移学习提供了一种基于大数据“预训练”的模型在自己的特定数据集上进行“微调”的技术，普通人也能利用这些数据和模型</a:t>
            </a:r>
            <a:endParaRPr lang="zh-CN" altLang="en-US" dirty="0"/>
          </a:p>
        </p:txBody>
      </p:sp>
      <p:pic>
        <p:nvPicPr>
          <p:cNvPr id="12" name="图片 11">
            <a:extLst>
              <a:ext uri="{FF2B5EF4-FFF2-40B4-BE49-F238E27FC236}">
                <a16:creationId xmlns:a16="http://schemas.microsoft.com/office/drawing/2014/main" id="{3BCB3332-B9FC-4973-B1E4-6F9E33A4CB2D}"/>
              </a:ext>
            </a:extLst>
          </p:cNvPr>
          <p:cNvPicPr>
            <a:picLocks noChangeAspect="1"/>
          </p:cNvPicPr>
          <p:nvPr/>
        </p:nvPicPr>
        <p:blipFill>
          <a:blip r:embed="rId5"/>
          <a:stretch>
            <a:fillRect/>
          </a:stretch>
        </p:blipFill>
        <p:spPr>
          <a:xfrm>
            <a:off x="6095999" y="2823033"/>
            <a:ext cx="5975491" cy="1741203"/>
          </a:xfrm>
          <a:prstGeom prst="rect">
            <a:avLst/>
          </a:prstGeom>
        </p:spPr>
      </p:pic>
    </p:spTree>
    <p:extLst>
      <p:ext uri="{BB962C8B-B14F-4D97-AF65-F5344CB8AC3E}">
        <p14:creationId xmlns:p14="http://schemas.microsoft.com/office/powerpoint/2010/main" val="11634286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dirty="0"/>
              <a:t>迁移学习背景</a:t>
            </a:r>
          </a:p>
        </p:txBody>
      </p:sp>
      <p:pic>
        <p:nvPicPr>
          <p:cNvPr id="3" name="图片 2">
            <a:extLst>
              <a:ext uri="{FF2B5EF4-FFF2-40B4-BE49-F238E27FC236}">
                <a16:creationId xmlns:a16="http://schemas.microsoft.com/office/drawing/2014/main" id="{BCADBF9F-3780-473E-9D73-F89AE0185FB6}"/>
              </a:ext>
            </a:extLst>
          </p:cNvPr>
          <p:cNvPicPr>
            <a:picLocks noChangeAspect="1"/>
          </p:cNvPicPr>
          <p:nvPr/>
        </p:nvPicPr>
        <p:blipFill>
          <a:blip r:embed="rId3"/>
          <a:stretch>
            <a:fillRect/>
          </a:stretch>
        </p:blipFill>
        <p:spPr>
          <a:xfrm>
            <a:off x="6358105" y="1828738"/>
            <a:ext cx="5234849" cy="2684421"/>
          </a:xfrm>
          <a:prstGeom prst="rect">
            <a:avLst/>
          </a:prstGeom>
        </p:spPr>
      </p:pic>
      <p:pic>
        <p:nvPicPr>
          <p:cNvPr id="4" name="图片 3">
            <a:extLst>
              <a:ext uri="{FF2B5EF4-FFF2-40B4-BE49-F238E27FC236}">
                <a16:creationId xmlns:a16="http://schemas.microsoft.com/office/drawing/2014/main" id="{907E2EBE-E992-4CC3-99BE-A645ED712578}"/>
              </a:ext>
            </a:extLst>
          </p:cNvPr>
          <p:cNvPicPr>
            <a:picLocks noChangeAspect="1"/>
          </p:cNvPicPr>
          <p:nvPr/>
        </p:nvPicPr>
        <p:blipFill>
          <a:blip r:embed="rId4"/>
          <a:stretch>
            <a:fillRect/>
          </a:stretch>
        </p:blipFill>
        <p:spPr>
          <a:xfrm>
            <a:off x="203630" y="1828738"/>
            <a:ext cx="5991224" cy="2684421"/>
          </a:xfrm>
          <a:prstGeom prst="rect">
            <a:avLst/>
          </a:prstGeom>
        </p:spPr>
      </p:pic>
      <p:sp>
        <p:nvSpPr>
          <p:cNvPr id="7" name="文本框 6">
            <a:extLst>
              <a:ext uri="{FF2B5EF4-FFF2-40B4-BE49-F238E27FC236}">
                <a16:creationId xmlns:a16="http://schemas.microsoft.com/office/drawing/2014/main" id="{5C3BA17A-2AA0-4DD2-9CCA-6D862A559053}"/>
              </a:ext>
            </a:extLst>
          </p:cNvPr>
          <p:cNvSpPr txBox="1"/>
          <p:nvPr/>
        </p:nvSpPr>
        <p:spPr>
          <a:xfrm>
            <a:off x="4193059" y="1067614"/>
            <a:ext cx="6096000" cy="461665"/>
          </a:xfrm>
          <a:prstGeom prst="rect">
            <a:avLst/>
          </a:prstGeom>
          <a:noFill/>
        </p:spPr>
        <p:txBody>
          <a:bodyPr wrap="square">
            <a:spAutoFit/>
          </a:bodyPr>
          <a:lstStyle/>
          <a:p>
            <a:r>
              <a:rPr lang="zh-CN" altLang="en-US" sz="2400" b="1" i="0" u="none" strike="noStrike" baseline="0" dirty="0">
                <a:solidFill>
                  <a:srgbClr val="0070C0"/>
                </a:solidFill>
              </a:rPr>
              <a:t>普适化模型</a:t>
            </a:r>
            <a:r>
              <a:rPr lang="en-US" altLang="zh-CN" sz="2400" b="1" dirty="0">
                <a:solidFill>
                  <a:srgbClr val="0070C0"/>
                </a:solidFill>
                <a:sym typeface="Wingdings" panose="05000000000000000000" pitchFamily="2" charset="2"/>
              </a:rPr>
              <a:t></a:t>
            </a:r>
            <a:r>
              <a:rPr lang="zh-CN" altLang="en-US" sz="2400" b="1" i="0" u="none" strike="noStrike" baseline="0" dirty="0">
                <a:solidFill>
                  <a:srgbClr val="0070C0"/>
                </a:solidFill>
              </a:rPr>
              <a:t>个性化需求</a:t>
            </a:r>
            <a:endParaRPr lang="zh-CN" altLang="en-US" sz="2400" b="1" dirty="0">
              <a:solidFill>
                <a:srgbClr val="0070C0"/>
              </a:solidFill>
            </a:endParaRPr>
          </a:p>
        </p:txBody>
      </p:sp>
      <p:sp>
        <p:nvSpPr>
          <p:cNvPr id="9" name="文本框 8">
            <a:extLst>
              <a:ext uri="{FF2B5EF4-FFF2-40B4-BE49-F238E27FC236}">
                <a16:creationId xmlns:a16="http://schemas.microsoft.com/office/drawing/2014/main" id="{631ACD22-8F4D-4A2A-813C-BB244D250A27}"/>
              </a:ext>
            </a:extLst>
          </p:cNvPr>
          <p:cNvSpPr txBox="1"/>
          <p:nvPr/>
        </p:nvSpPr>
        <p:spPr>
          <a:xfrm>
            <a:off x="848497" y="4682811"/>
            <a:ext cx="10404389" cy="1289392"/>
          </a:xfrm>
          <a:prstGeom prst="rect">
            <a:avLst/>
          </a:prstGeom>
          <a:noFill/>
        </p:spPr>
        <p:txBody>
          <a:bodyPr wrap="square">
            <a:spAutoFit/>
          </a:bodyPr>
          <a:lstStyle/>
          <a:p>
            <a:pPr>
              <a:lnSpc>
                <a:spcPct val="150000"/>
              </a:lnSpc>
            </a:pPr>
            <a:r>
              <a:rPr lang="zh-CN" altLang="en-US" dirty="0"/>
              <a:t>利用迁移学习的思想，我们可以将那些大公司在大数据上</a:t>
            </a:r>
            <a:r>
              <a:rPr lang="zh-CN" altLang="en-US" dirty="0">
                <a:solidFill>
                  <a:srgbClr val="FF0000"/>
                </a:solidFill>
              </a:rPr>
              <a:t>训练好的模型</a:t>
            </a:r>
            <a:r>
              <a:rPr lang="zh-CN" altLang="en-US" dirty="0"/>
              <a:t>，迁移到我们的任务中，针对于我们的任务进行</a:t>
            </a:r>
            <a:r>
              <a:rPr lang="zh-CN" altLang="en-US" dirty="0">
                <a:solidFill>
                  <a:srgbClr val="FF0000"/>
                </a:solidFill>
              </a:rPr>
              <a:t>微调</a:t>
            </a:r>
            <a:r>
              <a:rPr lang="zh-CN" altLang="en-US" dirty="0"/>
              <a:t>，从而也可以拥有在大数据上训练好的模型。更进一步，可以将这些模型针对具体任务进行自适应更新，取得更好的效果。</a:t>
            </a:r>
          </a:p>
        </p:txBody>
      </p:sp>
    </p:spTree>
    <p:extLst>
      <p:ext uri="{BB962C8B-B14F-4D97-AF65-F5344CB8AC3E}">
        <p14:creationId xmlns:p14="http://schemas.microsoft.com/office/powerpoint/2010/main" val="784168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29" name="矩形 28">
            <a:extLst>
              <a:ext uri="{FF2B5EF4-FFF2-40B4-BE49-F238E27FC236}">
                <a16:creationId xmlns:a16="http://schemas.microsoft.com/office/drawing/2014/main" id="{38CB23BA-CD52-47E3-A0F8-66F4F3065583}"/>
              </a:ext>
            </a:extLst>
          </p:cNvPr>
          <p:cNvSpPr/>
          <p:nvPr/>
        </p:nvSpPr>
        <p:spPr>
          <a:xfrm>
            <a:off x="807695" y="865099"/>
            <a:ext cx="10138060" cy="646331"/>
          </a:xfrm>
          <a:prstGeom prst="rect">
            <a:avLst/>
          </a:prstGeom>
        </p:spPr>
        <p:txBody>
          <a:bodyPr wrap="square">
            <a:spAutoFit/>
          </a:bodyPr>
          <a:lstStyle/>
          <a:p>
            <a:pPr marL="285750" indent="-285750">
              <a:buFont typeface="Wingdings" panose="05000000000000000000" pitchFamily="2" charset="2"/>
              <a:buChar char="p"/>
            </a:pPr>
            <a:r>
              <a:rPr lang="zh-CN" altLang="en-US" dirty="0">
                <a:solidFill>
                  <a:srgbClr val="0070C0"/>
                </a:solidFill>
                <a:latin typeface="Source Sans Pro" panose="020B0604020202020204" pitchFamily="34" charset="0"/>
              </a:rPr>
              <a:t>概念：指利用数据、任务、或模型之间的相似性，将在旧领域学习过的模型，应用于新领域的一种学习过程。</a:t>
            </a:r>
            <a:endParaRPr lang="en-US" altLang="zh-CN" dirty="0">
              <a:solidFill>
                <a:srgbClr val="0070C0"/>
              </a:solidFill>
              <a:latin typeface="Source Sans Pro" panose="020B0604020202020204" pitchFamily="34" charset="0"/>
            </a:endParaRPr>
          </a:p>
        </p:txBody>
      </p:sp>
      <p:sp>
        <p:nvSpPr>
          <p:cNvPr id="30" name="矩形 29">
            <a:extLst>
              <a:ext uri="{FF2B5EF4-FFF2-40B4-BE49-F238E27FC236}">
                <a16:creationId xmlns:a16="http://schemas.microsoft.com/office/drawing/2014/main" id="{479F0C98-1B42-49F5-906E-6EDF22E01C8B}"/>
              </a:ext>
            </a:extLst>
          </p:cNvPr>
          <p:cNvSpPr/>
          <p:nvPr/>
        </p:nvSpPr>
        <p:spPr>
          <a:xfrm>
            <a:off x="848265" y="1480542"/>
            <a:ext cx="6031885" cy="646331"/>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球类运动相似：乒乓球高手可很快学会打网球</a:t>
            </a:r>
            <a:endParaRPr lang="en-US" altLang="zh-CN" b="1" dirty="0">
              <a:solidFill>
                <a:srgbClr val="00B050"/>
              </a:solidFill>
            </a:endParaRPr>
          </a:p>
          <a:p>
            <a:pPr marL="285750" indent="-285750">
              <a:buFont typeface="Wingdings" panose="05000000000000000000" pitchFamily="2" charset="2"/>
              <a:buChar char="l"/>
            </a:pPr>
            <a:r>
              <a:rPr lang="zh-CN" altLang="en-US" b="1" dirty="0">
                <a:solidFill>
                  <a:srgbClr val="00B050"/>
                </a:solidFill>
              </a:rPr>
              <a:t>乐器相通：手风琴和钢琴也有相通的地方</a:t>
            </a:r>
            <a:endParaRPr lang="en-US" altLang="zh-CN" b="1" dirty="0">
              <a:solidFill>
                <a:srgbClr val="00B050"/>
              </a:solidFill>
            </a:endParaRPr>
          </a:p>
        </p:txBody>
      </p:sp>
      <p:pic>
        <p:nvPicPr>
          <p:cNvPr id="32" name="图片 31">
            <a:extLst>
              <a:ext uri="{FF2B5EF4-FFF2-40B4-BE49-F238E27FC236}">
                <a16:creationId xmlns:a16="http://schemas.microsoft.com/office/drawing/2014/main" id="{6DD16746-9B19-4E29-B5BF-1A40163B8B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0626" y="1188264"/>
            <a:ext cx="1701590" cy="1127933"/>
          </a:xfrm>
          <a:prstGeom prst="rect">
            <a:avLst/>
          </a:prstGeom>
        </p:spPr>
      </p:pic>
      <p:pic>
        <p:nvPicPr>
          <p:cNvPr id="33" name="图片 32">
            <a:extLst>
              <a:ext uri="{FF2B5EF4-FFF2-40B4-BE49-F238E27FC236}">
                <a16:creationId xmlns:a16="http://schemas.microsoft.com/office/drawing/2014/main" id="{D930BA92-EB4B-47FF-950E-F697A0A35A29}"/>
              </a:ext>
            </a:extLst>
          </p:cNvPr>
          <p:cNvPicPr>
            <a:picLocks noChangeAspect="1"/>
          </p:cNvPicPr>
          <p:nvPr/>
        </p:nvPicPr>
        <p:blipFill>
          <a:blip r:embed="rId4"/>
          <a:stretch>
            <a:fillRect/>
          </a:stretch>
        </p:blipFill>
        <p:spPr>
          <a:xfrm>
            <a:off x="8202898" y="1165803"/>
            <a:ext cx="1236087" cy="1133872"/>
          </a:xfrm>
          <a:prstGeom prst="rect">
            <a:avLst/>
          </a:prstGeom>
        </p:spPr>
      </p:pic>
      <p:pic>
        <p:nvPicPr>
          <p:cNvPr id="49" name="图片">
            <a:extLst>
              <a:ext uri="{FF2B5EF4-FFF2-40B4-BE49-F238E27FC236}">
                <a16:creationId xmlns:a16="http://schemas.microsoft.com/office/drawing/2014/main" id="{208945D9-A852-4E14-B8F1-E1A525AB72FC}"/>
              </a:ext>
            </a:extLst>
          </p:cNvPr>
          <p:cNvPicPr/>
          <p:nvPr/>
        </p:nvPicPr>
        <p:blipFill>
          <a:blip r:embed="rId5"/>
          <a:stretch/>
        </p:blipFill>
        <p:spPr>
          <a:xfrm>
            <a:off x="5106526" y="2419151"/>
            <a:ext cx="2248199" cy="1364928"/>
          </a:xfrm>
          <a:prstGeom prst="rect">
            <a:avLst/>
          </a:prstGeom>
          <a:ln w="9360">
            <a:noFill/>
          </a:ln>
        </p:spPr>
      </p:pic>
      <p:sp>
        <p:nvSpPr>
          <p:cNvPr id="50" name="CustomShape 4">
            <a:extLst>
              <a:ext uri="{FF2B5EF4-FFF2-40B4-BE49-F238E27FC236}">
                <a16:creationId xmlns:a16="http://schemas.microsoft.com/office/drawing/2014/main" id="{67A20505-A598-48C6-8317-E9EF4AAC870D}"/>
              </a:ext>
            </a:extLst>
          </p:cNvPr>
          <p:cNvSpPr/>
          <p:nvPr/>
        </p:nvSpPr>
        <p:spPr>
          <a:xfrm>
            <a:off x="5122585" y="3836593"/>
            <a:ext cx="2317680" cy="456120"/>
          </a:xfrm>
          <a:prstGeom prst="rect">
            <a:avLst/>
          </a:prstGeom>
          <a:noFill/>
          <a:ln w="9360">
            <a:noFill/>
          </a:ln>
        </p:spPr>
        <p:style>
          <a:lnRef idx="0">
            <a:scrgbClr r="0" g="0" b="0"/>
          </a:lnRef>
          <a:fillRef idx="0">
            <a:scrgbClr r="0" g="0" b="0"/>
          </a:fillRef>
          <a:effectRef idx="0">
            <a:scrgbClr r="0" g="0" b="0"/>
          </a:effectRef>
          <a:fontRef idx="minor"/>
        </p:style>
        <p:txBody>
          <a:bodyPr wrap="none"/>
          <a:lstStyle/>
          <a:p>
            <a:pPr algn="ctr">
              <a:lnSpc>
                <a:spcPct val="100000"/>
              </a:lnSpc>
            </a:pPr>
            <a:r>
              <a:rPr lang="zh-CN" altLang="en-US" sz="1400" b="0" strike="noStrike" spc="-1" dirty="0">
                <a:solidFill>
                  <a:srgbClr val="000000"/>
                </a:solidFill>
                <a:latin typeface="微软雅黑"/>
                <a:ea typeface="微软雅黑"/>
              </a:rPr>
              <a:t>不同视角、不同背景、不同</a:t>
            </a:r>
            <a:endParaRPr lang="en-US" altLang="zh-CN" sz="1400" b="0" strike="noStrike" spc="-1" dirty="0">
              <a:solidFill>
                <a:srgbClr val="000000"/>
              </a:solidFill>
              <a:latin typeface="微软雅黑"/>
              <a:ea typeface="微软雅黑"/>
            </a:endParaRPr>
          </a:p>
          <a:p>
            <a:pPr algn="ctr">
              <a:lnSpc>
                <a:spcPct val="100000"/>
              </a:lnSpc>
            </a:pPr>
            <a:r>
              <a:rPr lang="zh-CN" altLang="en-US" sz="1400" b="0" strike="noStrike" spc="-1" dirty="0">
                <a:solidFill>
                  <a:srgbClr val="000000"/>
                </a:solidFill>
                <a:latin typeface="微软雅黑"/>
                <a:ea typeface="微软雅黑"/>
              </a:rPr>
              <a:t>光照的图像识别</a:t>
            </a:r>
            <a:endParaRPr lang="en-US" sz="1200" b="0" u="sng" strike="noStrike" spc="-1" dirty="0">
              <a:latin typeface="Arial"/>
            </a:endParaRPr>
          </a:p>
        </p:txBody>
      </p:sp>
      <p:sp>
        <p:nvSpPr>
          <p:cNvPr id="51" name="CustomShape 5">
            <a:extLst>
              <a:ext uri="{FF2B5EF4-FFF2-40B4-BE49-F238E27FC236}">
                <a16:creationId xmlns:a16="http://schemas.microsoft.com/office/drawing/2014/main" id="{90A7C1C3-3642-4A76-A7DC-57283659A786}"/>
              </a:ext>
            </a:extLst>
          </p:cNvPr>
          <p:cNvSpPr/>
          <p:nvPr/>
        </p:nvSpPr>
        <p:spPr>
          <a:xfrm>
            <a:off x="2534549" y="3820359"/>
            <a:ext cx="1943817" cy="456120"/>
          </a:xfrm>
          <a:prstGeom prst="rect">
            <a:avLst/>
          </a:prstGeom>
          <a:noFill/>
          <a:ln w="9360">
            <a:noFill/>
          </a:ln>
        </p:spPr>
        <p:style>
          <a:lnRef idx="0">
            <a:scrgbClr r="0" g="0" b="0"/>
          </a:lnRef>
          <a:fillRef idx="0">
            <a:scrgbClr r="0" g="0" b="0"/>
          </a:fillRef>
          <a:effectRef idx="0">
            <a:scrgbClr r="0" g="0" b="0"/>
          </a:effectRef>
          <a:fontRef idx="minor"/>
        </p:style>
        <p:txBody>
          <a:bodyPr/>
          <a:lstStyle/>
          <a:p>
            <a:pPr>
              <a:lnSpc>
                <a:spcPct val="100000"/>
              </a:lnSpc>
            </a:pPr>
            <a:r>
              <a:rPr lang="zh-CN" altLang="en-US" sz="1400" spc="-1" dirty="0">
                <a:solidFill>
                  <a:srgbClr val="000000"/>
                </a:solidFill>
                <a:latin typeface="微软雅黑"/>
                <a:ea typeface="微软雅黑"/>
              </a:rPr>
              <a:t>语义匮乏条件下不同语言的相互翻译学习</a:t>
            </a:r>
            <a:endParaRPr lang="en-US" sz="1400" b="0" u="sng" strike="noStrike" spc="-1" dirty="0">
              <a:latin typeface="Arial"/>
            </a:endParaRPr>
          </a:p>
        </p:txBody>
      </p:sp>
      <p:pic>
        <p:nvPicPr>
          <p:cNvPr id="52" name="图片">
            <a:extLst>
              <a:ext uri="{FF2B5EF4-FFF2-40B4-BE49-F238E27FC236}">
                <a16:creationId xmlns:a16="http://schemas.microsoft.com/office/drawing/2014/main" id="{FCC55A57-7650-4B7F-8A60-4D6424BF35E3}"/>
              </a:ext>
            </a:extLst>
          </p:cNvPr>
          <p:cNvPicPr/>
          <p:nvPr/>
        </p:nvPicPr>
        <p:blipFill>
          <a:blip r:embed="rId6"/>
          <a:srcRect l="4618" t="6604" r="1362" b="8738"/>
          <a:stretch/>
        </p:blipFill>
        <p:spPr>
          <a:xfrm>
            <a:off x="8252565" y="2419151"/>
            <a:ext cx="1752840" cy="1397047"/>
          </a:xfrm>
          <a:prstGeom prst="rect">
            <a:avLst/>
          </a:prstGeom>
          <a:ln w="9360">
            <a:noFill/>
          </a:ln>
        </p:spPr>
      </p:pic>
      <p:sp>
        <p:nvSpPr>
          <p:cNvPr id="53" name="CustomShape 6">
            <a:extLst>
              <a:ext uri="{FF2B5EF4-FFF2-40B4-BE49-F238E27FC236}">
                <a16:creationId xmlns:a16="http://schemas.microsoft.com/office/drawing/2014/main" id="{ACA472C9-8721-410C-96E7-C706B4563ED2}"/>
              </a:ext>
            </a:extLst>
          </p:cNvPr>
          <p:cNvSpPr/>
          <p:nvPr/>
        </p:nvSpPr>
        <p:spPr>
          <a:xfrm>
            <a:off x="8124147" y="3836593"/>
            <a:ext cx="2009676" cy="456120"/>
          </a:xfrm>
          <a:prstGeom prst="rect">
            <a:avLst/>
          </a:prstGeom>
          <a:noFill/>
          <a:ln w="9360">
            <a:noFill/>
          </a:ln>
        </p:spPr>
        <p:style>
          <a:lnRef idx="0">
            <a:scrgbClr r="0" g="0" b="0"/>
          </a:lnRef>
          <a:fillRef idx="0">
            <a:scrgbClr r="0" g="0" b="0"/>
          </a:fillRef>
          <a:effectRef idx="0">
            <a:scrgbClr r="0" g="0" b="0"/>
          </a:effectRef>
          <a:fontRef idx="minor"/>
        </p:style>
        <p:txBody>
          <a:bodyPr wrap="none"/>
          <a:lstStyle/>
          <a:p>
            <a:pPr algn="ctr">
              <a:lnSpc>
                <a:spcPct val="100000"/>
              </a:lnSpc>
            </a:pPr>
            <a:r>
              <a:rPr lang="zh-CN" altLang="en-US" sz="1400" b="0" strike="noStrike" spc="-1" dirty="0">
                <a:solidFill>
                  <a:srgbClr val="000000"/>
                </a:solidFill>
                <a:latin typeface="微软雅黑"/>
                <a:ea typeface="微软雅黑"/>
              </a:rPr>
              <a:t>不同用户、不同设备、不同</a:t>
            </a:r>
            <a:endParaRPr lang="en-US" altLang="zh-CN" sz="1400" b="0" strike="noStrike" spc="-1" dirty="0">
              <a:solidFill>
                <a:srgbClr val="000000"/>
              </a:solidFill>
              <a:latin typeface="微软雅黑"/>
              <a:ea typeface="微软雅黑"/>
            </a:endParaRPr>
          </a:p>
          <a:p>
            <a:pPr algn="ctr">
              <a:lnSpc>
                <a:spcPct val="100000"/>
              </a:lnSpc>
            </a:pPr>
            <a:r>
              <a:rPr lang="zh-CN" altLang="en-US" sz="1400" b="0" strike="noStrike" spc="-1" dirty="0">
                <a:solidFill>
                  <a:srgbClr val="000000"/>
                </a:solidFill>
                <a:latin typeface="微软雅黑"/>
                <a:ea typeface="微软雅黑"/>
              </a:rPr>
              <a:t>位置的行为识别</a:t>
            </a:r>
            <a:endParaRPr lang="en-US" sz="1400" b="0" u="sng" strike="noStrike" spc="-1" dirty="0">
              <a:latin typeface="Arial"/>
            </a:endParaRPr>
          </a:p>
        </p:txBody>
      </p:sp>
      <p:pic>
        <p:nvPicPr>
          <p:cNvPr id="54" name="图片">
            <a:extLst>
              <a:ext uri="{FF2B5EF4-FFF2-40B4-BE49-F238E27FC236}">
                <a16:creationId xmlns:a16="http://schemas.microsoft.com/office/drawing/2014/main" id="{38C6AB3D-FFB4-41E0-B886-707BB8ED5E2E}"/>
              </a:ext>
            </a:extLst>
          </p:cNvPr>
          <p:cNvPicPr/>
          <p:nvPr/>
        </p:nvPicPr>
        <p:blipFill>
          <a:blip r:embed="rId7"/>
          <a:stretch/>
        </p:blipFill>
        <p:spPr>
          <a:xfrm>
            <a:off x="2185564" y="2419151"/>
            <a:ext cx="2338920" cy="1315440"/>
          </a:xfrm>
          <a:prstGeom prst="rect">
            <a:avLst/>
          </a:prstGeom>
          <a:ln w="9360">
            <a:noFill/>
          </a:ln>
        </p:spPr>
      </p:pic>
      <p:pic>
        <p:nvPicPr>
          <p:cNvPr id="55" name="图片">
            <a:extLst>
              <a:ext uri="{FF2B5EF4-FFF2-40B4-BE49-F238E27FC236}">
                <a16:creationId xmlns:a16="http://schemas.microsoft.com/office/drawing/2014/main" id="{D5155B3C-E175-4B02-A3B6-76C76662B3F8}"/>
              </a:ext>
            </a:extLst>
          </p:cNvPr>
          <p:cNvPicPr/>
          <p:nvPr/>
        </p:nvPicPr>
        <p:blipFill>
          <a:blip r:embed="rId8"/>
          <a:stretch/>
        </p:blipFill>
        <p:spPr>
          <a:xfrm>
            <a:off x="2185564" y="4370486"/>
            <a:ext cx="2338920" cy="1431720"/>
          </a:xfrm>
          <a:prstGeom prst="rect">
            <a:avLst/>
          </a:prstGeom>
          <a:ln w="9360">
            <a:noFill/>
          </a:ln>
        </p:spPr>
      </p:pic>
      <p:sp>
        <p:nvSpPr>
          <p:cNvPr id="56" name="CustomShape 7">
            <a:extLst>
              <a:ext uri="{FF2B5EF4-FFF2-40B4-BE49-F238E27FC236}">
                <a16:creationId xmlns:a16="http://schemas.microsoft.com/office/drawing/2014/main" id="{8118CD9A-0347-47AB-8482-08AEB4F77C37}"/>
              </a:ext>
            </a:extLst>
          </p:cNvPr>
          <p:cNvSpPr/>
          <p:nvPr/>
        </p:nvSpPr>
        <p:spPr>
          <a:xfrm>
            <a:off x="2395944" y="5829800"/>
            <a:ext cx="2338920" cy="456120"/>
          </a:xfrm>
          <a:prstGeom prst="rect">
            <a:avLst/>
          </a:prstGeom>
          <a:noFill/>
          <a:ln w="9360">
            <a:noFill/>
          </a:ln>
        </p:spPr>
        <p:style>
          <a:lnRef idx="0">
            <a:scrgbClr r="0" g="0" b="0"/>
          </a:lnRef>
          <a:fillRef idx="0">
            <a:scrgbClr r="0" g="0" b="0"/>
          </a:fillRef>
          <a:effectRef idx="0">
            <a:scrgbClr r="0" g="0" b="0"/>
          </a:effectRef>
          <a:fontRef idx="minor"/>
        </p:style>
        <p:txBody>
          <a:bodyPr/>
          <a:lstStyle/>
          <a:p>
            <a:pPr algn="ctr">
              <a:lnSpc>
                <a:spcPct val="100000"/>
              </a:lnSpc>
            </a:pPr>
            <a:r>
              <a:rPr lang="zh-CN" altLang="en-US" sz="1400" b="0" strike="noStrike" spc="-1" dirty="0">
                <a:solidFill>
                  <a:srgbClr val="000000"/>
                </a:solidFill>
                <a:latin typeface="微软雅黑"/>
                <a:ea typeface="微软雅黑"/>
              </a:rPr>
              <a:t>不同领域、不同背景</a:t>
            </a:r>
            <a:endParaRPr lang="en-US" altLang="zh-CN" sz="1400" b="0" strike="noStrike" spc="-1" dirty="0">
              <a:solidFill>
                <a:srgbClr val="000000"/>
              </a:solidFill>
              <a:latin typeface="微软雅黑"/>
              <a:ea typeface="微软雅黑"/>
            </a:endParaRPr>
          </a:p>
          <a:p>
            <a:pPr algn="ctr">
              <a:lnSpc>
                <a:spcPct val="100000"/>
              </a:lnSpc>
            </a:pPr>
            <a:r>
              <a:rPr lang="zh-CN" altLang="en-US" sz="1400" b="0" strike="noStrike" spc="-1" dirty="0">
                <a:solidFill>
                  <a:srgbClr val="000000"/>
                </a:solidFill>
                <a:latin typeface="微软雅黑"/>
                <a:ea typeface="微软雅黑"/>
              </a:rPr>
              <a:t>下的文本翻译、舆情分析</a:t>
            </a:r>
            <a:endParaRPr lang="en-US" sz="1400" b="0" strike="noStrike" spc="-1" dirty="0">
              <a:latin typeface="Arial"/>
            </a:endParaRPr>
          </a:p>
        </p:txBody>
      </p:sp>
      <p:pic>
        <p:nvPicPr>
          <p:cNvPr id="57" name="图片">
            <a:extLst>
              <a:ext uri="{FF2B5EF4-FFF2-40B4-BE49-F238E27FC236}">
                <a16:creationId xmlns:a16="http://schemas.microsoft.com/office/drawing/2014/main" id="{19BF5DD0-FBF9-49E3-9386-28B5998C5BF0}"/>
              </a:ext>
            </a:extLst>
          </p:cNvPr>
          <p:cNvPicPr/>
          <p:nvPr/>
        </p:nvPicPr>
        <p:blipFill>
          <a:blip r:embed="rId9"/>
          <a:stretch/>
        </p:blipFill>
        <p:spPr>
          <a:xfrm>
            <a:off x="5106526" y="4370486"/>
            <a:ext cx="2248200" cy="1431720"/>
          </a:xfrm>
          <a:prstGeom prst="rect">
            <a:avLst/>
          </a:prstGeom>
          <a:ln w="9360">
            <a:noFill/>
          </a:ln>
        </p:spPr>
      </p:pic>
      <p:sp>
        <p:nvSpPr>
          <p:cNvPr id="58" name="CustomShape 8">
            <a:extLst>
              <a:ext uri="{FF2B5EF4-FFF2-40B4-BE49-F238E27FC236}">
                <a16:creationId xmlns:a16="http://schemas.microsoft.com/office/drawing/2014/main" id="{9DE1D1C1-C25B-469C-A925-151310833B3F}"/>
              </a:ext>
            </a:extLst>
          </p:cNvPr>
          <p:cNvSpPr/>
          <p:nvPr/>
        </p:nvSpPr>
        <p:spPr>
          <a:xfrm>
            <a:off x="5252808" y="5802206"/>
            <a:ext cx="2338920" cy="456120"/>
          </a:xfrm>
          <a:prstGeom prst="rect">
            <a:avLst/>
          </a:prstGeom>
          <a:noFill/>
          <a:ln w="9360">
            <a:noFill/>
          </a:ln>
        </p:spPr>
        <p:style>
          <a:lnRef idx="0">
            <a:scrgbClr r="0" g="0" b="0"/>
          </a:lnRef>
          <a:fillRef idx="0">
            <a:scrgbClr r="0" g="0" b="0"/>
          </a:fillRef>
          <a:effectRef idx="0">
            <a:scrgbClr r="0" g="0" b="0"/>
          </a:effectRef>
          <a:fontRef idx="minor"/>
        </p:style>
        <p:txBody>
          <a:bodyPr/>
          <a:lstStyle/>
          <a:p>
            <a:pPr algn="ctr">
              <a:lnSpc>
                <a:spcPct val="100000"/>
              </a:lnSpc>
            </a:pPr>
            <a:r>
              <a:rPr lang="zh-CN" altLang="en-US" sz="1400" b="0" strike="noStrike" spc="-1" dirty="0">
                <a:latin typeface="Arial"/>
              </a:rPr>
              <a:t>不同用户、不同接口、</a:t>
            </a:r>
            <a:endParaRPr lang="en-US" altLang="zh-CN" sz="1400" b="0" strike="noStrike" spc="-1" dirty="0">
              <a:latin typeface="Arial"/>
            </a:endParaRPr>
          </a:p>
          <a:p>
            <a:pPr algn="ctr">
              <a:lnSpc>
                <a:spcPct val="100000"/>
              </a:lnSpc>
            </a:pPr>
            <a:r>
              <a:rPr lang="zh-CN" altLang="en-US" sz="1400" b="0" strike="noStrike" spc="-1" dirty="0">
                <a:latin typeface="Arial"/>
              </a:rPr>
              <a:t>不同情境下的人机交互</a:t>
            </a:r>
            <a:endParaRPr lang="en-US" sz="1400" b="0" strike="noStrike" spc="-1" dirty="0">
              <a:latin typeface="Arial"/>
            </a:endParaRPr>
          </a:p>
        </p:txBody>
      </p:sp>
      <p:pic>
        <p:nvPicPr>
          <p:cNvPr id="59" name="图片">
            <a:extLst>
              <a:ext uri="{FF2B5EF4-FFF2-40B4-BE49-F238E27FC236}">
                <a16:creationId xmlns:a16="http://schemas.microsoft.com/office/drawing/2014/main" id="{5F8B0C35-1A7E-4E2F-AAE7-43682CAFD72F}"/>
              </a:ext>
            </a:extLst>
          </p:cNvPr>
          <p:cNvPicPr/>
          <p:nvPr/>
        </p:nvPicPr>
        <p:blipFill>
          <a:blip r:embed="rId10"/>
          <a:stretch/>
        </p:blipFill>
        <p:spPr>
          <a:xfrm>
            <a:off x="7998945" y="4332177"/>
            <a:ext cx="2260080" cy="1431720"/>
          </a:xfrm>
          <a:prstGeom prst="rect">
            <a:avLst/>
          </a:prstGeom>
          <a:ln w="9360">
            <a:noFill/>
          </a:ln>
        </p:spPr>
      </p:pic>
      <p:sp>
        <p:nvSpPr>
          <p:cNvPr id="60" name="CustomShape 9">
            <a:extLst>
              <a:ext uri="{FF2B5EF4-FFF2-40B4-BE49-F238E27FC236}">
                <a16:creationId xmlns:a16="http://schemas.microsoft.com/office/drawing/2014/main" id="{44D8E829-40DD-4A9A-9954-8E0786534D0C}"/>
              </a:ext>
            </a:extLst>
          </p:cNvPr>
          <p:cNvSpPr/>
          <p:nvPr/>
        </p:nvSpPr>
        <p:spPr>
          <a:xfrm>
            <a:off x="7936768" y="5802206"/>
            <a:ext cx="2338920" cy="456120"/>
          </a:xfrm>
          <a:prstGeom prst="rect">
            <a:avLst/>
          </a:prstGeom>
          <a:noFill/>
          <a:ln w="9360">
            <a:noFill/>
          </a:ln>
        </p:spPr>
        <p:style>
          <a:lnRef idx="0">
            <a:scrgbClr r="0" g="0" b="0"/>
          </a:lnRef>
          <a:fillRef idx="0">
            <a:scrgbClr r="0" g="0" b="0"/>
          </a:fillRef>
          <a:effectRef idx="0">
            <a:scrgbClr r="0" g="0" b="0"/>
          </a:effectRef>
          <a:fontRef idx="minor"/>
        </p:style>
        <p:txBody>
          <a:bodyPr/>
          <a:lstStyle/>
          <a:p>
            <a:pPr algn="ctr">
              <a:lnSpc>
                <a:spcPct val="100000"/>
              </a:lnSpc>
            </a:pPr>
            <a:r>
              <a:rPr lang="zh-CN" altLang="en-US" sz="1400" b="0" strike="noStrike" spc="-1" dirty="0">
                <a:latin typeface="Arial"/>
              </a:rPr>
              <a:t>不同场景、不同时间、</a:t>
            </a:r>
            <a:endParaRPr lang="en-US" altLang="zh-CN" sz="1400" b="0" strike="noStrike" spc="-1" dirty="0">
              <a:latin typeface="Arial"/>
            </a:endParaRPr>
          </a:p>
          <a:p>
            <a:pPr algn="ctr">
              <a:lnSpc>
                <a:spcPct val="100000"/>
              </a:lnSpc>
            </a:pPr>
            <a:r>
              <a:rPr lang="zh-CN" altLang="en-US" sz="1400" b="0" strike="noStrike" spc="-1" dirty="0">
                <a:latin typeface="Arial"/>
              </a:rPr>
              <a:t>不同设备的室内定位</a:t>
            </a:r>
            <a:endParaRPr lang="en-US" sz="1400" b="0" strike="noStrike" spc="-1" dirty="0">
              <a:latin typeface="Arial"/>
            </a:endParaRPr>
          </a:p>
        </p:txBody>
      </p:sp>
      <p:sp>
        <p:nvSpPr>
          <p:cNvPr id="61" name="灯片编号占位符 17">
            <a:extLst>
              <a:ext uri="{FF2B5EF4-FFF2-40B4-BE49-F238E27FC236}">
                <a16:creationId xmlns:a16="http://schemas.microsoft.com/office/drawing/2014/main" id="{F67B24B0-C918-4063-8CF9-66651476925D}"/>
              </a:ext>
            </a:extLst>
          </p:cNvPr>
          <p:cNvSpPr txBox="1">
            <a:spLocks/>
          </p:cNvSpPr>
          <p:nvPr/>
        </p:nvSpPr>
        <p:spPr>
          <a:xfrm>
            <a:off x="8025714" y="6978501"/>
            <a:ext cx="2743200" cy="365125"/>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A097FAFD-E79A-4EFB-B185-F59EF6E7C587}" type="slidenum">
              <a:rPr lang="en-US" altLang="zh-CN" smtClean="0"/>
              <a:pPr/>
              <a:t>6</a:t>
            </a:fld>
            <a:endParaRPr lang="zh-CN" altLang="en-US"/>
          </a:p>
        </p:txBody>
      </p:sp>
      <p:sp>
        <p:nvSpPr>
          <p:cNvPr id="6" name="文本框 5">
            <a:extLst>
              <a:ext uri="{FF2B5EF4-FFF2-40B4-BE49-F238E27FC236}">
                <a16:creationId xmlns:a16="http://schemas.microsoft.com/office/drawing/2014/main" id="{F96318E4-4C38-4E25-92DB-C964D09FFAE1}"/>
              </a:ext>
            </a:extLst>
          </p:cNvPr>
          <p:cNvSpPr txBox="1"/>
          <p:nvPr/>
        </p:nvSpPr>
        <p:spPr>
          <a:xfrm>
            <a:off x="1359710" y="3178873"/>
            <a:ext cx="553998" cy="1315440"/>
          </a:xfrm>
          <a:prstGeom prst="rect">
            <a:avLst/>
          </a:prstGeom>
          <a:noFill/>
        </p:spPr>
        <p:txBody>
          <a:bodyPr vert="eaVert" wrap="square" rtlCol="0">
            <a:spAutoFit/>
          </a:bodyPr>
          <a:lstStyle/>
          <a:p>
            <a:pPr algn="l"/>
            <a:r>
              <a:rPr lang="zh-CN" altLang="en-US" sz="2400" dirty="0">
                <a:solidFill>
                  <a:srgbClr val="0070C0"/>
                </a:solidFill>
                <a:latin typeface="+mn-ea"/>
              </a:rPr>
              <a:t>应用领域</a:t>
            </a:r>
          </a:p>
        </p:txBody>
      </p:sp>
    </p:spTree>
    <p:extLst>
      <p:ext uri="{BB962C8B-B14F-4D97-AF65-F5344CB8AC3E}">
        <p14:creationId xmlns:p14="http://schemas.microsoft.com/office/powerpoint/2010/main" val="32230133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5" name="矩形 4">
            <a:extLst>
              <a:ext uri="{FF2B5EF4-FFF2-40B4-BE49-F238E27FC236}">
                <a16:creationId xmlns:a16="http://schemas.microsoft.com/office/drawing/2014/main" id="{A78371BE-7B75-40EE-A3B0-01A7FEBBED4E}"/>
              </a:ext>
            </a:extLst>
          </p:cNvPr>
          <p:cNvSpPr/>
          <p:nvPr/>
        </p:nvSpPr>
        <p:spPr>
          <a:xfrm>
            <a:off x="782982" y="881575"/>
            <a:ext cx="10138060" cy="40011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迁移学习的三个基本问题</a:t>
            </a:r>
            <a:endParaRPr kumimoji="0" lang="en-US" altLang="zh-CN"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sp>
        <p:nvSpPr>
          <p:cNvPr id="9" name="矩形 8"/>
          <p:cNvSpPr/>
          <p:nvPr/>
        </p:nvSpPr>
        <p:spPr>
          <a:xfrm>
            <a:off x="250816" y="1310255"/>
            <a:ext cx="1499128"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B050"/>
                </a:solidFill>
                <a:effectLst/>
                <a:uLnTx/>
                <a:uFillTx/>
                <a:latin typeface="Segoe UI"/>
                <a:ea typeface="微软雅黑"/>
                <a:cs typeface="+mn-cs"/>
              </a:rPr>
              <a:t>何时迁移</a:t>
            </a:r>
            <a:endParaRPr kumimoji="0" lang="en-US" altLang="zh-CN" sz="2000" b="1" i="0" u="none" strike="noStrike" kern="1200" cap="none" spc="0" normalizeH="0" baseline="0" noProof="0" dirty="0">
              <a:ln>
                <a:noFill/>
              </a:ln>
              <a:solidFill>
                <a:srgbClr val="00B050"/>
              </a:solidFill>
              <a:effectLst/>
              <a:uLnTx/>
              <a:uFillTx/>
              <a:latin typeface="Segoe UI"/>
              <a:ea typeface="微软雅黑"/>
              <a:cs typeface="+mn-cs"/>
            </a:endParaRPr>
          </a:p>
        </p:txBody>
      </p:sp>
      <p:sp>
        <p:nvSpPr>
          <p:cNvPr id="11" name="矩形 10">
            <a:extLst>
              <a:ext uri="{FF2B5EF4-FFF2-40B4-BE49-F238E27FC236}">
                <a16:creationId xmlns:a16="http://schemas.microsoft.com/office/drawing/2014/main" id="{A78371BE-7B75-40EE-A3B0-01A7FEBBED4E}"/>
              </a:ext>
            </a:extLst>
          </p:cNvPr>
          <p:cNvSpPr/>
          <p:nvPr/>
        </p:nvSpPr>
        <p:spPr>
          <a:xfrm>
            <a:off x="782982" y="4589417"/>
            <a:ext cx="10138060" cy="40011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迁移学习的一般过程</a:t>
            </a:r>
            <a:endParaRPr kumimoji="0" lang="en-US" altLang="zh-CN"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p:pic>
        <p:nvPicPr>
          <p:cNvPr id="3" name="图片 2">
            <a:extLst>
              <a:ext uri="{FF2B5EF4-FFF2-40B4-BE49-F238E27FC236}">
                <a16:creationId xmlns:a16="http://schemas.microsoft.com/office/drawing/2014/main" id="{53303E64-EE79-4B03-872F-4D33B48BEF9A}"/>
              </a:ext>
            </a:extLst>
          </p:cNvPr>
          <p:cNvPicPr>
            <a:picLocks noChangeAspect="1"/>
          </p:cNvPicPr>
          <p:nvPr/>
        </p:nvPicPr>
        <p:blipFill>
          <a:blip r:embed="rId2"/>
          <a:stretch>
            <a:fillRect/>
          </a:stretch>
        </p:blipFill>
        <p:spPr>
          <a:xfrm>
            <a:off x="560857" y="1793093"/>
            <a:ext cx="914032" cy="887292"/>
          </a:xfrm>
          <a:prstGeom prst="rect">
            <a:avLst/>
          </a:prstGeom>
        </p:spPr>
      </p:pic>
      <p:sp>
        <p:nvSpPr>
          <p:cNvPr id="12" name="矩形 11">
            <a:extLst>
              <a:ext uri="{FF2B5EF4-FFF2-40B4-BE49-F238E27FC236}">
                <a16:creationId xmlns:a16="http://schemas.microsoft.com/office/drawing/2014/main" id="{0B118CA4-0CB6-41D7-A41D-AB7B706D9359}"/>
              </a:ext>
            </a:extLst>
          </p:cNvPr>
          <p:cNvSpPr/>
          <p:nvPr/>
        </p:nvSpPr>
        <p:spPr>
          <a:xfrm>
            <a:off x="356125" y="3801673"/>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6BCC"/>
                </a:solidFill>
                <a:effectLst/>
                <a:uLnTx/>
                <a:uFillTx/>
                <a:latin typeface="微软雅黑"/>
                <a:ea typeface="微软雅黑"/>
                <a:cs typeface="+mn-cs"/>
              </a:rPr>
              <a:t>原问题和目标问题具有相关性</a:t>
            </a:r>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p:sp>
        <p:nvSpPr>
          <p:cNvPr id="13" name="矩形 12">
            <a:extLst>
              <a:ext uri="{FF2B5EF4-FFF2-40B4-BE49-F238E27FC236}">
                <a16:creationId xmlns:a16="http://schemas.microsoft.com/office/drawing/2014/main" id="{07AF78B7-BEBE-49B6-A5EA-392EED5B0B15}"/>
              </a:ext>
            </a:extLst>
          </p:cNvPr>
          <p:cNvSpPr/>
          <p:nvPr/>
        </p:nvSpPr>
        <p:spPr>
          <a:xfrm>
            <a:off x="4510222" y="1310255"/>
            <a:ext cx="1499128"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B050"/>
                </a:solidFill>
                <a:effectLst/>
                <a:uLnTx/>
                <a:uFillTx/>
                <a:latin typeface="Segoe UI"/>
                <a:ea typeface="微软雅黑"/>
                <a:cs typeface="+mn-cs"/>
              </a:rPr>
              <a:t>何处迁移</a:t>
            </a:r>
            <a:endParaRPr kumimoji="0" lang="en-US" altLang="zh-CN" sz="2000" b="1" i="0" u="none" strike="noStrike" kern="1200" cap="none" spc="0" normalizeH="0" baseline="0" noProof="0" dirty="0">
              <a:ln>
                <a:noFill/>
              </a:ln>
              <a:solidFill>
                <a:srgbClr val="00B050"/>
              </a:solidFill>
              <a:effectLst/>
              <a:uLnTx/>
              <a:uFillTx/>
              <a:latin typeface="Segoe UI"/>
              <a:ea typeface="微软雅黑"/>
              <a:cs typeface="+mn-cs"/>
            </a:endParaRPr>
          </a:p>
        </p:txBody>
      </p:sp>
      <p:sp>
        <p:nvSpPr>
          <p:cNvPr id="19" name="箭头: 右 18">
            <a:extLst>
              <a:ext uri="{FF2B5EF4-FFF2-40B4-BE49-F238E27FC236}">
                <a16:creationId xmlns:a16="http://schemas.microsoft.com/office/drawing/2014/main" id="{9866DCF9-7F5D-4059-A75B-6846F2A19EAD}"/>
              </a:ext>
            </a:extLst>
          </p:cNvPr>
          <p:cNvSpPr/>
          <p:nvPr/>
        </p:nvSpPr>
        <p:spPr>
          <a:xfrm>
            <a:off x="6100037" y="2388735"/>
            <a:ext cx="241941" cy="302807"/>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20" name="矩形 19">
            <a:extLst>
              <a:ext uri="{FF2B5EF4-FFF2-40B4-BE49-F238E27FC236}">
                <a16:creationId xmlns:a16="http://schemas.microsoft.com/office/drawing/2014/main" id="{F173B2A6-A140-4285-853F-E1F524B34CBD}"/>
              </a:ext>
            </a:extLst>
          </p:cNvPr>
          <p:cNvSpPr/>
          <p:nvPr/>
        </p:nvSpPr>
        <p:spPr>
          <a:xfrm>
            <a:off x="4685526" y="3524674"/>
            <a:ext cx="2723823" cy="646331"/>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6BCC"/>
                </a:solidFill>
                <a:effectLst/>
                <a:uLnTx/>
                <a:uFillTx/>
                <a:latin typeface="微软雅黑"/>
                <a:ea typeface="微软雅黑"/>
                <a:cs typeface="+mn-cs"/>
              </a:rPr>
              <a:t>要迁移的知识往往来源于</a:t>
            </a:r>
            <a:endParaRPr kumimoji="0" lang="en-US" altLang="zh-CN" sz="1800" b="1" i="0" u="none" strike="noStrike" kern="1200" cap="none" spc="0" normalizeH="0" baseline="0" noProof="0" dirty="0">
              <a:ln>
                <a:noFill/>
              </a:ln>
              <a:solidFill>
                <a:srgbClr val="006BCC"/>
              </a:solidFill>
              <a:effectLst/>
              <a:uLnTx/>
              <a:uFillTx/>
              <a:latin typeface="微软雅黑"/>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6BCC"/>
                </a:solidFill>
                <a:effectLst/>
                <a:uLnTx/>
                <a:uFillTx/>
                <a:latin typeface="微软雅黑"/>
                <a:ea typeface="微软雅黑"/>
                <a:cs typeface="+mn-cs"/>
              </a:rPr>
              <a:t>相似的模式或特征</a:t>
            </a:r>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p:sp>
        <p:nvSpPr>
          <p:cNvPr id="21" name="矩形 20">
            <a:extLst>
              <a:ext uri="{FF2B5EF4-FFF2-40B4-BE49-F238E27FC236}">
                <a16:creationId xmlns:a16="http://schemas.microsoft.com/office/drawing/2014/main" id="{0A2B8C8C-31FF-458D-B59E-4869D4325582}"/>
              </a:ext>
            </a:extLst>
          </p:cNvPr>
          <p:cNvSpPr/>
          <p:nvPr/>
        </p:nvSpPr>
        <p:spPr>
          <a:xfrm>
            <a:off x="8473544" y="1310254"/>
            <a:ext cx="1499128" cy="400110"/>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tabLst/>
              <a:defRPr/>
            </a:pPr>
            <a:r>
              <a:rPr kumimoji="0" lang="zh-CN" altLang="en-US" sz="2000" b="1" i="0" u="none" strike="noStrike" kern="1200" cap="none" spc="0" normalizeH="0" baseline="0" noProof="0" dirty="0">
                <a:ln>
                  <a:noFill/>
                </a:ln>
                <a:solidFill>
                  <a:srgbClr val="00B050"/>
                </a:solidFill>
                <a:effectLst/>
                <a:uLnTx/>
                <a:uFillTx/>
                <a:latin typeface="Segoe UI"/>
                <a:ea typeface="微软雅黑"/>
                <a:cs typeface="+mn-cs"/>
              </a:rPr>
              <a:t>如何迁移</a:t>
            </a:r>
            <a:endParaRPr kumimoji="0" lang="en-US" altLang="zh-CN" sz="2000" b="1" i="0" u="none" strike="noStrike" kern="1200" cap="none" spc="0" normalizeH="0" baseline="0" noProof="0" dirty="0">
              <a:ln>
                <a:noFill/>
              </a:ln>
              <a:solidFill>
                <a:srgbClr val="00B050"/>
              </a:solidFill>
              <a:effectLst/>
              <a:uLnTx/>
              <a:uFillTx/>
              <a:latin typeface="Segoe UI"/>
              <a:ea typeface="微软雅黑"/>
              <a:cs typeface="+mn-cs"/>
            </a:endParaRPr>
          </a:p>
        </p:txBody>
      </p:sp>
      <p:sp>
        <p:nvSpPr>
          <p:cNvPr id="25" name="矩形 24">
            <a:extLst>
              <a:ext uri="{FF2B5EF4-FFF2-40B4-BE49-F238E27FC236}">
                <a16:creationId xmlns:a16="http://schemas.microsoft.com/office/drawing/2014/main" id="{302A1766-ED9C-4D6B-868A-A1E8CD5A6F4B}"/>
              </a:ext>
            </a:extLst>
          </p:cNvPr>
          <p:cNvSpPr/>
          <p:nvPr/>
        </p:nvSpPr>
        <p:spPr>
          <a:xfrm>
            <a:off x="8650390" y="3847839"/>
            <a:ext cx="318548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6BCC"/>
                </a:solidFill>
                <a:effectLst/>
                <a:uLnTx/>
                <a:uFillTx/>
                <a:latin typeface="微软雅黑"/>
                <a:ea typeface="微软雅黑"/>
                <a:cs typeface="+mn-cs"/>
              </a:rPr>
              <a:t>建立原问题和目标问题的关联</a:t>
            </a:r>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p:pic>
        <p:nvPicPr>
          <p:cNvPr id="26" name="图片 25">
            <a:extLst>
              <a:ext uri="{FF2B5EF4-FFF2-40B4-BE49-F238E27FC236}">
                <a16:creationId xmlns:a16="http://schemas.microsoft.com/office/drawing/2014/main" id="{1C8C3409-DB6E-418F-8F8A-E7EF336BA8DE}"/>
              </a:ext>
            </a:extLst>
          </p:cNvPr>
          <p:cNvPicPr>
            <a:picLocks noChangeAspect="1"/>
          </p:cNvPicPr>
          <p:nvPr/>
        </p:nvPicPr>
        <p:blipFill>
          <a:blip r:embed="rId3"/>
          <a:stretch>
            <a:fillRect/>
          </a:stretch>
        </p:blipFill>
        <p:spPr>
          <a:xfrm>
            <a:off x="356125" y="2741919"/>
            <a:ext cx="1118764" cy="876870"/>
          </a:xfrm>
          <a:prstGeom prst="rect">
            <a:avLst/>
          </a:prstGeom>
        </p:spPr>
      </p:pic>
      <p:pic>
        <p:nvPicPr>
          <p:cNvPr id="27" name="图片 26">
            <a:extLst>
              <a:ext uri="{FF2B5EF4-FFF2-40B4-BE49-F238E27FC236}">
                <a16:creationId xmlns:a16="http://schemas.microsoft.com/office/drawing/2014/main" id="{8AAEDCAE-98CB-4B3A-8A8A-EAE5B02421EA}"/>
              </a:ext>
            </a:extLst>
          </p:cNvPr>
          <p:cNvPicPr>
            <a:picLocks noChangeAspect="1"/>
          </p:cNvPicPr>
          <p:nvPr/>
        </p:nvPicPr>
        <p:blipFill>
          <a:blip r:embed="rId4"/>
          <a:stretch>
            <a:fillRect/>
          </a:stretch>
        </p:blipFill>
        <p:spPr>
          <a:xfrm>
            <a:off x="2194861" y="2170770"/>
            <a:ext cx="1586142" cy="1142298"/>
          </a:xfrm>
          <a:prstGeom prst="rect">
            <a:avLst/>
          </a:prstGeom>
        </p:spPr>
      </p:pic>
      <p:cxnSp>
        <p:nvCxnSpPr>
          <p:cNvPr id="14" name="直接箭头连接符 13">
            <a:extLst>
              <a:ext uri="{FF2B5EF4-FFF2-40B4-BE49-F238E27FC236}">
                <a16:creationId xmlns:a16="http://schemas.microsoft.com/office/drawing/2014/main" id="{55DBC66C-97BD-4469-AA55-069C177F53EC}"/>
              </a:ext>
            </a:extLst>
          </p:cNvPr>
          <p:cNvCxnSpPr>
            <a:cxnSpLocks/>
            <a:stCxn id="3" idx="3"/>
            <a:endCxn id="27" idx="1"/>
          </p:cNvCxnSpPr>
          <p:nvPr/>
        </p:nvCxnSpPr>
        <p:spPr>
          <a:xfrm>
            <a:off x="1474889" y="2236739"/>
            <a:ext cx="719972" cy="5051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8841C848-10D0-4DB8-9AB3-3A4F15D7C22F}"/>
              </a:ext>
            </a:extLst>
          </p:cNvPr>
          <p:cNvCxnSpPr>
            <a:cxnSpLocks/>
            <a:stCxn id="26" idx="3"/>
            <a:endCxn id="27" idx="1"/>
          </p:cNvCxnSpPr>
          <p:nvPr/>
        </p:nvCxnSpPr>
        <p:spPr>
          <a:xfrm flipV="1">
            <a:off x="1474889" y="2741919"/>
            <a:ext cx="719972" cy="438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9A350818-9CF5-4C0F-9083-49A370013E83}"/>
              </a:ext>
            </a:extLst>
          </p:cNvPr>
          <p:cNvSpPr/>
          <p:nvPr/>
        </p:nvSpPr>
        <p:spPr>
          <a:xfrm>
            <a:off x="1593014" y="1958770"/>
            <a:ext cx="50526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FF0000"/>
                </a:solidFill>
                <a:effectLst/>
                <a:uLnTx/>
                <a:uFillTx/>
                <a:latin typeface="Times New Roman" panose="02020603050405020304" pitchFamily="18" charset="0"/>
                <a:ea typeface="微软雅黑"/>
                <a:cs typeface="Times New Roman" panose="02020603050405020304" pitchFamily="18" charset="0"/>
                <a:sym typeface="Wingdings 2" panose="05020102010507070707" pitchFamily="18" charset="2"/>
              </a:rPr>
              <a:t></a:t>
            </a:r>
            <a:endParaRPr kumimoji="0" lang="zh-CN" altLang="en-US" sz="2800" b="0" i="0" u="none" strike="noStrike" kern="1200" cap="none" spc="0" normalizeH="0" baseline="0" noProof="0" dirty="0">
              <a:ln>
                <a:noFill/>
              </a:ln>
              <a:solidFill>
                <a:srgbClr val="FF0000"/>
              </a:solidFill>
              <a:effectLst/>
              <a:uLnTx/>
              <a:uFillTx/>
              <a:latin typeface="Times New Roman" panose="02020603050405020304" pitchFamily="18" charset="0"/>
              <a:ea typeface="微软雅黑"/>
              <a:cs typeface="Times New Roman" panose="02020603050405020304" pitchFamily="18" charset="0"/>
            </a:endParaRPr>
          </a:p>
        </p:txBody>
      </p:sp>
      <p:sp>
        <p:nvSpPr>
          <p:cNvPr id="31" name="矩形 30">
            <a:extLst>
              <a:ext uri="{FF2B5EF4-FFF2-40B4-BE49-F238E27FC236}">
                <a16:creationId xmlns:a16="http://schemas.microsoft.com/office/drawing/2014/main" id="{9F20561D-7EEA-4875-A2F7-B7C9C1B837BB}"/>
              </a:ext>
            </a:extLst>
          </p:cNvPr>
          <p:cNvSpPr/>
          <p:nvPr/>
        </p:nvSpPr>
        <p:spPr>
          <a:xfrm>
            <a:off x="1593014" y="2985101"/>
            <a:ext cx="505267"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00B050"/>
                </a:solidFill>
                <a:effectLst/>
                <a:uLnTx/>
                <a:uFillTx/>
                <a:latin typeface="Times New Roman" panose="02020603050405020304" pitchFamily="18" charset="0"/>
                <a:ea typeface="微软雅黑"/>
                <a:cs typeface="Times New Roman" panose="02020603050405020304" pitchFamily="18" charset="0"/>
                <a:sym typeface="Wingdings 2" panose="05020102010507070707" pitchFamily="18" charset="2"/>
              </a:rPr>
              <a:t></a:t>
            </a:r>
            <a:endParaRPr kumimoji="0" lang="zh-CN" altLang="en-US" sz="2800" b="0" i="0" u="none" strike="noStrike" kern="1200" cap="none" spc="0" normalizeH="0" baseline="0" noProof="0" dirty="0">
              <a:ln>
                <a:noFill/>
              </a:ln>
              <a:solidFill>
                <a:srgbClr val="00B050"/>
              </a:solidFill>
              <a:effectLst/>
              <a:uLnTx/>
              <a:uFillTx/>
              <a:latin typeface="Times New Roman" panose="02020603050405020304" pitchFamily="18" charset="0"/>
              <a:ea typeface="微软雅黑"/>
              <a:cs typeface="Times New Roman" panose="02020603050405020304" pitchFamily="18" charset="0"/>
            </a:endParaRPr>
          </a:p>
        </p:txBody>
      </p:sp>
      <p:pic>
        <p:nvPicPr>
          <p:cNvPr id="32" name="图片 31">
            <a:extLst>
              <a:ext uri="{FF2B5EF4-FFF2-40B4-BE49-F238E27FC236}">
                <a16:creationId xmlns:a16="http://schemas.microsoft.com/office/drawing/2014/main" id="{7BF00241-C57E-4FF5-B432-4022A228D539}"/>
              </a:ext>
            </a:extLst>
          </p:cNvPr>
          <p:cNvPicPr>
            <a:picLocks noChangeAspect="1"/>
          </p:cNvPicPr>
          <p:nvPr/>
        </p:nvPicPr>
        <p:blipFill>
          <a:blip r:embed="rId5"/>
          <a:stretch>
            <a:fillRect/>
          </a:stretch>
        </p:blipFill>
        <p:spPr>
          <a:xfrm>
            <a:off x="4685526" y="1849563"/>
            <a:ext cx="1328271" cy="1382074"/>
          </a:xfrm>
          <a:prstGeom prst="rect">
            <a:avLst/>
          </a:prstGeom>
        </p:spPr>
      </p:pic>
      <p:pic>
        <p:nvPicPr>
          <p:cNvPr id="33" name="图片 32">
            <a:extLst>
              <a:ext uri="{FF2B5EF4-FFF2-40B4-BE49-F238E27FC236}">
                <a16:creationId xmlns:a16="http://schemas.microsoft.com/office/drawing/2014/main" id="{10E033CF-7CEB-488A-8789-F2411E7B1EE9}"/>
              </a:ext>
            </a:extLst>
          </p:cNvPr>
          <p:cNvPicPr>
            <a:picLocks noChangeAspect="1"/>
          </p:cNvPicPr>
          <p:nvPr/>
        </p:nvPicPr>
        <p:blipFill>
          <a:blip r:embed="rId6"/>
          <a:stretch>
            <a:fillRect/>
          </a:stretch>
        </p:blipFill>
        <p:spPr>
          <a:xfrm>
            <a:off x="6383831" y="1849563"/>
            <a:ext cx="1073412" cy="1382075"/>
          </a:xfrm>
          <a:prstGeom prst="rect">
            <a:avLst/>
          </a:prstGeom>
        </p:spPr>
      </p:pic>
      <p:pic>
        <p:nvPicPr>
          <p:cNvPr id="40" name="图片 39">
            <a:extLst>
              <a:ext uri="{FF2B5EF4-FFF2-40B4-BE49-F238E27FC236}">
                <a16:creationId xmlns:a16="http://schemas.microsoft.com/office/drawing/2014/main" id="{5A3ABC4B-F9EE-4C24-BE76-1CB717AA6994}"/>
              </a:ext>
            </a:extLst>
          </p:cNvPr>
          <p:cNvPicPr>
            <a:picLocks noChangeAspect="1"/>
          </p:cNvPicPr>
          <p:nvPr/>
        </p:nvPicPr>
        <p:blipFill>
          <a:blip r:embed="rId7"/>
          <a:stretch>
            <a:fillRect/>
          </a:stretch>
        </p:blipFill>
        <p:spPr>
          <a:xfrm>
            <a:off x="8601042" y="1793093"/>
            <a:ext cx="3280410" cy="1957780"/>
          </a:xfrm>
          <a:prstGeom prst="rect">
            <a:avLst/>
          </a:prstGeom>
        </p:spPr>
      </p:pic>
      <p:pic>
        <p:nvPicPr>
          <p:cNvPr id="41" name="图片 40">
            <a:extLst>
              <a:ext uri="{FF2B5EF4-FFF2-40B4-BE49-F238E27FC236}">
                <a16:creationId xmlns:a16="http://schemas.microsoft.com/office/drawing/2014/main" id="{2AE1565F-9819-42C3-BC11-AB260C60161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50816" y="5087760"/>
            <a:ext cx="11777857" cy="906098"/>
          </a:xfrm>
          <a:prstGeom prst="rect">
            <a:avLst/>
          </a:prstGeom>
          <a:noFill/>
          <a:ln>
            <a:noFill/>
          </a:ln>
        </p:spPr>
      </p:pic>
    </p:spTree>
    <p:extLst>
      <p:ext uri="{BB962C8B-B14F-4D97-AF65-F5344CB8AC3E}">
        <p14:creationId xmlns:p14="http://schemas.microsoft.com/office/powerpoint/2010/main" val="22024973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5" name="矩形 4">
            <a:extLst>
              <a:ext uri="{FF2B5EF4-FFF2-40B4-BE49-F238E27FC236}">
                <a16:creationId xmlns:a16="http://schemas.microsoft.com/office/drawing/2014/main" id="{A78371BE-7B75-40EE-A3B0-01A7FEBBED4E}"/>
              </a:ext>
            </a:extLst>
          </p:cNvPr>
          <p:cNvSpPr/>
          <p:nvPr/>
        </p:nvSpPr>
        <p:spPr>
          <a:xfrm>
            <a:off x="782982" y="881575"/>
            <a:ext cx="10138060" cy="40011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迁移学习的重要概念：</a:t>
            </a:r>
            <a:endParaRPr kumimoji="0" lang="en-US" altLang="zh-CN"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F9622FA0-20E8-46F5-89DE-C4B17B07B920}"/>
                  </a:ext>
                </a:extLst>
              </p:cNvPr>
              <p:cNvSpPr txBox="1"/>
              <p:nvPr/>
            </p:nvSpPr>
            <p:spPr>
              <a:xfrm>
                <a:off x="782982" y="1281685"/>
                <a:ext cx="9409890" cy="1422954"/>
              </a:xfrm>
              <a:prstGeom prst="rect">
                <a:avLst/>
              </a:prstGeom>
              <a:noFill/>
            </p:spPr>
            <p:txBody>
              <a:bodyPr wrap="square">
                <a:spAutoFit/>
              </a:bodyPr>
              <a:lstStyle/>
              <a:p>
                <a:pPr lvl="0">
                  <a:lnSpc>
                    <a:spcPct val="150000"/>
                  </a:lnSpc>
                </a:pPr>
                <a:r>
                  <a:rPr kumimoji="0" lang="zh-CN" altLang="en-US" sz="2000" b="1" i="0" u="none" strike="noStrike" kern="1200" cap="none" spc="0" normalizeH="0" baseline="0" noProof="0" dirty="0">
                    <a:ln>
                      <a:noFill/>
                    </a:ln>
                    <a:solidFill>
                      <a:srgbClr val="FF0000"/>
                    </a:solidFill>
                    <a:effectLst/>
                    <a:uLnTx/>
                    <a:uFillTx/>
                    <a:latin typeface="微软雅黑"/>
                    <a:ea typeface="微软雅黑"/>
                    <a:cs typeface="+mn-cs"/>
                  </a:rPr>
                  <a:t>领域</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：是机器学习的主体，主要由两个部分构成：</a:t>
                </a:r>
                <a:r>
                  <a:rPr kumimoji="0" lang="zh-CN" altLang="en-US" sz="2000" b="1" i="0" u="none" strike="noStrike" kern="1200" cap="none" spc="0" normalizeH="0" baseline="0" noProof="0" dirty="0">
                    <a:ln>
                      <a:noFill/>
                    </a:ln>
                    <a:solidFill>
                      <a:srgbClr val="FF0000"/>
                    </a:solidFill>
                    <a:effectLst/>
                    <a:uLnTx/>
                    <a:uFillTx/>
                    <a:latin typeface="微软雅黑"/>
                    <a:ea typeface="微软雅黑"/>
                    <a:cs typeface="+mn-cs"/>
                  </a:rPr>
                  <a:t>数据</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和</a:t>
                </a:r>
                <a:r>
                  <a:rPr kumimoji="0" lang="zh-CN" altLang="en-US" sz="2000" b="1" i="0" u="none" strike="noStrike" kern="1200" cap="none" spc="0" normalizeH="0" baseline="0" noProof="0" dirty="0">
                    <a:ln>
                      <a:noFill/>
                    </a:ln>
                    <a:solidFill>
                      <a:srgbClr val="FF0000"/>
                    </a:solidFill>
                    <a:effectLst/>
                    <a:uLnTx/>
                    <a:uFillTx/>
                    <a:latin typeface="微软雅黑"/>
                    <a:ea typeface="微软雅黑"/>
                    <a:cs typeface="+mn-cs"/>
                  </a:rPr>
                  <a:t>生成这些数据的概率分布</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。通常用</a:t>
                </a:r>
                <a:r>
                  <a:rPr kumimoji="0" lang="en-US" altLang="zh-CN" sz="2000" b="1" i="0" u="none" strike="noStrike" kern="1200" cap="none" spc="0" normalizeH="0" baseline="0" noProof="0" dirty="0">
                    <a:ln>
                      <a:noFill/>
                    </a:ln>
                    <a:solidFill>
                      <a:srgbClr val="006BCC"/>
                    </a:solidFill>
                    <a:effectLst/>
                    <a:uLnTx/>
                    <a:uFillTx/>
                    <a:latin typeface="微软雅黑"/>
                    <a:ea typeface="微软雅黑"/>
                    <a:cs typeface="+mn-cs"/>
                  </a:rPr>
                  <a:t>D</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表示一个领域，可被表示为</a:t>
                </a:r>
                <a14:m>
                  <m:oMath xmlns:m="http://schemas.openxmlformats.org/officeDocument/2006/math">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𝑫</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 </m:t>
                    </m:r>
                    <m:d>
                      <m:dPr>
                        <m:begChr m:val="{"/>
                        <m:endChr m:val="}"/>
                        <m:ctrlP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ctrlPr>
                      </m:dPr>
                      <m:e>
                        <m:r>
                          <a:rPr kumimoji="0" lang="zh-CN" altLang="en-US" sz="2000" b="1" i="1" u="none" strike="noStrike" kern="1200" cap="none" spc="0" normalizeH="0" baseline="0" noProof="0" smtClean="0">
                            <a:ln>
                              <a:noFill/>
                            </a:ln>
                            <a:solidFill>
                              <a:srgbClr val="006BCC"/>
                            </a:solidFill>
                            <a:effectLst/>
                            <a:uLnTx/>
                            <a:uFillTx/>
                            <a:latin typeface="Cambria Math" panose="02040503050406030204" pitchFamily="18" charset="0"/>
                          </a:rPr>
                          <m:t>𝓧</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m:t>
                        </m:r>
                        <m:r>
                          <a:rPr kumimoji="0" lang="zh-CN" altLang="en-US" sz="2000" b="1" i="1" u="none" strike="noStrike" kern="1200" cap="none" spc="0" normalizeH="0" baseline="0" noProof="0" smtClean="0">
                            <a:ln>
                              <a:noFill/>
                            </a:ln>
                            <a:solidFill>
                              <a:srgbClr val="006BCC"/>
                            </a:solidFill>
                            <a:effectLst/>
                            <a:uLnTx/>
                            <a:uFillTx/>
                            <a:latin typeface="Cambria Math" panose="02040503050406030204" pitchFamily="18" charset="0"/>
                          </a:rPr>
                          <m:t>𝓨</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𝑷</m:t>
                        </m:r>
                        <m:d>
                          <m:dPr>
                            <m:ctrlP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ctrlPr>
                          </m:dPr>
                          <m:e>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𝒙</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m:t>
                            </m:r>
                            <m:r>
                              <a:rPr kumimoji="0" lang="en-US" altLang="zh-CN" sz="2000" b="1" i="1" u="none" strike="noStrike" kern="1200" cap="none" spc="0" normalizeH="0" baseline="0" noProof="0" smtClean="0">
                                <a:ln>
                                  <a:noFill/>
                                </a:ln>
                                <a:solidFill>
                                  <a:srgbClr val="006BCC"/>
                                </a:solidFill>
                                <a:effectLst/>
                                <a:uLnTx/>
                                <a:uFillTx/>
                                <a:latin typeface="Cambria Math" panose="02040503050406030204" pitchFamily="18" charset="0"/>
                                <a:cs typeface="+mn-cs"/>
                              </a:rPr>
                              <m:t>𝒚</m:t>
                            </m:r>
                          </m:e>
                        </m:d>
                      </m:e>
                    </m:d>
                  </m:oMath>
                </a14:m>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。其中</a:t>
                </a:r>
                <a14:m>
                  <m:oMath xmlns:m="http://schemas.openxmlformats.org/officeDocument/2006/math">
                    <m:r>
                      <a:rPr lang="zh-CN" altLang="en-US" sz="2000" b="1" i="1">
                        <a:solidFill>
                          <a:srgbClr val="006BCC"/>
                        </a:solidFill>
                        <a:latin typeface="Cambria Math" panose="02040503050406030204" pitchFamily="18" charset="0"/>
                      </a:rPr>
                      <m:t>𝓧</m:t>
                    </m:r>
                    <m:r>
                      <a:rPr kumimoji="0" lang="en-US" altLang="zh-CN" sz="2000" b="1" i="0" u="none" strike="noStrike" kern="1200" cap="none" spc="0" normalizeH="0" baseline="0" noProof="0">
                        <a:ln>
                          <a:noFill/>
                        </a:ln>
                        <a:solidFill>
                          <a:srgbClr val="006BCC"/>
                        </a:solidFill>
                        <a:effectLst/>
                        <a:uLnTx/>
                        <a:uFillTx/>
                        <a:latin typeface="Cambria Math" panose="02040503050406030204" pitchFamily="18" charset="0"/>
                        <a:cs typeface="+mn-cs"/>
                      </a:rPr>
                      <m:t>,</m:t>
                    </m:r>
                    <m:r>
                      <a:rPr lang="zh-CN" altLang="en-US" sz="2000" b="1" i="1">
                        <a:solidFill>
                          <a:srgbClr val="006BCC"/>
                        </a:solidFill>
                        <a:latin typeface="Cambria Math" panose="02040503050406030204" pitchFamily="18" charset="0"/>
                      </a:rPr>
                      <m:t>𝓨</m:t>
                    </m:r>
                    <m:r>
                      <a:rPr lang="en-US" altLang="zh-CN" sz="2000" b="1" i="1">
                        <a:solidFill>
                          <a:srgbClr val="006BCC"/>
                        </a:solidFill>
                        <a:latin typeface="Cambria Math" panose="02040503050406030204" pitchFamily="18" charset="0"/>
                      </a:rPr>
                      <m:t>,</m:t>
                    </m:r>
                  </m:oMath>
                </a14:m>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分别为数据所处的特征空间和标签空间，</a:t>
                </a:r>
                <a:r>
                  <a:rPr kumimoji="0" lang="en-US" altLang="zh-CN" sz="2000" b="1" i="0" u="none" strike="noStrike" kern="1200" cap="none" spc="0" normalizeH="0" baseline="0" noProof="0" dirty="0">
                    <a:ln>
                      <a:noFill/>
                    </a:ln>
                    <a:solidFill>
                      <a:srgbClr val="006BCC"/>
                    </a:solidFill>
                    <a:effectLst/>
                    <a:uLnTx/>
                    <a:uFillTx/>
                    <a:latin typeface="微软雅黑"/>
                    <a:ea typeface="微软雅黑"/>
                    <a:cs typeface="+mn-cs"/>
                  </a:rPr>
                  <a:t>P</a:t>
                </a:r>
                <a:r>
                  <a:rPr kumimoji="0" lang="zh-CN" altLang="en-US" sz="2000" b="1" i="0" u="none" strike="noStrike" kern="1200" cap="none" spc="0" normalizeH="0" baseline="0" noProof="0" dirty="0">
                    <a:ln>
                      <a:noFill/>
                    </a:ln>
                    <a:solidFill>
                      <a:srgbClr val="006BCC"/>
                    </a:solidFill>
                    <a:effectLst/>
                    <a:uLnTx/>
                    <a:uFillTx/>
                    <a:latin typeface="微软雅黑"/>
                    <a:ea typeface="微软雅黑"/>
                    <a:cs typeface="+mn-cs"/>
                  </a:rPr>
                  <a:t>为数据服从的概率分布。</a:t>
                </a:r>
              </a:p>
            </p:txBody>
          </p:sp>
        </mc:Choice>
        <mc:Fallback>
          <p:sp>
            <p:nvSpPr>
              <p:cNvPr id="24" name="文本框 23">
                <a:extLst>
                  <a:ext uri="{FF2B5EF4-FFF2-40B4-BE49-F238E27FC236}">
                    <a16:creationId xmlns:a16="http://schemas.microsoft.com/office/drawing/2014/main" id="{F9622FA0-20E8-46F5-89DE-C4B17B07B920}"/>
                  </a:ext>
                </a:extLst>
              </p:cNvPr>
              <p:cNvSpPr txBox="1">
                <a:spLocks noRot="1" noChangeAspect="1" noMove="1" noResize="1" noEditPoints="1" noAdjustHandles="1" noChangeArrowheads="1" noChangeShapeType="1" noTextEdit="1"/>
              </p:cNvSpPr>
              <p:nvPr/>
            </p:nvSpPr>
            <p:spPr>
              <a:xfrm>
                <a:off x="782982" y="1281685"/>
                <a:ext cx="9409890" cy="1422954"/>
              </a:xfrm>
              <a:prstGeom prst="rect">
                <a:avLst/>
              </a:prstGeom>
              <a:blipFill>
                <a:blip r:embed="rId2"/>
                <a:stretch>
                  <a:fillRect l="-674" r="-2561" b="-6140"/>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4CA25BFA-21D4-4596-B9B2-D5671400D72E}"/>
              </a:ext>
            </a:extLst>
          </p:cNvPr>
          <p:cNvPicPr>
            <a:picLocks noChangeAspect="1"/>
          </p:cNvPicPr>
          <p:nvPr/>
        </p:nvPicPr>
        <p:blipFill>
          <a:blip r:embed="rId3"/>
          <a:stretch>
            <a:fillRect/>
          </a:stretch>
        </p:blipFill>
        <p:spPr>
          <a:xfrm>
            <a:off x="3852859" y="2968084"/>
            <a:ext cx="4224382" cy="1789226"/>
          </a:xfrm>
          <a:prstGeom prst="rect">
            <a:avLst/>
          </a:prstGeom>
        </p:spPr>
      </p:pic>
      <p:grpSp>
        <p:nvGrpSpPr>
          <p:cNvPr id="17" name="组合 16">
            <a:extLst>
              <a:ext uri="{FF2B5EF4-FFF2-40B4-BE49-F238E27FC236}">
                <a16:creationId xmlns:a16="http://schemas.microsoft.com/office/drawing/2014/main" id="{0839E345-6310-4D00-B692-0CE2A00D41D6}"/>
              </a:ext>
            </a:extLst>
          </p:cNvPr>
          <p:cNvGrpSpPr/>
          <p:nvPr/>
        </p:nvGrpSpPr>
        <p:grpSpPr>
          <a:xfrm>
            <a:off x="2163682" y="3088897"/>
            <a:ext cx="1039906" cy="1039906"/>
            <a:chOff x="1559859" y="3267350"/>
            <a:chExt cx="1039906" cy="1039906"/>
          </a:xfrm>
        </p:grpSpPr>
        <p:sp>
          <p:nvSpPr>
            <p:cNvPr id="8" name="椭圆 7">
              <a:extLst>
                <a:ext uri="{FF2B5EF4-FFF2-40B4-BE49-F238E27FC236}">
                  <a16:creationId xmlns:a16="http://schemas.microsoft.com/office/drawing/2014/main" id="{0B40E59E-3A96-4D81-A4DB-A535F14F302A}"/>
                </a:ext>
              </a:extLst>
            </p:cNvPr>
            <p:cNvSpPr/>
            <p:nvPr/>
          </p:nvSpPr>
          <p:spPr>
            <a:xfrm>
              <a:off x="1559859" y="3267350"/>
              <a:ext cx="1039906" cy="1039906"/>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10" name="等腰三角形 9">
              <a:extLst>
                <a:ext uri="{FF2B5EF4-FFF2-40B4-BE49-F238E27FC236}">
                  <a16:creationId xmlns:a16="http://schemas.microsoft.com/office/drawing/2014/main" id="{98CA35CD-1FD6-4EA7-8D57-0F1860ACFBB5}"/>
                </a:ext>
              </a:extLst>
            </p:cNvPr>
            <p:cNvSpPr/>
            <p:nvPr/>
          </p:nvSpPr>
          <p:spPr>
            <a:xfrm>
              <a:off x="1893793" y="3433025"/>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29" name="等腰三角形 28">
              <a:extLst>
                <a:ext uri="{FF2B5EF4-FFF2-40B4-BE49-F238E27FC236}">
                  <a16:creationId xmlns:a16="http://schemas.microsoft.com/office/drawing/2014/main" id="{7806AE00-076A-4B10-A25B-9B06114F0C6F}"/>
                </a:ext>
              </a:extLst>
            </p:cNvPr>
            <p:cNvSpPr/>
            <p:nvPr/>
          </p:nvSpPr>
          <p:spPr>
            <a:xfrm>
              <a:off x="1704414" y="3802436"/>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34" name="等腰三角形 33">
              <a:extLst>
                <a:ext uri="{FF2B5EF4-FFF2-40B4-BE49-F238E27FC236}">
                  <a16:creationId xmlns:a16="http://schemas.microsoft.com/office/drawing/2014/main" id="{D7315B76-FF51-4F10-ABC5-EF06B51DD45E}"/>
                </a:ext>
              </a:extLst>
            </p:cNvPr>
            <p:cNvSpPr/>
            <p:nvPr/>
          </p:nvSpPr>
          <p:spPr>
            <a:xfrm>
              <a:off x="2152089" y="3737808"/>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grpSp>
      <p:sp>
        <p:nvSpPr>
          <p:cNvPr id="16" name="矩形: 圆角 15">
            <a:extLst>
              <a:ext uri="{FF2B5EF4-FFF2-40B4-BE49-F238E27FC236}">
                <a16:creationId xmlns:a16="http://schemas.microsoft.com/office/drawing/2014/main" id="{4A5FAD92-2F8C-461D-B8A5-1C7D94DE7808}"/>
              </a:ext>
            </a:extLst>
          </p:cNvPr>
          <p:cNvSpPr/>
          <p:nvPr/>
        </p:nvSpPr>
        <p:spPr>
          <a:xfrm>
            <a:off x="2318481" y="5041785"/>
            <a:ext cx="1039906" cy="456452"/>
          </a:xfrm>
          <a:prstGeom prst="roundRect">
            <a:avLst>
              <a:gd name="adj" fmla="val 50000"/>
            </a:avLst>
          </a:prstGeom>
          <a:solidFill>
            <a:srgbClr val="69AB3D"/>
          </a:solidFill>
          <a:ln>
            <a:solidFill>
              <a:srgbClr val="69AB3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rPr>
              <a:t>模型</a:t>
            </a:r>
          </a:p>
        </p:txBody>
      </p:sp>
      <p:grpSp>
        <p:nvGrpSpPr>
          <p:cNvPr id="22" name="组合 21">
            <a:extLst>
              <a:ext uri="{FF2B5EF4-FFF2-40B4-BE49-F238E27FC236}">
                <a16:creationId xmlns:a16="http://schemas.microsoft.com/office/drawing/2014/main" id="{036E4DCD-A3FE-42B9-A088-DA62A67D0989}"/>
              </a:ext>
            </a:extLst>
          </p:cNvPr>
          <p:cNvGrpSpPr/>
          <p:nvPr/>
        </p:nvGrpSpPr>
        <p:grpSpPr>
          <a:xfrm>
            <a:off x="8832546" y="3045327"/>
            <a:ext cx="1039906" cy="1039906"/>
            <a:chOff x="8614364" y="3243038"/>
            <a:chExt cx="1039906" cy="1039906"/>
          </a:xfrm>
        </p:grpSpPr>
        <p:sp>
          <p:nvSpPr>
            <p:cNvPr id="37" name="椭圆 36">
              <a:extLst>
                <a:ext uri="{FF2B5EF4-FFF2-40B4-BE49-F238E27FC236}">
                  <a16:creationId xmlns:a16="http://schemas.microsoft.com/office/drawing/2014/main" id="{F07B7EA2-517F-4E7E-A7FB-A61385F1E61F}"/>
                </a:ext>
              </a:extLst>
            </p:cNvPr>
            <p:cNvSpPr/>
            <p:nvPr/>
          </p:nvSpPr>
          <p:spPr>
            <a:xfrm>
              <a:off x="8614364" y="3243038"/>
              <a:ext cx="1039906" cy="1039906"/>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18" name="菱形 17">
              <a:extLst>
                <a:ext uri="{FF2B5EF4-FFF2-40B4-BE49-F238E27FC236}">
                  <a16:creationId xmlns:a16="http://schemas.microsoft.com/office/drawing/2014/main" id="{172A00BA-8A26-4D96-A813-3F7A7A4E3E73}"/>
                </a:ext>
              </a:extLst>
            </p:cNvPr>
            <p:cNvSpPr/>
            <p:nvPr/>
          </p:nvSpPr>
          <p:spPr>
            <a:xfrm>
              <a:off x="8970874" y="3312819"/>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38" name="菱形 37">
              <a:extLst>
                <a:ext uri="{FF2B5EF4-FFF2-40B4-BE49-F238E27FC236}">
                  <a16:creationId xmlns:a16="http://schemas.microsoft.com/office/drawing/2014/main" id="{27B4D8FC-2D5F-439F-B981-B051462DC78D}"/>
                </a:ext>
              </a:extLst>
            </p:cNvPr>
            <p:cNvSpPr/>
            <p:nvPr/>
          </p:nvSpPr>
          <p:spPr>
            <a:xfrm>
              <a:off x="8698777" y="3634438"/>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39" name="菱形 38">
              <a:extLst>
                <a:ext uri="{FF2B5EF4-FFF2-40B4-BE49-F238E27FC236}">
                  <a16:creationId xmlns:a16="http://schemas.microsoft.com/office/drawing/2014/main" id="{5B3F3A0A-19B0-411E-9AE5-DBA960ABA976}"/>
                </a:ext>
              </a:extLst>
            </p:cNvPr>
            <p:cNvSpPr/>
            <p:nvPr/>
          </p:nvSpPr>
          <p:spPr>
            <a:xfrm>
              <a:off x="9276674" y="3612780"/>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42" name="菱形 41">
              <a:extLst>
                <a:ext uri="{FF2B5EF4-FFF2-40B4-BE49-F238E27FC236}">
                  <a16:creationId xmlns:a16="http://schemas.microsoft.com/office/drawing/2014/main" id="{55E8556B-248E-450C-A286-5C613AA05A0C}"/>
                </a:ext>
              </a:extLst>
            </p:cNvPr>
            <p:cNvSpPr/>
            <p:nvPr/>
          </p:nvSpPr>
          <p:spPr>
            <a:xfrm>
              <a:off x="8990522" y="3941811"/>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grpSp>
      <p:cxnSp>
        <p:nvCxnSpPr>
          <p:cNvPr id="43" name="直接连接符 42">
            <a:extLst>
              <a:ext uri="{FF2B5EF4-FFF2-40B4-BE49-F238E27FC236}">
                <a16:creationId xmlns:a16="http://schemas.microsoft.com/office/drawing/2014/main" id="{A720E02B-B673-460F-8078-582C9A8A4358}"/>
              </a:ext>
            </a:extLst>
          </p:cNvPr>
          <p:cNvCxnSpPr>
            <a:cxnSpLocks/>
            <a:stCxn id="8" idx="4"/>
            <a:endCxn id="16" idx="0"/>
          </p:cNvCxnSpPr>
          <p:nvPr/>
        </p:nvCxnSpPr>
        <p:spPr>
          <a:xfrm>
            <a:off x="2683635" y="4128803"/>
            <a:ext cx="154799" cy="912982"/>
          </a:xfrm>
          <a:prstGeom prst="line">
            <a:avLst/>
          </a:prstGeom>
          <a:ln w="25400">
            <a:solidFill>
              <a:srgbClr val="69AB3D"/>
            </a:solidFill>
            <a:tailEnd type="triangle"/>
          </a:ln>
        </p:spPr>
        <p:style>
          <a:lnRef idx="3">
            <a:schemeClr val="accent1"/>
          </a:lnRef>
          <a:fillRef idx="0">
            <a:schemeClr val="accent1"/>
          </a:fillRef>
          <a:effectRef idx="2">
            <a:schemeClr val="accent1"/>
          </a:effectRef>
          <a:fontRef idx="minor">
            <a:schemeClr val="tx1"/>
          </a:fontRef>
        </p:style>
      </p:cxnSp>
      <p:sp>
        <p:nvSpPr>
          <p:cNvPr id="49" name="矩形: 圆角 48">
            <a:extLst>
              <a:ext uri="{FF2B5EF4-FFF2-40B4-BE49-F238E27FC236}">
                <a16:creationId xmlns:a16="http://schemas.microsoft.com/office/drawing/2014/main" id="{07F47C9E-26CB-4D5D-BDD0-0176CF7F7167}"/>
              </a:ext>
            </a:extLst>
          </p:cNvPr>
          <p:cNvSpPr/>
          <p:nvPr/>
        </p:nvSpPr>
        <p:spPr>
          <a:xfrm>
            <a:off x="8669103" y="5041785"/>
            <a:ext cx="1039906" cy="456452"/>
          </a:xfrm>
          <a:prstGeom prst="roundRect">
            <a:avLst>
              <a:gd name="adj" fmla="val 50000"/>
            </a:avLst>
          </a:prstGeom>
          <a:solidFill>
            <a:srgbClr val="006BCC"/>
          </a:solidFill>
          <a:ln>
            <a:solidFill>
              <a:srgbClr val="006B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rPr>
              <a:t>模型</a:t>
            </a:r>
          </a:p>
        </p:txBody>
      </p:sp>
      <p:sp>
        <p:nvSpPr>
          <p:cNvPr id="50" name="矩形 49">
            <a:extLst>
              <a:ext uri="{FF2B5EF4-FFF2-40B4-BE49-F238E27FC236}">
                <a16:creationId xmlns:a16="http://schemas.microsoft.com/office/drawing/2014/main" id="{E87A6629-FC8B-4C50-93F6-A246E07973FE}"/>
              </a:ext>
            </a:extLst>
          </p:cNvPr>
          <p:cNvSpPr/>
          <p:nvPr/>
        </p:nvSpPr>
        <p:spPr>
          <a:xfrm>
            <a:off x="4869780" y="5041784"/>
            <a:ext cx="2190540" cy="456453"/>
          </a:xfrm>
          <a:prstGeom prst="rect">
            <a:avLst/>
          </a:prstGeom>
          <a:noFill/>
          <a:ln w="57150">
            <a:solidFill>
              <a:srgbClr val="FFC000"/>
            </a:solidFill>
          </a:ln>
        </p:spPr>
        <p:style>
          <a:lnRef idx="2">
            <a:schemeClr val="accent2"/>
          </a:lnRef>
          <a:fillRef idx="1">
            <a:schemeClr val="lt1"/>
          </a:fillRef>
          <a:effectRef idx="0">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srgbClr val="FFC000">
                    <a:lumMod val="75000"/>
                  </a:srgbClr>
                </a:solidFill>
                <a:effectLst/>
                <a:uLnTx/>
                <a:uFillTx/>
                <a:latin typeface="Segoe UI"/>
                <a:ea typeface="微软雅黑"/>
                <a:cs typeface="+mn-cs"/>
              </a:rPr>
              <a:t>域适应方法</a:t>
            </a:r>
          </a:p>
        </p:txBody>
      </p:sp>
      <p:cxnSp>
        <p:nvCxnSpPr>
          <p:cNvPr id="51" name="直接连接符 50">
            <a:extLst>
              <a:ext uri="{FF2B5EF4-FFF2-40B4-BE49-F238E27FC236}">
                <a16:creationId xmlns:a16="http://schemas.microsoft.com/office/drawing/2014/main" id="{0AF9802A-ABDD-4F5D-B136-9E8DFEBF5849}"/>
              </a:ext>
            </a:extLst>
          </p:cNvPr>
          <p:cNvCxnSpPr>
            <a:cxnSpLocks/>
            <a:stCxn id="16" idx="3"/>
            <a:endCxn id="50" idx="1"/>
          </p:cNvCxnSpPr>
          <p:nvPr/>
        </p:nvCxnSpPr>
        <p:spPr>
          <a:xfrm>
            <a:off x="3358387" y="5270011"/>
            <a:ext cx="1511393" cy="0"/>
          </a:xfrm>
          <a:prstGeom prst="line">
            <a:avLst/>
          </a:prstGeom>
          <a:ln w="25400">
            <a:solidFill>
              <a:srgbClr val="69AB3D"/>
            </a:solidFill>
            <a:tailEnd type="triangle"/>
          </a:ln>
        </p:spPr>
        <p:style>
          <a:lnRef idx="3">
            <a:schemeClr val="accent1"/>
          </a:lnRef>
          <a:fillRef idx="0">
            <a:schemeClr val="accent1"/>
          </a:fillRef>
          <a:effectRef idx="2">
            <a:schemeClr val="accent1"/>
          </a:effectRef>
          <a:fontRef idx="minor">
            <a:schemeClr val="tx1"/>
          </a:fontRef>
        </p:style>
      </p:cxnSp>
      <p:cxnSp>
        <p:nvCxnSpPr>
          <p:cNvPr id="54" name="直接连接符 53">
            <a:extLst>
              <a:ext uri="{FF2B5EF4-FFF2-40B4-BE49-F238E27FC236}">
                <a16:creationId xmlns:a16="http://schemas.microsoft.com/office/drawing/2014/main" id="{4AA42A1B-64BD-4807-AF99-E1C2A914BBD9}"/>
              </a:ext>
            </a:extLst>
          </p:cNvPr>
          <p:cNvCxnSpPr>
            <a:cxnSpLocks/>
            <a:stCxn id="42" idx="2"/>
            <a:endCxn id="49" idx="0"/>
          </p:cNvCxnSpPr>
          <p:nvPr/>
        </p:nvCxnSpPr>
        <p:spPr>
          <a:xfrm flipH="1">
            <a:off x="9189056" y="4070985"/>
            <a:ext cx="183091" cy="970800"/>
          </a:xfrm>
          <a:prstGeom prst="line">
            <a:avLst/>
          </a:prstGeom>
          <a:ln w="25400">
            <a:solidFill>
              <a:srgbClr val="006BCC"/>
            </a:solidFill>
            <a:headEnd type="triangle"/>
            <a:tailEnd type="none"/>
          </a:ln>
        </p:spPr>
        <p:style>
          <a:lnRef idx="3">
            <a:schemeClr val="accent1"/>
          </a:lnRef>
          <a:fillRef idx="0">
            <a:schemeClr val="accent1"/>
          </a:fillRef>
          <a:effectRef idx="2">
            <a:schemeClr val="accent1"/>
          </a:effectRef>
          <a:fontRef idx="minor">
            <a:schemeClr val="tx1"/>
          </a:fontRef>
        </p:style>
      </p:cxnSp>
      <p:cxnSp>
        <p:nvCxnSpPr>
          <p:cNvPr id="57" name="直接连接符 56">
            <a:extLst>
              <a:ext uri="{FF2B5EF4-FFF2-40B4-BE49-F238E27FC236}">
                <a16:creationId xmlns:a16="http://schemas.microsoft.com/office/drawing/2014/main" id="{E420F398-523C-453B-A881-9AEC5928EA8F}"/>
              </a:ext>
            </a:extLst>
          </p:cNvPr>
          <p:cNvCxnSpPr>
            <a:cxnSpLocks/>
            <a:stCxn id="49" idx="1"/>
            <a:endCxn id="50" idx="3"/>
          </p:cNvCxnSpPr>
          <p:nvPr/>
        </p:nvCxnSpPr>
        <p:spPr>
          <a:xfrm flipH="1">
            <a:off x="7060320" y="5270011"/>
            <a:ext cx="1608783" cy="0"/>
          </a:xfrm>
          <a:prstGeom prst="line">
            <a:avLst/>
          </a:prstGeom>
          <a:ln w="25400">
            <a:solidFill>
              <a:srgbClr val="006BCC"/>
            </a:solidFill>
            <a:headEnd type="triangle"/>
            <a:tailEnd type="none"/>
          </a:ln>
        </p:spPr>
        <p:style>
          <a:lnRef idx="3">
            <a:schemeClr val="accent1"/>
          </a:lnRef>
          <a:fillRef idx="0">
            <a:schemeClr val="accent1"/>
          </a:fillRef>
          <a:effectRef idx="2">
            <a:schemeClr val="accent1"/>
          </a:effectRef>
          <a:fontRef idx="minor">
            <a:schemeClr val="tx1"/>
          </a:fontRef>
        </p:style>
      </p:cxn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4A10D5D2-6554-4371-B968-11D25524BF20}"/>
                  </a:ext>
                </a:extLst>
              </p:cNvPr>
              <p:cNvSpPr txBox="1"/>
              <p:nvPr/>
            </p:nvSpPr>
            <p:spPr>
              <a:xfrm>
                <a:off x="1325799" y="3901228"/>
                <a:ext cx="1384160" cy="458395"/>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源域</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𝐷</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𝑠</m:t>
                        </m:r>
                      </m:sub>
                    </m:sSub>
                  </m:oMath>
                </a14:m>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61" name="文本框 60">
                <a:extLst>
                  <a:ext uri="{FF2B5EF4-FFF2-40B4-BE49-F238E27FC236}">
                    <a16:creationId xmlns:a16="http://schemas.microsoft.com/office/drawing/2014/main" id="{4A10D5D2-6554-4371-B968-11D25524BF20}"/>
                  </a:ext>
                </a:extLst>
              </p:cNvPr>
              <p:cNvSpPr txBox="1">
                <a:spLocks noRot="1" noChangeAspect="1" noMove="1" noResize="1" noEditPoints="1" noAdjustHandles="1" noChangeArrowheads="1" noChangeShapeType="1" noTextEdit="1"/>
              </p:cNvSpPr>
              <p:nvPr/>
            </p:nvSpPr>
            <p:spPr>
              <a:xfrm>
                <a:off x="1325799" y="3901228"/>
                <a:ext cx="1384160" cy="458395"/>
              </a:xfrm>
              <a:prstGeom prst="rect">
                <a:avLst/>
              </a:prstGeom>
              <a:blipFill>
                <a:blip r:embed="rId4"/>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F4401D95-FCF6-4979-949C-A5E5B5C3C9A5}"/>
                  </a:ext>
                </a:extLst>
              </p:cNvPr>
              <p:cNvSpPr txBox="1"/>
              <p:nvPr/>
            </p:nvSpPr>
            <p:spPr>
              <a:xfrm>
                <a:off x="9536882" y="3857007"/>
                <a:ext cx="1384160" cy="456452"/>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目标域</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𝐷</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sub>
                    </m:sSub>
                  </m:oMath>
                </a14:m>
                <a:endPar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62" name="文本框 61">
                <a:extLst>
                  <a:ext uri="{FF2B5EF4-FFF2-40B4-BE49-F238E27FC236}">
                    <a16:creationId xmlns:a16="http://schemas.microsoft.com/office/drawing/2014/main" id="{F4401D95-FCF6-4979-949C-A5E5B5C3C9A5}"/>
                  </a:ext>
                </a:extLst>
              </p:cNvPr>
              <p:cNvSpPr txBox="1">
                <a:spLocks noRot="1" noChangeAspect="1" noMove="1" noResize="1" noEditPoints="1" noAdjustHandles="1" noChangeArrowheads="1" noChangeShapeType="1" noTextEdit="1"/>
              </p:cNvSpPr>
              <p:nvPr/>
            </p:nvSpPr>
            <p:spPr>
              <a:xfrm>
                <a:off x="9536882" y="3857007"/>
                <a:ext cx="1384160" cy="456452"/>
              </a:xfrm>
              <a:prstGeom prst="rect">
                <a:avLst/>
              </a:prstGeom>
              <a:blipFill>
                <a:blip r:embed="rId5"/>
                <a:stretch>
                  <a:fillRect b="-21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5" name="文本框 64">
                <a:extLst>
                  <a:ext uri="{FF2B5EF4-FFF2-40B4-BE49-F238E27FC236}">
                    <a16:creationId xmlns:a16="http://schemas.microsoft.com/office/drawing/2014/main" id="{5B35EBB5-57AD-47C8-9B3C-B03D63E571A6}"/>
                  </a:ext>
                </a:extLst>
              </p:cNvPr>
              <p:cNvSpPr txBox="1"/>
              <p:nvPr/>
            </p:nvSpPr>
            <p:spPr>
              <a:xfrm>
                <a:off x="5272970" y="5766321"/>
                <a:ext cx="138416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𝑫</m:t>
                          </m:r>
                        </m:e>
                        <m: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cs typeface="+mn-cs"/>
                            </a:rPr>
                            <m:t>𝒔</m:t>
                          </m:r>
                        </m:sub>
                      </m:sSub>
                      <m:r>
                        <a:rPr kumimoji="0" lang="en-US" altLang="zh-CN" sz="20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sSub>
                        <m:sSubPr>
                          <m:ctrlP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ctrlPr>
                        </m:sSubPr>
                        <m:e>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𝑫</m:t>
                          </m:r>
                        </m:e>
                        <m:sub>
                          <m:r>
                            <a:rPr kumimoji="0" lang="en-US" altLang="zh-CN" sz="2000" b="1" i="1" u="none" strike="noStrike" kern="1200" cap="none" spc="0" normalizeH="0" baseline="0" noProof="0">
                              <a:ln>
                                <a:noFill/>
                              </a:ln>
                              <a:solidFill>
                                <a:prstClr val="black"/>
                              </a:solidFill>
                              <a:effectLst/>
                              <a:uLnTx/>
                              <a:uFillTx/>
                              <a:latin typeface="Cambria Math" panose="02040503050406030204" pitchFamily="18" charset="0"/>
                              <a:cs typeface="+mn-cs"/>
                            </a:rPr>
                            <m:t>𝒕</m:t>
                          </m:r>
                        </m:sub>
                      </m:sSub>
                    </m:oMath>
                  </m:oMathPara>
                </a14:m>
                <a:endParaRPr kumimoji="0" lang="zh-CN" altLang="en-US" sz="2000" b="1" i="0" u="none" strike="noStrike" kern="1200" cap="none" spc="0" normalizeH="0" baseline="0" noProof="0" dirty="0">
                  <a:ln>
                    <a:noFill/>
                  </a:ln>
                  <a:solidFill>
                    <a:prstClr val="black"/>
                  </a:solidFill>
                  <a:effectLst/>
                  <a:uLnTx/>
                  <a:uFillTx/>
                  <a:latin typeface="Segoe UI"/>
                  <a:ea typeface="微软雅黑"/>
                  <a:cs typeface="+mn-cs"/>
                </a:endParaRPr>
              </a:p>
            </p:txBody>
          </p:sp>
        </mc:Choice>
        <mc:Fallback xmlns="">
          <p:sp>
            <p:nvSpPr>
              <p:cNvPr id="65" name="文本框 64">
                <a:extLst>
                  <a:ext uri="{FF2B5EF4-FFF2-40B4-BE49-F238E27FC236}">
                    <a16:creationId xmlns:a16="http://schemas.microsoft.com/office/drawing/2014/main" id="{5B35EBB5-57AD-47C8-9B3C-B03D63E571A6}"/>
                  </a:ext>
                </a:extLst>
              </p:cNvPr>
              <p:cNvSpPr txBox="1">
                <a:spLocks noRot="1" noChangeAspect="1" noMove="1" noResize="1" noEditPoints="1" noAdjustHandles="1" noChangeArrowheads="1" noChangeShapeType="1" noTextEdit="1"/>
              </p:cNvSpPr>
              <p:nvPr/>
            </p:nvSpPr>
            <p:spPr>
              <a:xfrm>
                <a:off x="5272970" y="5766321"/>
                <a:ext cx="1384160" cy="400110"/>
              </a:xfrm>
              <a:prstGeom prst="rect">
                <a:avLst/>
              </a:prstGeom>
              <a:blipFill>
                <a:blip r:embed="rId6"/>
                <a:stretch>
                  <a:fillRect b="-1515"/>
                </a:stretch>
              </a:blipFill>
            </p:spPr>
            <p:txBody>
              <a:bodyPr/>
              <a:lstStyle/>
              <a:p>
                <a:r>
                  <a:rPr lang="zh-CN" altLang="en-US">
                    <a:noFill/>
                  </a:rPr>
                  <a:t> </a:t>
                </a:r>
              </a:p>
            </p:txBody>
          </p:sp>
        </mc:Fallback>
      </mc:AlternateContent>
      <p:sp>
        <p:nvSpPr>
          <p:cNvPr id="66" name="箭头: 下 65">
            <a:extLst>
              <a:ext uri="{FF2B5EF4-FFF2-40B4-BE49-F238E27FC236}">
                <a16:creationId xmlns:a16="http://schemas.microsoft.com/office/drawing/2014/main" id="{E40D62C3-D02D-4C8B-B948-4E4EC887F4AD}"/>
              </a:ext>
            </a:extLst>
          </p:cNvPr>
          <p:cNvSpPr/>
          <p:nvPr/>
        </p:nvSpPr>
        <p:spPr>
          <a:xfrm>
            <a:off x="5706109" y="5570042"/>
            <a:ext cx="491121" cy="261258"/>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Tree>
    <p:extLst>
      <p:ext uri="{BB962C8B-B14F-4D97-AF65-F5344CB8AC3E}">
        <p14:creationId xmlns:p14="http://schemas.microsoft.com/office/powerpoint/2010/main" val="1421223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a:t>
            </a:r>
            <a:r>
              <a:rPr lang="zh-CN" altLang="en-US" dirty="0"/>
              <a:t>迁移学习概念</a:t>
            </a:r>
          </a:p>
        </p:txBody>
      </p:sp>
      <p:sp>
        <p:nvSpPr>
          <p:cNvPr id="5" name="矩形 4">
            <a:extLst>
              <a:ext uri="{FF2B5EF4-FFF2-40B4-BE49-F238E27FC236}">
                <a16:creationId xmlns:a16="http://schemas.microsoft.com/office/drawing/2014/main" id="{A78371BE-7B75-40EE-A3B0-01A7FEBBED4E}"/>
              </a:ext>
            </a:extLst>
          </p:cNvPr>
          <p:cNvSpPr/>
          <p:nvPr/>
        </p:nvSpPr>
        <p:spPr>
          <a:xfrm>
            <a:off x="782982" y="881575"/>
            <a:ext cx="2681578" cy="40011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tabLst/>
              <a:defRPr/>
            </a:pPr>
            <a:r>
              <a:rPr kumimoji="0" lang="zh-CN" altLang="en-US"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rPr>
              <a:t>域不同的三种情形：</a:t>
            </a:r>
            <a:endParaRPr kumimoji="0" lang="en-US" altLang="zh-CN" sz="2000" b="0" i="0" u="none" strike="noStrike" kern="1200" cap="none" spc="0" normalizeH="0" baseline="0" noProof="0" dirty="0">
              <a:ln>
                <a:noFill/>
              </a:ln>
              <a:solidFill>
                <a:srgbClr val="0070C0"/>
              </a:solidFill>
              <a:effectLst/>
              <a:uLnTx/>
              <a:uFillTx/>
              <a:latin typeface="Source Sans Pro" panose="020B0604020202020204" pitchFamily="34" charset="0"/>
              <a:ea typeface="微软雅黑"/>
              <a:cs typeface="+mn-cs"/>
            </a:endParaRPr>
          </a:p>
        </p:txBody>
      </p:sp>
      <mc:AlternateContent xmlns:mc="http://schemas.openxmlformats.org/markup-compatibility/2006">
        <mc:Choice xmlns:a14="http://schemas.microsoft.com/office/drawing/2010/main" Requires="a14">
          <p:sp>
            <p:nvSpPr>
              <p:cNvPr id="24" name="文本框 23">
                <a:extLst>
                  <a:ext uri="{FF2B5EF4-FFF2-40B4-BE49-F238E27FC236}">
                    <a16:creationId xmlns:a16="http://schemas.microsoft.com/office/drawing/2014/main" id="{B31BEBA6-4680-4958-A833-635F36CE5970}"/>
                  </a:ext>
                </a:extLst>
              </p:cNvPr>
              <p:cNvSpPr txBox="1"/>
              <p:nvPr/>
            </p:nvSpPr>
            <p:spPr>
              <a:xfrm>
                <a:off x="782982" y="1364734"/>
                <a:ext cx="3435800"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solidFill>
                      <a:srgbClr val="FF0000"/>
                    </a:solidFill>
                  </a:rPr>
                  <a:t>特征空间</a:t>
                </a:r>
                <a:r>
                  <a:rPr lang="zh-CN" altLang="en-US" b="1" dirty="0">
                    <a:solidFill>
                      <a:srgbClr val="00B050"/>
                    </a:solidFill>
                  </a:rPr>
                  <a:t>不同，即</a:t>
                </a:r>
                <a14:m>
                  <m:oMath xmlns:m="http://schemas.openxmlformats.org/officeDocument/2006/math">
                    <m:sSub>
                      <m:sSubPr>
                        <m:ctrlPr>
                          <a:rPr lang="en-US" altLang="zh-CN" b="1" i="1" smtClean="0">
                            <a:solidFill>
                              <a:srgbClr val="00B050"/>
                            </a:solidFill>
                            <a:latin typeface="Cambria Math" panose="02040503050406030204" pitchFamily="18" charset="0"/>
                          </a:rPr>
                        </m:ctrlPr>
                      </m:sSubPr>
                      <m:e>
                        <m:r>
                          <a:rPr lang="zh-CN" altLang="en-US" b="1" i="1" smtClean="0">
                            <a:solidFill>
                              <a:srgbClr val="00B050"/>
                            </a:solidFill>
                            <a:latin typeface="Cambria Math" panose="02040503050406030204" pitchFamily="18" charset="0"/>
                          </a:rPr>
                          <m:t>𝓧</m:t>
                        </m:r>
                      </m:e>
                      <m:sub>
                        <m:r>
                          <m:rPr>
                            <m:sty m:val="p"/>
                          </m:rPr>
                          <a:rPr lang="en-US" altLang="zh-CN" b="1" i="1">
                            <a:solidFill>
                              <a:srgbClr val="00B050"/>
                            </a:solidFill>
                            <a:latin typeface="Cambria Math" panose="02040503050406030204" pitchFamily="18" charset="0"/>
                          </a:rPr>
                          <m:t>s</m:t>
                        </m:r>
                      </m:sub>
                    </m:sSub>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smtClean="0">
                            <a:solidFill>
                              <a:srgbClr val="00B050"/>
                            </a:solidFill>
                            <a:latin typeface="Cambria Math" panose="02040503050406030204" pitchFamily="18" charset="0"/>
                          </a:rPr>
                        </m:ctrlPr>
                      </m:sSubPr>
                      <m:e>
                        <m:r>
                          <a:rPr lang="zh-CN" altLang="en-US" b="1" i="1" smtClean="0">
                            <a:solidFill>
                              <a:srgbClr val="00B050"/>
                            </a:solidFill>
                            <a:latin typeface="Cambria Math" panose="02040503050406030204" pitchFamily="18" charset="0"/>
                          </a:rPr>
                          <m:t>𝓧</m:t>
                        </m:r>
                      </m:e>
                      <m:sub>
                        <m:r>
                          <a:rPr lang="en-US" altLang="zh-CN" b="1" i="1" smtClean="0">
                            <a:solidFill>
                              <a:srgbClr val="00B050"/>
                            </a:solidFill>
                            <a:latin typeface="Cambria Math" panose="02040503050406030204" pitchFamily="18" charset="0"/>
                          </a:rPr>
                          <m:t>𝒕</m:t>
                        </m:r>
                      </m:sub>
                    </m:sSub>
                  </m:oMath>
                </a14:m>
                <a:r>
                  <a:rPr lang="zh-CN" altLang="en-US" b="1" dirty="0">
                    <a:solidFill>
                      <a:srgbClr val="00B050"/>
                    </a:solidFill>
                  </a:rPr>
                  <a:t>：</a:t>
                </a:r>
                <a:endParaRPr lang="en-US" altLang="zh-CN" b="1" dirty="0">
                  <a:solidFill>
                    <a:srgbClr val="00B050"/>
                  </a:solidFill>
                </a:endParaRPr>
              </a:p>
            </p:txBody>
          </p:sp>
        </mc:Choice>
        <mc:Fallback>
          <p:sp>
            <p:nvSpPr>
              <p:cNvPr id="24" name="文本框 23">
                <a:extLst>
                  <a:ext uri="{FF2B5EF4-FFF2-40B4-BE49-F238E27FC236}">
                    <a16:creationId xmlns:a16="http://schemas.microsoft.com/office/drawing/2014/main" id="{B31BEBA6-4680-4958-A833-635F36CE5970}"/>
                  </a:ext>
                </a:extLst>
              </p:cNvPr>
              <p:cNvSpPr txBox="1">
                <a:spLocks noRot="1" noChangeAspect="1" noMove="1" noResize="1" noEditPoints="1" noAdjustHandles="1" noChangeArrowheads="1" noChangeShapeType="1" noTextEdit="1"/>
              </p:cNvSpPr>
              <p:nvPr/>
            </p:nvSpPr>
            <p:spPr>
              <a:xfrm>
                <a:off x="782982" y="1364734"/>
                <a:ext cx="3435800" cy="369332"/>
              </a:xfrm>
              <a:prstGeom prst="rect">
                <a:avLst/>
              </a:prstGeom>
              <a:blipFill>
                <a:blip r:embed="rId2"/>
                <a:stretch>
                  <a:fillRect l="-1103" t="-6667" r="-368" b="-23333"/>
                </a:stretch>
              </a:blipFill>
            </p:spPr>
            <p:txBody>
              <a:bodyPr/>
              <a:lstStyle/>
              <a:p>
                <a:r>
                  <a:rPr lang="en-CN">
                    <a:noFill/>
                  </a:rPr>
                  <a:t> </a:t>
                </a:r>
              </a:p>
            </p:txBody>
          </p:sp>
        </mc:Fallback>
      </mc:AlternateContent>
      <p:pic>
        <p:nvPicPr>
          <p:cNvPr id="6" name="图片 5">
            <a:extLst>
              <a:ext uri="{FF2B5EF4-FFF2-40B4-BE49-F238E27FC236}">
                <a16:creationId xmlns:a16="http://schemas.microsoft.com/office/drawing/2014/main" id="{C72669F2-0CDB-44AF-A934-5DAD434501CF}"/>
              </a:ext>
            </a:extLst>
          </p:cNvPr>
          <p:cNvPicPr>
            <a:picLocks noChangeAspect="1"/>
          </p:cNvPicPr>
          <p:nvPr/>
        </p:nvPicPr>
        <p:blipFill>
          <a:blip r:embed="rId3"/>
          <a:stretch>
            <a:fillRect/>
          </a:stretch>
        </p:blipFill>
        <p:spPr>
          <a:xfrm>
            <a:off x="6028746" y="1803662"/>
            <a:ext cx="1276956" cy="1259523"/>
          </a:xfrm>
          <a:prstGeom prst="rect">
            <a:avLst/>
          </a:prstGeom>
        </p:spPr>
      </p:pic>
      <p:pic>
        <p:nvPicPr>
          <p:cNvPr id="7" name="图片 6">
            <a:extLst>
              <a:ext uri="{FF2B5EF4-FFF2-40B4-BE49-F238E27FC236}">
                <a16:creationId xmlns:a16="http://schemas.microsoft.com/office/drawing/2014/main" id="{15D85DE8-2FD0-4781-BEE6-F0D4A3FF6D96}"/>
              </a:ext>
            </a:extLst>
          </p:cNvPr>
          <p:cNvPicPr>
            <a:picLocks noChangeAspect="1"/>
          </p:cNvPicPr>
          <p:nvPr/>
        </p:nvPicPr>
        <p:blipFill>
          <a:blip r:embed="rId4"/>
          <a:stretch>
            <a:fillRect/>
          </a:stretch>
        </p:blipFill>
        <p:spPr>
          <a:xfrm>
            <a:off x="9115667" y="1803661"/>
            <a:ext cx="1272597" cy="1259523"/>
          </a:xfrm>
          <a:prstGeom prst="rect">
            <a:avLst/>
          </a:prstGeom>
        </p:spPr>
      </p:pic>
      <p:sp>
        <p:nvSpPr>
          <p:cNvPr id="29" name="文本框 28">
            <a:extLst>
              <a:ext uri="{FF2B5EF4-FFF2-40B4-BE49-F238E27FC236}">
                <a16:creationId xmlns:a16="http://schemas.microsoft.com/office/drawing/2014/main" id="{CE33C03C-9A59-4239-8772-585511B53C12}"/>
              </a:ext>
            </a:extLst>
          </p:cNvPr>
          <p:cNvSpPr txBox="1"/>
          <p:nvPr/>
        </p:nvSpPr>
        <p:spPr>
          <a:xfrm>
            <a:off x="4602480" y="2248757"/>
            <a:ext cx="1276956"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源域样本：</a:t>
            </a:r>
            <a:endParaRPr lang="zh-CN" altLang="en-US" dirty="0"/>
          </a:p>
        </p:txBody>
      </p:sp>
      <p:sp>
        <p:nvSpPr>
          <p:cNvPr id="34" name="文本框 33">
            <a:extLst>
              <a:ext uri="{FF2B5EF4-FFF2-40B4-BE49-F238E27FC236}">
                <a16:creationId xmlns:a16="http://schemas.microsoft.com/office/drawing/2014/main" id="{D2E27EE5-BF9E-4CDE-B998-D45654D08823}"/>
              </a:ext>
            </a:extLst>
          </p:cNvPr>
          <p:cNvSpPr txBox="1"/>
          <p:nvPr/>
        </p:nvSpPr>
        <p:spPr>
          <a:xfrm>
            <a:off x="7689400" y="2248757"/>
            <a:ext cx="1789879"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目标域样本：</a:t>
            </a:r>
            <a:endParaRPr lang="zh-CN" altLang="en-US" dirty="0"/>
          </a:p>
        </p:txBody>
      </p:sp>
      <mc:AlternateContent xmlns:mc="http://schemas.openxmlformats.org/markup-compatibility/2006">
        <mc:Choice xmlns:a14="http://schemas.microsoft.com/office/drawing/2010/main" Requires="a14">
          <p:sp>
            <p:nvSpPr>
              <p:cNvPr id="35" name="文本框 34">
                <a:extLst>
                  <a:ext uri="{FF2B5EF4-FFF2-40B4-BE49-F238E27FC236}">
                    <a16:creationId xmlns:a16="http://schemas.microsoft.com/office/drawing/2014/main" id="{D3B4D4C8-2C28-4010-A31D-A1EDF967DA7D}"/>
                  </a:ext>
                </a:extLst>
              </p:cNvPr>
              <p:cNvSpPr txBox="1"/>
              <p:nvPr/>
            </p:nvSpPr>
            <p:spPr>
              <a:xfrm>
                <a:off x="782982" y="3059668"/>
                <a:ext cx="3407253"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solidFill>
                      <a:srgbClr val="FF0000"/>
                    </a:solidFill>
                  </a:rPr>
                  <a:t>标签空间</a:t>
                </a:r>
                <a:r>
                  <a:rPr lang="zh-CN" altLang="en-US" b="1" dirty="0">
                    <a:solidFill>
                      <a:srgbClr val="00B050"/>
                    </a:solidFill>
                  </a:rPr>
                  <a:t>不同，即</a:t>
                </a:r>
                <a14:m>
                  <m:oMath xmlns:m="http://schemas.openxmlformats.org/officeDocument/2006/math">
                    <m:sSub>
                      <m:sSubPr>
                        <m:ctrlPr>
                          <a:rPr lang="en-US" altLang="zh-CN" b="1" i="1" smtClean="0">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𝓨</m:t>
                        </m:r>
                      </m:e>
                      <m:sub>
                        <m:r>
                          <m:rPr>
                            <m:sty m:val="p"/>
                          </m:rPr>
                          <a:rPr lang="en-US" altLang="zh-CN" b="1" i="1">
                            <a:solidFill>
                              <a:srgbClr val="00B050"/>
                            </a:solidFill>
                            <a:latin typeface="Cambria Math" panose="02040503050406030204" pitchFamily="18" charset="0"/>
                          </a:rPr>
                          <m:t>s</m:t>
                        </m:r>
                      </m:sub>
                    </m:sSub>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smtClean="0">
                            <a:solidFill>
                              <a:srgbClr val="00B050"/>
                            </a:solidFill>
                            <a:latin typeface="Cambria Math" panose="02040503050406030204" pitchFamily="18" charset="0"/>
                          </a:rPr>
                        </m:ctrlPr>
                      </m:sSubPr>
                      <m:e>
                        <m:r>
                          <a:rPr lang="zh-CN" altLang="en-US" b="1" i="1">
                            <a:solidFill>
                              <a:srgbClr val="00B050"/>
                            </a:solidFill>
                            <a:latin typeface="Cambria Math" panose="02040503050406030204" pitchFamily="18" charset="0"/>
                          </a:rPr>
                          <m:t>𝓨</m:t>
                        </m:r>
                      </m:e>
                      <m:sub>
                        <m:r>
                          <a:rPr lang="en-US" altLang="zh-CN" b="1" i="1" smtClean="0">
                            <a:solidFill>
                              <a:srgbClr val="00B050"/>
                            </a:solidFill>
                            <a:latin typeface="Cambria Math" panose="02040503050406030204" pitchFamily="18" charset="0"/>
                          </a:rPr>
                          <m:t>𝒕</m:t>
                        </m:r>
                      </m:sub>
                    </m:sSub>
                  </m:oMath>
                </a14:m>
                <a:r>
                  <a:rPr lang="zh-CN" altLang="en-US" b="1" dirty="0">
                    <a:solidFill>
                      <a:srgbClr val="00B050"/>
                    </a:solidFill>
                  </a:rPr>
                  <a:t>：</a:t>
                </a:r>
                <a:endParaRPr lang="en-US" altLang="zh-CN" b="1" dirty="0">
                  <a:solidFill>
                    <a:srgbClr val="00B050"/>
                  </a:solidFill>
                </a:endParaRPr>
              </a:p>
            </p:txBody>
          </p:sp>
        </mc:Choice>
        <mc:Fallback>
          <p:sp>
            <p:nvSpPr>
              <p:cNvPr id="35" name="文本框 34">
                <a:extLst>
                  <a:ext uri="{FF2B5EF4-FFF2-40B4-BE49-F238E27FC236}">
                    <a16:creationId xmlns:a16="http://schemas.microsoft.com/office/drawing/2014/main" id="{D3B4D4C8-2C28-4010-A31D-A1EDF967DA7D}"/>
                  </a:ext>
                </a:extLst>
              </p:cNvPr>
              <p:cNvSpPr txBox="1">
                <a:spLocks noRot="1" noChangeAspect="1" noMove="1" noResize="1" noEditPoints="1" noAdjustHandles="1" noChangeArrowheads="1" noChangeShapeType="1" noTextEdit="1"/>
              </p:cNvSpPr>
              <p:nvPr/>
            </p:nvSpPr>
            <p:spPr>
              <a:xfrm>
                <a:off x="782982" y="3059668"/>
                <a:ext cx="3407253" cy="369332"/>
              </a:xfrm>
              <a:prstGeom prst="rect">
                <a:avLst/>
              </a:prstGeom>
              <a:blipFill>
                <a:blip r:embed="rId5"/>
                <a:stretch>
                  <a:fillRect l="-1115" t="-6452" r="-372" b="-19355"/>
                </a:stretch>
              </a:blipFill>
            </p:spPr>
            <p:txBody>
              <a:bodyPr/>
              <a:lstStyle/>
              <a:p>
                <a:r>
                  <a:rPr lang="en-CN">
                    <a:noFill/>
                  </a:rPr>
                  <a:t> </a:t>
                </a:r>
              </a:p>
            </p:txBody>
          </p:sp>
        </mc:Fallback>
      </mc:AlternateContent>
      <p:sp>
        <p:nvSpPr>
          <p:cNvPr id="36" name="文本框 35">
            <a:extLst>
              <a:ext uri="{FF2B5EF4-FFF2-40B4-BE49-F238E27FC236}">
                <a16:creationId xmlns:a16="http://schemas.microsoft.com/office/drawing/2014/main" id="{EFDD555F-2A7C-4677-92F6-C79147F962FD}"/>
              </a:ext>
            </a:extLst>
          </p:cNvPr>
          <p:cNvSpPr txBox="1"/>
          <p:nvPr/>
        </p:nvSpPr>
        <p:spPr>
          <a:xfrm>
            <a:off x="1073308" y="2131874"/>
            <a:ext cx="3145474" cy="646331"/>
          </a:xfrm>
          <a:prstGeom prst="rect">
            <a:avLst/>
          </a:prstGeom>
          <a:noFill/>
        </p:spPr>
        <p:txBody>
          <a:bodyPr wrap="square">
            <a:spAutoFit/>
          </a:bodyPr>
          <a:lstStyle/>
          <a:p>
            <a:r>
              <a:rPr lang="zh-CN" altLang="en-US" sz="1800" b="0" i="0" u="none" strike="noStrike" baseline="0" dirty="0">
                <a:solidFill>
                  <a:srgbClr val="000000"/>
                </a:solidFill>
                <a:latin typeface="宋体.."/>
              </a:rPr>
              <a:t>例如，当源域为</a:t>
            </a:r>
            <a:r>
              <a:rPr lang="en-US" altLang="zh-CN" sz="1800" b="0" i="0" u="none" strike="noStrike" baseline="0" dirty="0">
                <a:solidFill>
                  <a:srgbClr val="000000"/>
                </a:solidFill>
                <a:latin typeface="宋体.."/>
              </a:rPr>
              <a:t>RGB</a:t>
            </a:r>
            <a:r>
              <a:rPr lang="zh-CN" altLang="en-US" sz="1800" b="0" i="0" u="none" strike="noStrike" baseline="0" dirty="0">
                <a:solidFill>
                  <a:srgbClr val="000000"/>
                </a:solidFill>
                <a:latin typeface="宋体.."/>
              </a:rPr>
              <a:t>彩色图像、</a:t>
            </a:r>
            <a:endParaRPr lang="en-US" altLang="zh-CN" sz="1800" b="0" i="0" u="none" strike="noStrike" baseline="0" dirty="0">
              <a:solidFill>
                <a:srgbClr val="000000"/>
              </a:solidFill>
              <a:latin typeface="宋体.."/>
            </a:endParaRPr>
          </a:p>
          <a:p>
            <a:r>
              <a:rPr lang="zh-CN" altLang="en-US" sz="1800" b="0" i="0" u="none" strike="noStrike" baseline="0" dirty="0">
                <a:solidFill>
                  <a:srgbClr val="000000"/>
                </a:solidFill>
                <a:latin typeface="宋体.."/>
              </a:rPr>
              <a:t>目标域为黑白二值图像</a:t>
            </a:r>
            <a:endParaRPr lang="zh-CN" altLang="en-US" dirty="0"/>
          </a:p>
        </p:txBody>
      </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89482386-8A3E-4C54-B200-E91D4044080D}"/>
                  </a:ext>
                </a:extLst>
              </p:cNvPr>
              <p:cNvSpPr txBox="1"/>
              <p:nvPr/>
            </p:nvSpPr>
            <p:spPr>
              <a:xfrm>
                <a:off x="4390392" y="521463"/>
                <a:ext cx="6096000" cy="52322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800" b="1" i="1">
                          <a:solidFill>
                            <a:srgbClr val="006BCC"/>
                          </a:solidFill>
                          <a:latin typeface="Cambria Math" panose="02040503050406030204" pitchFamily="18" charset="0"/>
                        </a:rPr>
                        <m:t>领域</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𝑫</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 </m:t>
                      </m:r>
                      <m:d>
                        <m:dPr>
                          <m:begChr m:val="{"/>
                          <m:endChr m:val="}"/>
                          <m:ctrlP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ctrlPr>
                        </m:dPr>
                        <m:e>
                          <m:r>
                            <a:rPr kumimoji="0" lang="zh-CN" altLang="en-US" sz="2800" b="1" i="1" u="none" strike="noStrike" kern="1200" cap="none" spc="0" normalizeH="0" baseline="0" noProof="0" smtClean="0">
                              <a:ln>
                                <a:noFill/>
                              </a:ln>
                              <a:solidFill>
                                <a:srgbClr val="006BCC"/>
                              </a:solidFill>
                              <a:effectLst/>
                              <a:uLnTx/>
                              <a:uFillTx/>
                              <a:latin typeface="Cambria Math" panose="02040503050406030204" pitchFamily="18" charset="0"/>
                            </a:rPr>
                            <m:t>𝓧</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m:t>
                          </m:r>
                          <m:r>
                            <a:rPr kumimoji="0" lang="zh-CN" altLang="en-US" sz="2800" b="1" i="1" u="none" strike="noStrike" kern="1200" cap="none" spc="0" normalizeH="0" baseline="0" noProof="0" smtClean="0">
                              <a:ln>
                                <a:noFill/>
                              </a:ln>
                              <a:solidFill>
                                <a:srgbClr val="006BCC"/>
                              </a:solidFill>
                              <a:effectLst/>
                              <a:uLnTx/>
                              <a:uFillTx/>
                              <a:latin typeface="Cambria Math" panose="02040503050406030204" pitchFamily="18" charset="0"/>
                            </a:rPr>
                            <m:t>𝓨</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𝑷</m:t>
                          </m:r>
                          <m:d>
                            <m:dPr>
                              <m:ctrlP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ctrlPr>
                            </m:dPr>
                            <m:e>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𝒙</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m:t>
                              </m:r>
                              <m:r>
                                <a:rPr kumimoji="0" lang="en-US" altLang="zh-CN" sz="2800" b="1" i="1" u="none" strike="noStrike" kern="1200" cap="none" spc="0" normalizeH="0" baseline="0" noProof="0" smtClean="0">
                                  <a:ln>
                                    <a:noFill/>
                                  </a:ln>
                                  <a:solidFill>
                                    <a:srgbClr val="006BCC"/>
                                  </a:solidFill>
                                  <a:effectLst/>
                                  <a:uLnTx/>
                                  <a:uFillTx/>
                                  <a:latin typeface="Cambria Math" panose="02040503050406030204" pitchFamily="18" charset="0"/>
                                </a:rPr>
                                <m:t>𝒚</m:t>
                              </m:r>
                            </m:e>
                          </m:d>
                        </m:e>
                      </m:d>
                    </m:oMath>
                  </m:oMathPara>
                </a14:m>
                <a:endParaRPr lang="zh-CN" altLang="en-US" sz="2800" dirty="0"/>
              </a:p>
            </p:txBody>
          </p:sp>
        </mc:Choice>
        <mc:Fallback xmlns="">
          <p:sp>
            <p:nvSpPr>
              <p:cNvPr id="37" name="文本框 36">
                <a:extLst>
                  <a:ext uri="{FF2B5EF4-FFF2-40B4-BE49-F238E27FC236}">
                    <a16:creationId xmlns:a16="http://schemas.microsoft.com/office/drawing/2014/main" id="{89482386-8A3E-4C54-B200-E91D4044080D}"/>
                  </a:ext>
                </a:extLst>
              </p:cNvPr>
              <p:cNvSpPr txBox="1">
                <a:spLocks noRot="1" noChangeAspect="1" noMove="1" noResize="1" noEditPoints="1" noAdjustHandles="1" noChangeArrowheads="1" noChangeShapeType="1" noTextEdit="1"/>
              </p:cNvSpPr>
              <p:nvPr/>
            </p:nvSpPr>
            <p:spPr>
              <a:xfrm>
                <a:off x="4390392" y="521463"/>
                <a:ext cx="6096000" cy="523220"/>
              </a:xfrm>
              <a:prstGeom prst="rect">
                <a:avLst/>
              </a:prstGeom>
              <a:blipFill>
                <a:blip r:embed="rId6"/>
                <a:stretch>
                  <a:fillRect/>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B65E7AAE-8E22-42CB-B2CE-9049F1B52116}"/>
              </a:ext>
            </a:extLst>
          </p:cNvPr>
          <p:cNvSpPr/>
          <p:nvPr/>
        </p:nvSpPr>
        <p:spPr>
          <a:xfrm>
            <a:off x="5403850" y="462281"/>
            <a:ext cx="4075429" cy="6278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312DA38E-8871-4713-9706-0A15573359CE}"/>
              </a:ext>
            </a:extLst>
          </p:cNvPr>
          <p:cNvSpPr txBox="1"/>
          <p:nvPr/>
        </p:nvSpPr>
        <p:spPr>
          <a:xfrm>
            <a:off x="1073307" y="3582166"/>
            <a:ext cx="3407253" cy="646331"/>
          </a:xfrm>
          <a:prstGeom prst="rect">
            <a:avLst/>
          </a:prstGeom>
          <a:noFill/>
        </p:spPr>
        <p:txBody>
          <a:bodyPr wrap="square">
            <a:spAutoFit/>
          </a:bodyPr>
          <a:lstStyle/>
          <a:p>
            <a:r>
              <a:rPr lang="zh-CN" altLang="en-US" dirty="0"/>
              <a:t>例如，在分类问题中，源域和</a:t>
            </a:r>
            <a:endParaRPr lang="en-US" altLang="zh-CN" dirty="0"/>
          </a:p>
          <a:p>
            <a:r>
              <a:rPr lang="zh-CN" altLang="en-US" dirty="0"/>
              <a:t>目标域的类别不完全相同</a:t>
            </a:r>
          </a:p>
        </p:txBody>
      </p:sp>
      <p:sp>
        <p:nvSpPr>
          <p:cNvPr id="39" name="文本框 38">
            <a:extLst>
              <a:ext uri="{FF2B5EF4-FFF2-40B4-BE49-F238E27FC236}">
                <a16:creationId xmlns:a16="http://schemas.microsoft.com/office/drawing/2014/main" id="{CEFEA98A-D942-4D2B-80B1-1B4542B40F89}"/>
              </a:ext>
            </a:extLst>
          </p:cNvPr>
          <p:cNvSpPr txBox="1"/>
          <p:nvPr/>
        </p:nvSpPr>
        <p:spPr>
          <a:xfrm>
            <a:off x="4599667" y="3244334"/>
            <a:ext cx="1276956" cy="923330"/>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源域只有猫和狗两种类别：</a:t>
            </a:r>
            <a:endParaRPr lang="zh-CN" altLang="en-US" dirty="0"/>
          </a:p>
        </p:txBody>
      </p:sp>
      <p:pic>
        <p:nvPicPr>
          <p:cNvPr id="3076" name="Picture 4">
            <a:extLst>
              <a:ext uri="{FF2B5EF4-FFF2-40B4-BE49-F238E27FC236}">
                <a16:creationId xmlns:a16="http://schemas.microsoft.com/office/drawing/2014/main" id="{E38C3CA3-6915-438A-A2DC-EEA3EC6888A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01357" y="3110178"/>
            <a:ext cx="784130" cy="111831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43353F0A-E977-431A-9D30-7DC0BF274C8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04594" y="3143703"/>
            <a:ext cx="1401690" cy="1051268"/>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7CCFEEF0-289C-4A32-ACEA-1CE9802BC8AF}"/>
              </a:ext>
            </a:extLst>
          </p:cNvPr>
          <p:cNvSpPr txBox="1"/>
          <p:nvPr/>
        </p:nvSpPr>
        <p:spPr>
          <a:xfrm>
            <a:off x="8300267" y="3244334"/>
            <a:ext cx="1276956" cy="1200329"/>
          </a:xfrm>
          <a:prstGeom prst="rect">
            <a:avLst/>
          </a:prstGeom>
          <a:noFill/>
        </p:spPr>
        <p:txBody>
          <a:bodyPr wrap="square">
            <a:spAutoFit/>
          </a:bodyPr>
          <a:lstStyle/>
          <a:p>
            <a:r>
              <a:rPr lang="zh-CN" altLang="en-US" dirty="0">
                <a:solidFill>
                  <a:prstClr val="black"/>
                </a:solidFill>
                <a:latin typeface="Segoe UI"/>
                <a:ea typeface="微软雅黑"/>
              </a:rPr>
              <a:t>目标域除了</a:t>
            </a:r>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猫和狗外还包含品种</a:t>
            </a:r>
            <a:endParaRPr lang="zh-CN" altLang="en-US" dirty="0"/>
          </a:p>
        </p:txBody>
      </p:sp>
      <p:sp>
        <p:nvSpPr>
          <p:cNvPr id="44" name="文本框 43">
            <a:extLst>
              <a:ext uri="{FF2B5EF4-FFF2-40B4-BE49-F238E27FC236}">
                <a16:creationId xmlns:a16="http://schemas.microsoft.com/office/drawing/2014/main" id="{1E233779-C7DC-48FB-871D-FF83340E395B}"/>
              </a:ext>
            </a:extLst>
          </p:cNvPr>
          <p:cNvSpPr txBox="1"/>
          <p:nvPr/>
        </p:nvSpPr>
        <p:spPr>
          <a:xfrm>
            <a:off x="6145691" y="4167664"/>
            <a:ext cx="280728"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猫</a:t>
            </a:r>
            <a:endParaRPr lang="zh-CN" altLang="en-US" dirty="0"/>
          </a:p>
        </p:txBody>
      </p:sp>
      <p:sp>
        <p:nvSpPr>
          <p:cNvPr id="45" name="文本框 44">
            <a:extLst>
              <a:ext uri="{FF2B5EF4-FFF2-40B4-BE49-F238E27FC236}">
                <a16:creationId xmlns:a16="http://schemas.microsoft.com/office/drawing/2014/main" id="{52F48842-AA30-455B-B29C-5F3A13363655}"/>
              </a:ext>
            </a:extLst>
          </p:cNvPr>
          <p:cNvSpPr txBox="1"/>
          <p:nvPr/>
        </p:nvSpPr>
        <p:spPr>
          <a:xfrm>
            <a:off x="7582134" y="4194971"/>
            <a:ext cx="280728"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狗</a:t>
            </a:r>
            <a:endParaRPr lang="zh-CN" altLang="en-US" dirty="0"/>
          </a:p>
        </p:txBody>
      </p:sp>
      <p:pic>
        <p:nvPicPr>
          <p:cNvPr id="3080" name="Picture 8">
            <a:extLst>
              <a:ext uri="{FF2B5EF4-FFF2-40B4-BE49-F238E27FC236}">
                <a16:creationId xmlns:a16="http://schemas.microsoft.com/office/drawing/2014/main" id="{E84E71DE-13B8-45EE-82E4-D3D719F2B5B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61999" y="3089264"/>
            <a:ext cx="825504" cy="1051269"/>
          </a:xfrm>
          <a:prstGeom prst="rect">
            <a:avLst/>
          </a:prstGeom>
          <a:noFill/>
          <a:extLst>
            <a:ext uri="{909E8E84-426E-40DD-AFC4-6F175D3DCCD1}">
              <a14:hiddenFill xmlns:a14="http://schemas.microsoft.com/office/drawing/2010/main">
                <a:solidFill>
                  <a:srgbClr val="FFFFFF"/>
                </a:solidFill>
              </a14:hiddenFill>
            </a:ext>
          </a:extLst>
        </p:spPr>
      </p:pic>
      <p:sp>
        <p:nvSpPr>
          <p:cNvPr id="48" name="文本框 47">
            <a:extLst>
              <a:ext uri="{FF2B5EF4-FFF2-40B4-BE49-F238E27FC236}">
                <a16:creationId xmlns:a16="http://schemas.microsoft.com/office/drawing/2014/main" id="{257CFAE4-EC95-4E52-B50B-109D7A2E86A9}"/>
              </a:ext>
            </a:extLst>
          </p:cNvPr>
          <p:cNvSpPr txBox="1"/>
          <p:nvPr/>
        </p:nvSpPr>
        <p:spPr>
          <a:xfrm>
            <a:off x="9461999" y="4137017"/>
            <a:ext cx="1010095"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金毛犬</a:t>
            </a:r>
            <a:endParaRPr lang="zh-CN" altLang="en-US" dirty="0"/>
          </a:p>
        </p:txBody>
      </p:sp>
      <p:pic>
        <p:nvPicPr>
          <p:cNvPr id="3082" name="Picture 10">
            <a:extLst>
              <a:ext uri="{FF2B5EF4-FFF2-40B4-BE49-F238E27FC236}">
                <a16:creationId xmlns:a16="http://schemas.microsoft.com/office/drawing/2014/main" id="{C2017C4A-5FF3-425B-AE18-7C700DC788D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686458" y="3094344"/>
            <a:ext cx="788058" cy="1051269"/>
          </a:xfrm>
          <a:prstGeom prst="rect">
            <a:avLst/>
          </a:prstGeom>
          <a:noFill/>
          <a:extLst>
            <a:ext uri="{909E8E84-426E-40DD-AFC4-6F175D3DCCD1}">
              <a14:hiddenFill xmlns:a14="http://schemas.microsoft.com/office/drawing/2010/main">
                <a:solidFill>
                  <a:srgbClr val="FFFFFF"/>
                </a:solidFill>
              </a14:hiddenFill>
            </a:ext>
          </a:extLst>
        </p:spPr>
      </p:pic>
      <p:sp>
        <p:nvSpPr>
          <p:cNvPr id="50" name="文本框 49">
            <a:extLst>
              <a:ext uri="{FF2B5EF4-FFF2-40B4-BE49-F238E27FC236}">
                <a16:creationId xmlns:a16="http://schemas.microsoft.com/office/drawing/2014/main" id="{264117D9-911B-4D82-B893-DE609E6F249B}"/>
              </a:ext>
            </a:extLst>
          </p:cNvPr>
          <p:cNvSpPr txBox="1"/>
          <p:nvPr/>
        </p:nvSpPr>
        <p:spPr>
          <a:xfrm>
            <a:off x="10375374" y="4125682"/>
            <a:ext cx="1410226" cy="369332"/>
          </a:xfrm>
          <a:prstGeom prst="rect">
            <a:avLst/>
          </a:prstGeom>
          <a:noFill/>
        </p:spPr>
        <p:txBody>
          <a:bodyPr wrap="square">
            <a:spAutoFit/>
          </a:bodyPr>
          <a:lstStyle/>
          <a:p>
            <a:r>
              <a:rPr lang="zh-CN" altLang="en-US" dirty="0"/>
              <a:t>英国短毛猫</a:t>
            </a:r>
          </a:p>
        </p:txBody>
      </p:sp>
      <mc:AlternateContent xmlns:mc="http://schemas.openxmlformats.org/markup-compatibility/2006">
        <mc:Choice xmlns:a14="http://schemas.microsoft.com/office/drawing/2010/main" Requires="a14">
          <p:sp>
            <p:nvSpPr>
              <p:cNvPr id="51" name="文本框 50">
                <a:extLst>
                  <a:ext uri="{FF2B5EF4-FFF2-40B4-BE49-F238E27FC236}">
                    <a16:creationId xmlns:a16="http://schemas.microsoft.com/office/drawing/2014/main" id="{F24CE6CF-2983-4B87-8201-7C684F7FAB80}"/>
                  </a:ext>
                </a:extLst>
              </p:cNvPr>
              <p:cNvSpPr txBox="1"/>
              <p:nvPr/>
            </p:nvSpPr>
            <p:spPr>
              <a:xfrm>
                <a:off x="782982" y="4623932"/>
                <a:ext cx="4337658"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solidFill>
                      <a:srgbClr val="FF0000"/>
                    </a:solidFill>
                  </a:rPr>
                  <a:t>概率分布</a:t>
                </a:r>
                <a:r>
                  <a:rPr lang="zh-CN" altLang="en-US" b="1" dirty="0">
                    <a:solidFill>
                      <a:srgbClr val="00B050"/>
                    </a:solidFill>
                  </a:rPr>
                  <a:t>不同，即</a:t>
                </a:r>
                <a14:m>
                  <m:oMath xmlns:m="http://schemas.openxmlformats.org/officeDocument/2006/math">
                    <m:sSub>
                      <m:sSubPr>
                        <m:ctrlPr>
                          <a:rPr lang="en-US" altLang="zh-CN" b="1" i="1" smtClean="0">
                            <a:solidFill>
                              <a:srgbClr val="00B050"/>
                            </a:solidFill>
                            <a:latin typeface="Cambria Math" panose="02040503050406030204" pitchFamily="18" charset="0"/>
                          </a:rPr>
                        </m:ctrlPr>
                      </m:sSubPr>
                      <m:e>
                        <m:r>
                          <a:rPr lang="zh-CN" altLang="en-US" b="1" i="1" smtClean="0">
                            <a:solidFill>
                              <a:srgbClr val="00B050"/>
                            </a:solidFill>
                            <a:latin typeface="Cambria Math" panose="02040503050406030204" pitchFamily="18" charset="0"/>
                          </a:rPr>
                          <m:t>𝑷</m:t>
                        </m:r>
                      </m:e>
                      <m:sub>
                        <m:r>
                          <a:rPr lang="en-US" altLang="zh-CN" b="1" i="1" smtClean="0">
                            <a:solidFill>
                              <a:srgbClr val="00B050"/>
                            </a:solidFill>
                            <a:latin typeface="Cambria Math" panose="02040503050406030204" pitchFamily="18" charset="0"/>
                          </a:rPr>
                          <m:t>𝒔</m:t>
                        </m:r>
                      </m:sub>
                    </m:sSub>
                    <m:r>
                      <a:rPr lang="zh-CN" altLang="en-US" b="1" i="1" smtClean="0">
                        <a:solidFill>
                          <a:srgbClr val="00B050"/>
                        </a:solidFill>
                        <a:latin typeface="Cambria Math" panose="02040503050406030204" pitchFamily="18" charset="0"/>
                      </a:rPr>
                      <m:t> </m:t>
                    </m:r>
                    <m:r>
                      <a:rPr lang="en-US" altLang="zh-CN"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𝒙</m:t>
                    </m:r>
                    <m:r>
                      <a:rPr lang="en-US" altLang="zh-CN"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𝒚</m:t>
                    </m:r>
                    <m:r>
                      <a:rPr lang="en-US" altLang="zh-CN" b="1" i="1">
                        <a:solidFill>
                          <a:srgbClr val="00B050"/>
                        </a:solidFill>
                        <a:latin typeface="Cambria Math" panose="02040503050406030204" pitchFamily="18" charset="0"/>
                      </a:rPr>
                      <m:t>)</m:t>
                    </m:r>
                    <m:r>
                      <a:rPr lang="en-US" altLang="zh-CN" b="1" i="1" smtClean="0">
                        <a:solidFill>
                          <a:srgbClr val="00B050"/>
                        </a:solidFill>
                        <a:latin typeface="Cambria Math" panose="02040503050406030204" pitchFamily="18" charset="0"/>
                        <a:ea typeface="Cambria Math" panose="02040503050406030204" pitchFamily="18" charset="0"/>
                      </a:rPr>
                      <m:t>≠</m:t>
                    </m:r>
                    <m:sSub>
                      <m:sSubPr>
                        <m:ctrlPr>
                          <a:rPr lang="en-US" altLang="zh-CN" b="1" i="1" smtClean="0">
                            <a:solidFill>
                              <a:srgbClr val="00B050"/>
                            </a:solidFill>
                            <a:latin typeface="Cambria Math" panose="02040503050406030204" pitchFamily="18" charset="0"/>
                          </a:rPr>
                        </m:ctrlPr>
                      </m:sSubPr>
                      <m:e>
                        <m:r>
                          <a:rPr lang="zh-CN" altLang="en-US" b="1" i="1" smtClean="0">
                            <a:solidFill>
                              <a:srgbClr val="00B050"/>
                            </a:solidFill>
                            <a:latin typeface="Cambria Math" panose="02040503050406030204" pitchFamily="18" charset="0"/>
                          </a:rPr>
                          <m:t>𝑷</m:t>
                        </m:r>
                      </m:e>
                      <m:sub>
                        <m:r>
                          <a:rPr lang="en-US" altLang="zh-CN" b="1" i="1" smtClean="0">
                            <a:solidFill>
                              <a:srgbClr val="00B050"/>
                            </a:solidFill>
                            <a:latin typeface="Cambria Math" panose="02040503050406030204" pitchFamily="18" charset="0"/>
                          </a:rPr>
                          <m:t>𝒕</m:t>
                        </m:r>
                      </m:sub>
                    </m:sSub>
                    <m:r>
                      <a:rPr lang="zh-CN" altLang="en-US" b="1" i="1" smtClean="0">
                        <a:solidFill>
                          <a:srgbClr val="00B050"/>
                        </a:solidFill>
                        <a:latin typeface="Cambria Math" panose="02040503050406030204" pitchFamily="18" charset="0"/>
                      </a:rPr>
                      <m:t> </m:t>
                    </m:r>
                    <m:r>
                      <a:rPr lang="en-US" altLang="zh-CN"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𝒙</m:t>
                    </m:r>
                    <m:r>
                      <a:rPr lang="en-US" altLang="zh-CN" b="1" i="1">
                        <a:solidFill>
                          <a:srgbClr val="00B050"/>
                        </a:solidFill>
                        <a:latin typeface="Cambria Math" panose="02040503050406030204" pitchFamily="18" charset="0"/>
                      </a:rPr>
                      <m:t>,</m:t>
                    </m:r>
                    <m:r>
                      <a:rPr lang="zh-CN" altLang="en-US" b="1" i="1">
                        <a:solidFill>
                          <a:srgbClr val="00B050"/>
                        </a:solidFill>
                        <a:latin typeface="Cambria Math" panose="02040503050406030204" pitchFamily="18" charset="0"/>
                      </a:rPr>
                      <m:t>𝒚</m:t>
                    </m:r>
                    <m:r>
                      <a:rPr lang="en-US" altLang="zh-CN" b="1" i="1">
                        <a:solidFill>
                          <a:srgbClr val="00B050"/>
                        </a:solidFill>
                        <a:latin typeface="Cambria Math" panose="02040503050406030204" pitchFamily="18" charset="0"/>
                      </a:rPr>
                      <m:t>)</m:t>
                    </m:r>
                  </m:oMath>
                </a14:m>
                <a:r>
                  <a:rPr lang="zh-CN" altLang="en-US" b="1" dirty="0">
                    <a:solidFill>
                      <a:srgbClr val="00B050"/>
                    </a:solidFill>
                  </a:rPr>
                  <a:t>：</a:t>
                </a:r>
                <a:endParaRPr lang="en-US" altLang="zh-CN" b="1" dirty="0">
                  <a:solidFill>
                    <a:srgbClr val="00B050"/>
                  </a:solidFill>
                </a:endParaRPr>
              </a:p>
            </p:txBody>
          </p:sp>
        </mc:Choice>
        <mc:Fallback>
          <p:sp>
            <p:nvSpPr>
              <p:cNvPr id="51" name="文本框 50">
                <a:extLst>
                  <a:ext uri="{FF2B5EF4-FFF2-40B4-BE49-F238E27FC236}">
                    <a16:creationId xmlns:a16="http://schemas.microsoft.com/office/drawing/2014/main" id="{F24CE6CF-2983-4B87-8201-7C684F7FAB80}"/>
                  </a:ext>
                </a:extLst>
              </p:cNvPr>
              <p:cNvSpPr txBox="1">
                <a:spLocks noRot="1" noChangeAspect="1" noMove="1" noResize="1" noEditPoints="1" noAdjustHandles="1" noChangeArrowheads="1" noChangeShapeType="1" noTextEdit="1"/>
              </p:cNvSpPr>
              <p:nvPr/>
            </p:nvSpPr>
            <p:spPr>
              <a:xfrm>
                <a:off x="782982" y="4623932"/>
                <a:ext cx="4337658" cy="369332"/>
              </a:xfrm>
              <a:prstGeom prst="rect">
                <a:avLst/>
              </a:prstGeom>
              <a:blipFill>
                <a:blip r:embed="rId11"/>
                <a:stretch>
                  <a:fillRect l="-875" t="-10000" r="-6414" b="-20000"/>
                </a:stretch>
              </a:blipFill>
            </p:spPr>
            <p:txBody>
              <a:bodyPr/>
              <a:lstStyle/>
              <a:p>
                <a:r>
                  <a:rPr lang="en-CN">
                    <a:noFill/>
                  </a:rPr>
                  <a:t> </a:t>
                </a:r>
              </a:p>
            </p:txBody>
          </p:sp>
        </mc:Fallback>
      </mc:AlternateContent>
      <p:sp>
        <p:nvSpPr>
          <p:cNvPr id="53" name="文本框 52">
            <a:extLst>
              <a:ext uri="{FF2B5EF4-FFF2-40B4-BE49-F238E27FC236}">
                <a16:creationId xmlns:a16="http://schemas.microsoft.com/office/drawing/2014/main" id="{2B18B1B7-D599-43C1-9D02-4390E8B8EA97}"/>
              </a:ext>
            </a:extLst>
          </p:cNvPr>
          <p:cNvSpPr txBox="1"/>
          <p:nvPr/>
        </p:nvSpPr>
        <p:spPr>
          <a:xfrm>
            <a:off x="1073307" y="5116780"/>
            <a:ext cx="5266533" cy="646331"/>
          </a:xfrm>
          <a:prstGeom prst="rect">
            <a:avLst/>
          </a:prstGeom>
          <a:noFill/>
        </p:spPr>
        <p:txBody>
          <a:bodyPr wrap="square">
            <a:spAutoFit/>
          </a:bodyPr>
          <a:lstStyle/>
          <a:p>
            <a:r>
              <a:rPr lang="zh-CN" altLang="en-US" dirty="0"/>
              <a:t>特指即使两个领域的特征空间和类别空间都相同，</a:t>
            </a:r>
            <a:endParaRPr lang="en-US" altLang="zh-CN" dirty="0"/>
          </a:p>
          <a:p>
            <a:r>
              <a:rPr lang="zh-CN" altLang="en-US" dirty="0"/>
              <a:t>其联合概率分布也会存在不匹配的问题</a:t>
            </a:r>
          </a:p>
        </p:txBody>
      </p:sp>
      <p:sp>
        <p:nvSpPr>
          <p:cNvPr id="55" name="椭圆 54">
            <a:extLst>
              <a:ext uri="{FF2B5EF4-FFF2-40B4-BE49-F238E27FC236}">
                <a16:creationId xmlns:a16="http://schemas.microsoft.com/office/drawing/2014/main" id="{2DB54B38-45E7-444F-8FC9-FFAF9763DA25}"/>
              </a:ext>
            </a:extLst>
          </p:cNvPr>
          <p:cNvSpPr/>
          <p:nvPr/>
        </p:nvSpPr>
        <p:spPr>
          <a:xfrm>
            <a:off x="7438392" y="4821216"/>
            <a:ext cx="1039906" cy="1039906"/>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56" name="等腰三角形 55">
            <a:extLst>
              <a:ext uri="{FF2B5EF4-FFF2-40B4-BE49-F238E27FC236}">
                <a16:creationId xmlns:a16="http://schemas.microsoft.com/office/drawing/2014/main" id="{CE3A61CB-5D37-4EEE-AB98-DA8EBD0579CF}"/>
              </a:ext>
            </a:extLst>
          </p:cNvPr>
          <p:cNvSpPr/>
          <p:nvPr/>
        </p:nvSpPr>
        <p:spPr>
          <a:xfrm>
            <a:off x="7772326" y="4986891"/>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57" name="等腰三角形 56">
            <a:extLst>
              <a:ext uri="{FF2B5EF4-FFF2-40B4-BE49-F238E27FC236}">
                <a16:creationId xmlns:a16="http://schemas.microsoft.com/office/drawing/2014/main" id="{CC667C89-F28F-4FC8-9C74-A9D6FB13D4F9}"/>
              </a:ext>
            </a:extLst>
          </p:cNvPr>
          <p:cNvSpPr/>
          <p:nvPr/>
        </p:nvSpPr>
        <p:spPr>
          <a:xfrm>
            <a:off x="7582947" y="5356302"/>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Segoe UI"/>
              <a:ea typeface="微软雅黑"/>
              <a:cs typeface="+mn-cs"/>
            </a:endParaRPr>
          </a:p>
        </p:txBody>
      </p:sp>
      <p:sp>
        <p:nvSpPr>
          <p:cNvPr id="58" name="等腰三角形 57">
            <a:extLst>
              <a:ext uri="{FF2B5EF4-FFF2-40B4-BE49-F238E27FC236}">
                <a16:creationId xmlns:a16="http://schemas.microsoft.com/office/drawing/2014/main" id="{6B83588B-8363-48A2-B43F-29079A381528}"/>
              </a:ext>
            </a:extLst>
          </p:cNvPr>
          <p:cNvSpPr/>
          <p:nvPr/>
        </p:nvSpPr>
        <p:spPr>
          <a:xfrm>
            <a:off x="10388264" y="4883010"/>
            <a:ext cx="322730" cy="278216"/>
          </a:xfrm>
          <a:prstGeom prst="triangle">
            <a:avLst/>
          </a:prstGeom>
          <a:solidFill>
            <a:srgbClr val="69AB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59" name="文本框 58">
            <a:extLst>
              <a:ext uri="{FF2B5EF4-FFF2-40B4-BE49-F238E27FC236}">
                <a16:creationId xmlns:a16="http://schemas.microsoft.com/office/drawing/2014/main" id="{F39B3C2C-C75F-4AC1-AD0B-1D7297DF7368}"/>
              </a:ext>
            </a:extLst>
          </p:cNvPr>
          <p:cNvSpPr txBox="1"/>
          <p:nvPr/>
        </p:nvSpPr>
        <p:spPr>
          <a:xfrm>
            <a:off x="6468759" y="5193822"/>
            <a:ext cx="1276956" cy="369332"/>
          </a:xfrm>
          <a:prstGeom prst="rect">
            <a:avLst/>
          </a:prstGeom>
          <a:noFill/>
        </p:spPr>
        <p:txBody>
          <a:bodyPr wrap="square">
            <a:spAutoFit/>
          </a:bodyPr>
          <a:lstStyle/>
          <a:p>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源域：</a:t>
            </a:r>
            <a:endParaRPr lang="zh-CN" altLang="en-US" dirty="0"/>
          </a:p>
        </p:txBody>
      </p:sp>
      <p:sp>
        <p:nvSpPr>
          <p:cNvPr id="61" name="椭圆 60">
            <a:extLst>
              <a:ext uri="{FF2B5EF4-FFF2-40B4-BE49-F238E27FC236}">
                <a16:creationId xmlns:a16="http://schemas.microsoft.com/office/drawing/2014/main" id="{B994350A-0380-452C-9E57-C05D33D34887}"/>
              </a:ext>
            </a:extLst>
          </p:cNvPr>
          <p:cNvSpPr/>
          <p:nvPr/>
        </p:nvSpPr>
        <p:spPr>
          <a:xfrm>
            <a:off x="10040581" y="4806033"/>
            <a:ext cx="1039906" cy="1039906"/>
          </a:xfrm>
          <a:prstGeom prst="ellipse">
            <a:avLst/>
          </a:prstGeom>
          <a:noFill/>
          <a:ln w="19050"/>
        </p:spPr>
        <p:style>
          <a:lnRef idx="2">
            <a:schemeClr val="dk1"/>
          </a:lnRef>
          <a:fillRef idx="1">
            <a:schemeClr val="lt1"/>
          </a:fillRef>
          <a:effectRef idx="0">
            <a:schemeClr val="dk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Segoe UI"/>
              <a:ea typeface="微软雅黑"/>
              <a:cs typeface="+mn-cs"/>
            </a:endParaRPr>
          </a:p>
        </p:txBody>
      </p:sp>
      <p:sp>
        <p:nvSpPr>
          <p:cNvPr id="62" name="菱形 61">
            <a:extLst>
              <a:ext uri="{FF2B5EF4-FFF2-40B4-BE49-F238E27FC236}">
                <a16:creationId xmlns:a16="http://schemas.microsoft.com/office/drawing/2014/main" id="{22A9386F-D4C3-4414-9ACF-864A4232A5B3}"/>
              </a:ext>
            </a:extLst>
          </p:cNvPr>
          <p:cNvSpPr/>
          <p:nvPr/>
        </p:nvSpPr>
        <p:spPr>
          <a:xfrm>
            <a:off x="7964932" y="5358577"/>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63" name="菱形 62">
            <a:extLst>
              <a:ext uri="{FF2B5EF4-FFF2-40B4-BE49-F238E27FC236}">
                <a16:creationId xmlns:a16="http://schemas.microsoft.com/office/drawing/2014/main" id="{B7CE4843-6849-46AD-8736-807319250B12}"/>
              </a:ext>
            </a:extLst>
          </p:cNvPr>
          <p:cNvSpPr/>
          <p:nvPr/>
        </p:nvSpPr>
        <p:spPr>
          <a:xfrm>
            <a:off x="10124994" y="5197433"/>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64" name="菱形 63">
            <a:extLst>
              <a:ext uri="{FF2B5EF4-FFF2-40B4-BE49-F238E27FC236}">
                <a16:creationId xmlns:a16="http://schemas.microsoft.com/office/drawing/2014/main" id="{41775484-3399-4DC6-84DC-B6B8F1CB2BA6}"/>
              </a:ext>
            </a:extLst>
          </p:cNvPr>
          <p:cNvSpPr/>
          <p:nvPr/>
        </p:nvSpPr>
        <p:spPr>
          <a:xfrm>
            <a:off x="10702891" y="5175775"/>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65" name="菱形 64">
            <a:extLst>
              <a:ext uri="{FF2B5EF4-FFF2-40B4-BE49-F238E27FC236}">
                <a16:creationId xmlns:a16="http://schemas.microsoft.com/office/drawing/2014/main" id="{606B008C-5979-4F93-994C-2666E42904F5}"/>
              </a:ext>
            </a:extLst>
          </p:cNvPr>
          <p:cNvSpPr/>
          <p:nvPr/>
        </p:nvSpPr>
        <p:spPr>
          <a:xfrm>
            <a:off x="10416739" y="5504806"/>
            <a:ext cx="326885" cy="326885"/>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Segoe UI"/>
              <a:ea typeface="微软雅黑"/>
              <a:cs typeface="+mn-cs"/>
            </a:endParaRPr>
          </a:p>
        </p:txBody>
      </p:sp>
      <p:sp>
        <p:nvSpPr>
          <p:cNvPr id="66" name="文本框 65">
            <a:extLst>
              <a:ext uri="{FF2B5EF4-FFF2-40B4-BE49-F238E27FC236}">
                <a16:creationId xmlns:a16="http://schemas.microsoft.com/office/drawing/2014/main" id="{813419A2-4FBE-4B8D-A7DE-29CE309703D0}"/>
              </a:ext>
            </a:extLst>
          </p:cNvPr>
          <p:cNvSpPr txBox="1"/>
          <p:nvPr/>
        </p:nvSpPr>
        <p:spPr>
          <a:xfrm>
            <a:off x="8958727" y="5173105"/>
            <a:ext cx="1276956" cy="369332"/>
          </a:xfrm>
          <a:prstGeom prst="rect">
            <a:avLst/>
          </a:prstGeom>
          <a:noFill/>
        </p:spPr>
        <p:txBody>
          <a:bodyPr wrap="square">
            <a:spAutoFit/>
          </a:bodyPr>
          <a:lstStyle/>
          <a:p>
            <a:r>
              <a:rPr lang="zh-CN" altLang="en-US" dirty="0">
                <a:solidFill>
                  <a:prstClr val="black"/>
                </a:solidFill>
                <a:latin typeface="Segoe UI"/>
                <a:ea typeface="微软雅黑"/>
              </a:rPr>
              <a:t>目标域</a:t>
            </a:r>
            <a:r>
              <a:rPr kumimoji="0" lang="zh-CN" altLang="en-US" sz="1800" b="0" i="0" u="none" strike="noStrike" kern="1200" cap="none" spc="0" normalizeH="0" baseline="0" noProof="0" dirty="0">
                <a:ln>
                  <a:noFill/>
                </a:ln>
                <a:solidFill>
                  <a:prstClr val="black"/>
                </a:solidFill>
                <a:effectLst/>
                <a:uLnTx/>
                <a:uFillTx/>
                <a:latin typeface="Segoe UI"/>
                <a:ea typeface="微软雅黑"/>
                <a:cs typeface="+mn-cs"/>
              </a:rPr>
              <a:t>：</a:t>
            </a:r>
            <a:endParaRPr lang="zh-CN" altLang="en-US" dirty="0"/>
          </a:p>
        </p:txBody>
      </p:sp>
      <p:sp>
        <p:nvSpPr>
          <p:cNvPr id="40" name="文本框 39">
            <a:extLst>
              <a:ext uri="{FF2B5EF4-FFF2-40B4-BE49-F238E27FC236}">
                <a16:creationId xmlns:a16="http://schemas.microsoft.com/office/drawing/2014/main" id="{6F4FC4B7-F819-4533-B3D6-95B2F6B63DE4}"/>
              </a:ext>
            </a:extLst>
          </p:cNvPr>
          <p:cNvSpPr txBox="1"/>
          <p:nvPr/>
        </p:nvSpPr>
        <p:spPr>
          <a:xfrm>
            <a:off x="5179407" y="4642473"/>
            <a:ext cx="1526402" cy="369332"/>
          </a:xfrm>
          <a:prstGeom prst="rect">
            <a:avLst/>
          </a:prstGeom>
          <a:noFill/>
        </p:spPr>
        <p:txBody>
          <a:bodyPr wrap="square">
            <a:spAutoFit/>
          </a:bodyPr>
          <a:lstStyle/>
          <a:p>
            <a:r>
              <a:rPr lang="zh-CN" altLang="en-US" b="1" dirty="0">
                <a:solidFill>
                  <a:srgbClr val="FF0000"/>
                </a:solidFill>
              </a:rPr>
              <a:t>（重点介绍）</a:t>
            </a:r>
            <a:endParaRPr lang="zh-CN" altLang="en-US" dirty="0">
              <a:solidFill>
                <a:srgbClr val="FF0000"/>
              </a:solidFill>
            </a:endParaRPr>
          </a:p>
        </p:txBody>
      </p:sp>
    </p:spTree>
    <p:extLst>
      <p:ext uri="{BB962C8B-B14F-4D97-AF65-F5344CB8AC3E}">
        <p14:creationId xmlns:p14="http://schemas.microsoft.com/office/powerpoint/2010/main" val="3802318112"/>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2559</TotalTime>
  <Words>4003</Words>
  <Application>Microsoft Macintosh PowerPoint</Application>
  <PresentationFormat>Widescreen</PresentationFormat>
  <Paragraphs>500</Paragraphs>
  <Slides>37</Slides>
  <Notes>22</Notes>
  <HiddenSlides>3</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37</vt:i4>
      </vt:variant>
    </vt:vector>
  </HeadingPairs>
  <TitlesOfParts>
    <vt:vector size="55" baseType="lpstr">
      <vt:lpstr>等线</vt:lpstr>
      <vt:lpstr>等线 Light</vt:lpstr>
      <vt:lpstr>微软雅黑</vt:lpstr>
      <vt:lpstr>宋体..</vt:lpstr>
      <vt:lpstr>宋体.....</vt:lpstr>
      <vt:lpstr>方正大黑简体</vt:lpstr>
      <vt:lpstr>Arial</vt:lpstr>
      <vt:lpstr>Calibri</vt:lpstr>
      <vt:lpstr>Cambria Math</vt:lpstr>
      <vt:lpstr>Eras Bold ITC</vt:lpstr>
      <vt:lpstr>Impact</vt:lpstr>
      <vt:lpstr>Roboto</vt:lpstr>
      <vt:lpstr>Segoe UI</vt:lpstr>
      <vt:lpstr>Source Sans Pro</vt:lpstr>
      <vt:lpstr>Times New Roman</vt:lpstr>
      <vt:lpstr>Wingdings</vt:lpstr>
      <vt:lpstr>Office 主题​​</vt:lpstr>
      <vt:lpstr>1_Office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1076766016</dc:creator>
  <cp:lastModifiedBy>Xueming Liu</cp:lastModifiedBy>
  <cp:revision>200</cp:revision>
  <dcterms:created xsi:type="dcterms:W3CDTF">2022-08-10T00:45:52Z</dcterms:created>
  <dcterms:modified xsi:type="dcterms:W3CDTF">2022-12-20T03:52:20Z</dcterms:modified>
</cp:coreProperties>
</file>